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80" r:id="rId2"/>
    <p:sldId id="281" r:id="rId3"/>
    <p:sldId id="282" r:id="rId4"/>
    <p:sldId id="284" r:id="rId5"/>
    <p:sldId id="292" r:id="rId6"/>
    <p:sldId id="293" r:id="rId7"/>
    <p:sldId id="285" r:id="rId8"/>
    <p:sldId id="287" r:id="rId9"/>
    <p:sldId id="288" r:id="rId10"/>
    <p:sldId id="289" r:id="rId11"/>
    <p:sldId id="294" r:id="rId12"/>
    <p:sldId id="295" r:id="rId13"/>
    <p:sldId id="296" r:id="rId14"/>
    <p:sldId id="298" r:id="rId15"/>
    <p:sldId id="297" r:id="rId16"/>
    <p:sldId id="303" r:id="rId17"/>
    <p:sldId id="304" r:id="rId18"/>
    <p:sldId id="286" r:id="rId19"/>
    <p:sldId id="305" r:id="rId20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sq-AL" sz="2400">
              <a:latin typeface="Times New Roman" pitchFamily="18" charset="0"/>
            </a:endParaRP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AD18D95-51C2-47AF-BF8F-AE92745DC9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q-A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q-A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9219E-82A3-411A-A809-DA7A55FA28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q-A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q-A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E0565-CE08-458E-9888-87305E97CC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66738" y="304800"/>
            <a:ext cx="8008937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q-A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62679-5B07-43A2-9EE6-B7C11EA6CD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q-A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q-A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57A5E-1534-4B90-801D-85C7DA5CBE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q-A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47BBBC-AF27-4C34-8019-E9E48D69E8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q-A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q-A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q-A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A7E97-2976-4D00-8C05-12C1BC7BE0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q-A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q-A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q-A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6DBFE-2CF9-4664-B028-DD0C8EE636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q-A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6A528-7437-46C5-A5C0-3DBBB5147D1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7C556D-637A-4071-A5FF-21C0468E02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q-A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q-A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B2ACC-3E39-4EBE-8810-2E1D92499E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q-A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q-A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B1898-2D7F-4CA8-B869-AAFEEA01E4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sq-AL" sz="2400">
              <a:latin typeface="Times New Roman" pitchFamily="18" charset="0"/>
            </a:endParaRP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sq-AL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72AD506-9195-4AEA-AEC3-F3DA3DC5EB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sq-A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0"/>
            <a:ext cx="8388226" cy="6858000"/>
          </a:xfrm>
        </p:spPr>
        <p:txBody>
          <a:bodyPr/>
          <a:lstStyle/>
          <a:p>
            <a:endParaRPr lang="sq-AL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q-AL" dirty="0" smtClean="0"/>
          </a:p>
          <a:p>
            <a:endParaRPr lang="sq-AL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TEMPUS 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project: “Strategic Support for the Development of Sustainable QA Structures at the Newly Public University in </a:t>
            </a:r>
            <a:r>
              <a:rPr lang="en-US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Kosova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no. 517482</a:t>
            </a:r>
            <a:endParaRPr lang="sq-AL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sq-AL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q-AL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</a:t>
            </a:r>
            <a:r>
              <a:rPr lang="en-US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TRAINING </a:t>
            </a:r>
            <a:r>
              <a:rPr lang="en-US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WORKSHOP in PRIZREN</a:t>
            </a:r>
            <a:endParaRPr lang="sq-AL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q-AL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</a:t>
            </a:r>
            <a:r>
              <a:rPr lang="en-US" sz="1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June </a:t>
            </a:r>
            <a:r>
              <a:rPr lang="en-US" sz="1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27, 2012</a:t>
            </a:r>
            <a:endParaRPr lang="sq-AL" sz="1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sq-AL" sz="1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q-A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0648"/>
            <a:ext cx="8316218" cy="6336704"/>
          </a:xfrm>
        </p:spPr>
        <p:txBody>
          <a:bodyPr/>
          <a:lstStyle/>
          <a:p>
            <a:endParaRPr lang="sq-AL" dirty="0" smtClean="0"/>
          </a:p>
          <a:p>
            <a:endParaRPr lang="sq-AL" dirty="0" smtClean="0"/>
          </a:p>
          <a:p>
            <a:endParaRPr lang="sq-AL" dirty="0" smtClean="0"/>
          </a:p>
          <a:p>
            <a:r>
              <a:rPr lang="sq-AL" dirty="0" smtClean="0"/>
              <a:t>4</a:t>
            </a:r>
            <a:r>
              <a:rPr lang="sq-AL" b="1" dirty="0" smtClean="0"/>
              <a:t>. </a:t>
            </a:r>
            <a:r>
              <a:rPr lang="sq-AL" b="1" dirty="0" smtClean="0"/>
              <a:t>H</a:t>
            </a:r>
            <a:r>
              <a:rPr lang="en-US" b="1" dirty="0" err="1" smtClean="0"/>
              <a:t>uman</a:t>
            </a:r>
            <a:r>
              <a:rPr lang="en-US" b="1" dirty="0" smtClean="0"/>
              <a:t> resources</a:t>
            </a:r>
            <a:r>
              <a:rPr lang="en-US" dirty="0" smtClean="0"/>
              <a:t>: recruitment procedures;  adequacy, qualification and competence of staff;  awards, </a:t>
            </a:r>
            <a:r>
              <a:rPr lang="en-US" dirty="0" err="1" smtClean="0"/>
              <a:t>honours</a:t>
            </a:r>
            <a:r>
              <a:rPr lang="en-US" dirty="0" smtClean="0"/>
              <a:t>, membership, prizes, medals of learned societies of staff;  retention;  staff development;  recognition and  reward;  staff workloads; welfare schemes; </a:t>
            </a:r>
            <a:endParaRPr lang="sq-A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424936" cy="6192688"/>
          </a:xfrm>
        </p:spPr>
        <p:txBody>
          <a:bodyPr/>
          <a:lstStyle/>
          <a:p>
            <a:pPr>
              <a:buNone/>
            </a:pPr>
            <a:r>
              <a:rPr lang="sq-AL" dirty="0" smtClean="0"/>
              <a:t>5</a:t>
            </a:r>
            <a:r>
              <a:rPr lang="sq-AL" b="1" dirty="0" smtClean="0"/>
              <a:t>.</a:t>
            </a:r>
            <a:r>
              <a:rPr lang="en-US" b="1" dirty="0" smtClean="0"/>
              <a:t> learning resources and infrastructure</a:t>
            </a:r>
            <a:r>
              <a:rPr lang="en-US" dirty="0" smtClean="0"/>
              <a:t>:</a:t>
            </a:r>
            <a:endParaRPr lang="sq-AL" dirty="0" smtClean="0"/>
          </a:p>
          <a:p>
            <a:pPr>
              <a:buNone/>
            </a:pPr>
            <a:endParaRPr lang="sq-AL" dirty="0" smtClean="0"/>
          </a:p>
          <a:p>
            <a:pPr>
              <a:buNone/>
            </a:pPr>
            <a:r>
              <a:rPr lang="en-US" dirty="0" smtClean="0"/>
              <a:t> land and </a:t>
            </a:r>
            <a:r>
              <a:rPr lang="en-US" dirty="0" err="1" smtClean="0"/>
              <a:t>buildings;ownership</a:t>
            </a:r>
            <a:r>
              <a:rPr lang="en-US" dirty="0" smtClean="0"/>
              <a:t>;  labs and </a:t>
            </a:r>
          </a:p>
          <a:p>
            <a:pPr>
              <a:buNone/>
            </a:pPr>
            <a:r>
              <a:rPr lang="sq-AL" dirty="0" smtClean="0"/>
              <a:t>  </a:t>
            </a:r>
            <a:r>
              <a:rPr lang="en-US" dirty="0" smtClean="0"/>
              <a:t>lecture halls;  library and information technology facilities;  library spending per student; spending on computing facilities per student; health services, sports and physical education and halls of residence;  campus maintenance;</a:t>
            </a:r>
            <a:endParaRPr lang="sq-A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60648"/>
            <a:ext cx="8388226" cy="6264696"/>
          </a:xfrm>
        </p:spPr>
        <p:txBody>
          <a:bodyPr/>
          <a:lstStyle/>
          <a:p>
            <a:endParaRPr lang="sq-AL" b="1" dirty="0" smtClean="0"/>
          </a:p>
          <a:p>
            <a:endParaRPr lang="sq-AL" b="1" dirty="0" smtClean="0"/>
          </a:p>
          <a:p>
            <a:endParaRPr lang="sq-AL" b="1" dirty="0" smtClean="0"/>
          </a:p>
          <a:p>
            <a:r>
              <a:rPr lang="sq-AL" b="1" dirty="0" smtClean="0"/>
              <a:t>6.F</a:t>
            </a:r>
            <a:r>
              <a:rPr lang="en-US" b="1" dirty="0" err="1" smtClean="0"/>
              <a:t>inanc</a:t>
            </a:r>
            <a:r>
              <a:rPr lang="sq-AL" b="1" dirty="0" smtClean="0"/>
              <a:t>es</a:t>
            </a:r>
            <a:r>
              <a:rPr lang="en-US" dirty="0" smtClean="0"/>
              <a:t>: funding sources; ownership of resources; sustainability of </a:t>
            </a:r>
          </a:p>
          <a:p>
            <a:r>
              <a:rPr lang="en-US" dirty="0" smtClean="0"/>
              <a:t>funding;  resource mobilization;  resource allocation;  accountability;  liquidity; budget for academic and developmental plans;  unit cost of education;  strategic asset management; matching of receipts and expenditure.</a:t>
            </a:r>
            <a:endParaRPr lang="sq-A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0648"/>
            <a:ext cx="8496944" cy="6192688"/>
          </a:xfrm>
        </p:spPr>
        <p:txBody>
          <a:bodyPr/>
          <a:lstStyle/>
          <a:p>
            <a:r>
              <a:rPr lang="sq-AL" sz="1800" dirty="0" smtClean="0"/>
              <a:t>7.</a:t>
            </a:r>
            <a:r>
              <a:rPr lang="sq-AL" sz="1800" b="1" dirty="0" smtClean="0"/>
              <a:t> </a:t>
            </a:r>
            <a:r>
              <a:rPr lang="sq-AL" sz="2000" b="1" dirty="0" smtClean="0"/>
              <a:t>Students and services</a:t>
            </a:r>
          </a:p>
          <a:p>
            <a:r>
              <a:rPr lang="sq-AL" sz="1800" dirty="0" smtClean="0"/>
              <a:t>admission procedures;  student profile  </a:t>
            </a:r>
          </a:p>
          <a:p>
            <a:r>
              <a:rPr lang="sq-AL" sz="1800" dirty="0" smtClean="0"/>
              <a:t>gender, age, staff/student ratio,drop out rate,</a:t>
            </a:r>
            <a:r>
              <a:rPr lang="en-US" sz="1800" dirty="0" smtClean="0"/>
              <a:t> progression to employment </a:t>
            </a:r>
          </a:p>
          <a:p>
            <a:r>
              <a:rPr lang="en-US" sz="1800" dirty="0" smtClean="0"/>
              <a:t>and further studies;  student achievement;  student satisfaction;  personal and </a:t>
            </a:r>
          </a:p>
          <a:p>
            <a:r>
              <a:rPr lang="en-US" sz="1800" dirty="0" smtClean="0"/>
              <a:t>academic </a:t>
            </a:r>
            <a:r>
              <a:rPr lang="en-US" sz="1800" dirty="0" err="1" smtClean="0"/>
              <a:t>counselling</a:t>
            </a:r>
            <a:r>
              <a:rPr lang="en-US" sz="1800" dirty="0" smtClean="0"/>
              <a:t>;  participation of staff in advising students;  merit-based </a:t>
            </a:r>
          </a:p>
          <a:p>
            <a:r>
              <a:rPr lang="en-US" sz="1800" dirty="0" smtClean="0"/>
              <a:t>scholarships;  other scholarships and fellowships;  informal and formal </a:t>
            </a:r>
          </a:p>
          <a:p>
            <a:r>
              <a:rPr lang="en-US" sz="1800" dirty="0" smtClean="0"/>
              <a:t>mechanisms for student feedback;  student representation;  student complaints </a:t>
            </a:r>
          </a:p>
          <a:p>
            <a:r>
              <a:rPr lang="en-US" sz="1800" dirty="0" smtClean="0"/>
              <a:t>and academic appeals;  student mobility;  recreational activities for students; </a:t>
            </a:r>
          </a:p>
          <a:p>
            <a:r>
              <a:rPr lang="en-US" sz="2000" dirty="0" smtClean="0"/>
              <a:t>placement rate of graduates;  employer satisfaction with graduates;  graduate </a:t>
            </a:r>
          </a:p>
          <a:p>
            <a:r>
              <a:rPr lang="en-US" sz="2000" dirty="0" smtClean="0"/>
              <a:t>earning by field of study; alumni association and alumni profile;</a:t>
            </a:r>
            <a:endParaRPr lang="sq-AL" sz="20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8640"/>
            <a:ext cx="8316218" cy="6336704"/>
          </a:xfrm>
        </p:spPr>
        <p:txBody>
          <a:bodyPr/>
          <a:lstStyle/>
          <a:p>
            <a:r>
              <a:rPr lang="sq-AL" dirty="0" smtClean="0"/>
              <a:t>8.</a:t>
            </a:r>
            <a:r>
              <a:rPr lang="en-US" dirty="0" smtClean="0"/>
              <a:t> </a:t>
            </a:r>
            <a:r>
              <a:rPr lang="sq-AL" b="1" dirty="0" err="1" smtClean="0"/>
              <a:t>c</a:t>
            </a:r>
            <a:r>
              <a:rPr lang="en-US" b="1" dirty="0" err="1" smtClean="0"/>
              <a:t>urricu</a:t>
            </a:r>
            <a:r>
              <a:rPr lang="sq-AL" b="1" dirty="0" smtClean="0"/>
              <a:t>lum</a:t>
            </a:r>
          </a:p>
          <a:p>
            <a:r>
              <a:rPr lang="sq-AL" dirty="0" smtClean="0"/>
              <a:t>Learning outcomes</a:t>
            </a:r>
          </a:p>
          <a:p>
            <a:r>
              <a:rPr lang="en-US" dirty="0" smtClean="0"/>
              <a:t> conformity to goals and objectives; relevance to social needs; </a:t>
            </a:r>
          </a:p>
          <a:p>
            <a:r>
              <a:rPr lang="en-US" dirty="0" smtClean="0"/>
              <a:t>integration of local context;  initiation, review and redesign of </a:t>
            </a:r>
            <a:r>
              <a:rPr lang="en-US" dirty="0" err="1" smtClean="0"/>
              <a:t>programmes</a:t>
            </a:r>
            <a:r>
              <a:rPr lang="en-US" dirty="0" smtClean="0"/>
              <a:t>; </a:t>
            </a:r>
          </a:p>
          <a:p>
            <a:r>
              <a:rPr lang="en-US" dirty="0" err="1" smtClean="0"/>
              <a:t>programme</a:t>
            </a:r>
            <a:r>
              <a:rPr lang="en-US" dirty="0" smtClean="0"/>
              <a:t> options; feedback mechanism on </a:t>
            </a:r>
            <a:r>
              <a:rPr lang="en-US" dirty="0" err="1" smtClean="0"/>
              <a:t>programme</a:t>
            </a:r>
            <a:r>
              <a:rPr lang="en-US" dirty="0" smtClean="0"/>
              <a:t> quality; interaction with employers </a:t>
            </a:r>
            <a:endParaRPr lang="sq-AL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q-AL" dirty="0" smtClean="0"/>
              <a:t>9</a:t>
            </a:r>
            <a:r>
              <a:rPr lang="sq-AL" b="1" dirty="0" smtClean="0"/>
              <a:t>.</a:t>
            </a:r>
            <a:r>
              <a:rPr lang="en-US" b="1" dirty="0" smtClean="0"/>
              <a:t> teaching-learning and evaluation</a:t>
            </a:r>
            <a:r>
              <a:rPr lang="en-US" sz="2000" dirty="0" smtClean="0"/>
              <a:t>: teaching innovations; use of new media and methods; co-curricular activities; skill and competence development; projects and </a:t>
            </a:r>
          </a:p>
          <a:p>
            <a:r>
              <a:rPr lang="en-US" sz="2000" dirty="0" smtClean="0"/>
              <a:t>other avenues of learning; linkage with institutions, industries and commerce for teaching;  linkage for field training;  monitoring student progress;  continuous internal assessment; use of external examiners; examination schedule, holding of </a:t>
            </a:r>
          </a:p>
          <a:p>
            <a:r>
              <a:rPr lang="en-US" sz="2000" dirty="0" smtClean="0"/>
              <a:t>examinations, evaluation, </a:t>
            </a:r>
            <a:r>
              <a:rPr lang="sq-AL" sz="2000" dirty="0" smtClean="0"/>
              <a:t>evaluation regulation, evaluation methods  are informed to students </a:t>
            </a:r>
            <a:endParaRPr lang="sq-AL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476672"/>
            <a:ext cx="8640960" cy="6120680"/>
          </a:xfrm>
        </p:spPr>
        <p:txBody>
          <a:bodyPr/>
          <a:lstStyle/>
          <a:p>
            <a:r>
              <a:rPr lang="sq-AL" sz="2400" b="1" dirty="0" smtClean="0"/>
              <a:t>10.R</a:t>
            </a:r>
            <a:r>
              <a:rPr lang="en-US" sz="2400" b="1" dirty="0" err="1" smtClean="0"/>
              <a:t>esearch</a:t>
            </a:r>
            <a:r>
              <a:rPr lang="en-US" sz="2400" dirty="0" smtClean="0"/>
              <a:t> </a:t>
            </a:r>
            <a:endParaRPr lang="sq-AL" sz="2400" dirty="0" smtClean="0"/>
          </a:p>
          <a:p>
            <a:endParaRPr lang="sq-AL" sz="1800" dirty="0" smtClean="0"/>
          </a:p>
          <a:p>
            <a:endParaRPr lang="sq-AL" sz="1800" dirty="0" smtClean="0"/>
          </a:p>
          <a:p>
            <a:endParaRPr lang="sq-AL" sz="1800" dirty="0" smtClean="0"/>
          </a:p>
          <a:p>
            <a:r>
              <a:rPr lang="en-US" sz="1800" dirty="0" smtClean="0"/>
              <a:t> institutional support for research;  staff active in research; research students by field of study; number of PhDs awarded per academic staff;  number of  research projects per academic staff;  research </a:t>
            </a:r>
            <a:endParaRPr lang="sq-AL" sz="1800" dirty="0" smtClean="0"/>
          </a:p>
          <a:p>
            <a:pPr>
              <a:buNone/>
            </a:pPr>
            <a:endParaRPr lang="en-US" sz="1800" dirty="0" smtClean="0"/>
          </a:p>
          <a:p>
            <a:r>
              <a:rPr lang="en-US" sz="1800" dirty="0" smtClean="0"/>
              <a:t>projects sponsored by industry; public sector research funding; ratios of research </a:t>
            </a:r>
          </a:p>
          <a:p>
            <a:r>
              <a:rPr lang="en-US" sz="1800" dirty="0" smtClean="0"/>
              <a:t>expenditure and income; research assistantships and fellowships; staff supported by external research grants; existing research equipment; usefulness of research results for education; social merits of research; interdisciplinary research; student involvement in faculty research; research quality - citation of publications, impact </a:t>
            </a:r>
          </a:p>
          <a:p>
            <a:pPr>
              <a:buNone/>
            </a:pPr>
            <a:r>
              <a:rPr lang="en-US" sz="1800" dirty="0" smtClean="0"/>
              <a:t>factors, patents and licenses; benefits of consultancy to industry and the public; community-oriented activities; and</a:t>
            </a:r>
            <a:endParaRPr lang="sq-AL" sz="1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sz="4000" dirty="0" smtClean="0"/>
              <a:t>11. </a:t>
            </a:r>
            <a:r>
              <a:rPr lang="en-US" sz="4000" b="1" dirty="0" smtClean="0"/>
              <a:t>quality assurance</a:t>
            </a:r>
            <a:r>
              <a:rPr lang="en-US" sz="4000" dirty="0" smtClean="0"/>
              <a:t>:</a:t>
            </a:r>
            <a:endParaRPr lang="sq-A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. internal quality assurance;  institutional research on quality management; co-ordination between the academic and administrative functions; </a:t>
            </a:r>
          </a:p>
          <a:p>
            <a:r>
              <a:rPr lang="en-US" sz="2400" dirty="0" smtClean="0"/>
              <a:t>outcomes of external quality assessments;  </a:t>
            </a:r>
            <a:endParaRPr lang="sq-AL" sz="2400" dirty="0" smtClean="0"/>
          </a:p>
          <a:p>
            <a:r>
              <a:rPr lang="sq-AL" sz="2400" dirty="0" smtClean="0"/>
              <a:t>Instruments to meassure quality in teaching and learning</a:t>
            </a:r>
          </a:p>
          <a:p>
            <a:r>
              <a:rPr lang="sq-AL" sz="2400" dirty="0" smtClean="0"/>
              <a:t>Internal guide for QA</a:t>
            </a:r>
          </a:p>
          <a:p>
            <a:endParaRPr lang="en-US" sz="24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q-AL" dirty="0" smtClean="0"/>
              <a:t>Benchmarking-</a:t>
            </a:r>
            <a:r>
              <a:rPr lang="en-US" dirty="0" smtClean="0"/>
              <a:t>the process of learning by making comparisons</a:t>
            </a:r>
            <a:r>
              <a:rPr lang="sq-AL" dirty="0" smtClean="0"/>
              <a:t>, a way to improve</a:t>
            </a:r>
          </a:p>
          <a:p>
            <a:endParaRPr lang="sq-AL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q-AL" dirty="0" smtClean="0"/>
          </a:p>
          <a:p>
            <a:endParaRPr lang="sq-AL" dirty="0" smtClean="0"/>
          </a:p>
          <a:p>
            <a:r>
              <a:rPr lang="sq-AL" dirty="0" smtClean="0"/>
              <a:t>THANK YOU FOR YOUR ATTENTION!</a:t>
            </a:r>
            <a:endParaRPr lang="sq-A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56792"/>
            <a:ext cx="8892480" cy="5040560"/>
          </a:xfrm>
        </p:spPr>
        <p:txBody>
          <a:bodyPr/>
          <a:lstStyle/>
          <a:p>
            <a:pPr>
              <a:buNone/>
            </a:pPr>
            <a:endParaRPr lang="sq-AL" b="1" i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en-US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External </a:t>
            </a:r>
            <a:r>
              <a:rPr lang="en-US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quality assurance aspects: Elements to consider 	</a:t>
            </a:r>
            <a:r>
              <a:rPr lang="en-US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during </a:t>
            </a:r>
            <a:r>
              <a:rPr lang="en-US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QA </a:t>
            </a:r>
            <a:r>
              <a:rPr lang="en-US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Strategy</a:t>
            </a:r>
            <a:r>
              <a:rPr lang="sq-AL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development</a:t>
            </a:r>
            <a:endParaRPr lang="sq-AL" i="1" dirty="0" smtClean="0"/>
          </a:p>
          <a:p>
            <a:pPr>
              <a:buNone/>
            </a:pPr>
            <a:r>
              <a:rPr lang="en-US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q-AL" i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sq-AL" sz="1800" i="1" dirty="0" smtClean="0"/>
              <a:t>Ferdije Zhushi Etemi,president</a:t>
            </a:r>
          </a:p>
          <a:p>
            <a:pPr algn="ctr">
              <a:buNone/>
            </a:pPr>
            <a:r>
              <a:rPr lang="sq-AL" sz="1800" i="1" dirty="0" smtClean="0"/>
              <a:t>State Council of Quality</a:t>
            </a:r>
            <a:endParaRPr lang="sq-AL" sz="1800" i="1" dirty="0" smtClean="0"/>
          </a:p>
          <a:p>
            <a:pPr algn="ctr">
              <a:buNone/>
            </a:pPr>
            <a:r>
              <a:rPr lang="en-US" sz="18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Kosovo </a:t>
            </a:r>
            <a:r>
              <a:rPr lang="en-US" sz="18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Accreditation Agency </a:t>
            </a:r>
            <a:endParaRPr lang="sq-AL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en-US" sz="18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sq-AL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q-A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88640"/>
            <a:ext cx="8388226" cy="6480720"/>
          </a:xfrm>
        </p:spPr>
        <p:txBody>
          <a:bodyPr/>
          <a:lstStyle/>
          <a:p>
            <a:r>
              <a:rPr lang="en-US" dirty="0" smtClean="0"/>
              <a:t>Internal quality assurance is a duty of the HE institutions</a:t>
            </a:r>
            <a:endParaRPr lang="sq-AL" dirty="0" smtClean="0"/>
          </a:p>
          <a:p>
            <a:pPr>
              <a:buNone/>
            </a:pPr>
            <a:endParaRPr lang="sq-AL" dirty="0" smtClean="0"/>
          </a:p>
          <a:p>
            <a:r>
              <a:rPr lang="en-US" dirty="0" smtClean="0"/>
              <a:t>External quality assurance fulfils a different need: at its best it combines both accountability for the reassurance of the public and an objective and </a:t>
            </a:r>
          </a:p>
          <a:p>
            <a:pPr>
              <a:buNone/>
            </a:pPr>
            <a:r>
              <a:rPr lang="en-US" dirty="0" smtClean="0"/>
              <a:t>developmental role for enhancing quality in institutions.</a:t>
            </a:r>
            <a:endParaRPr lang="sq-A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60648"/>
            <a:ext cx="8388226" cy="640871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Higher education institutions are accountable for their performance </a:t>
            </a:r>
            <a:r>
              <a:rPr lang="sq-AL" dirty="0" smtClean="0"/>
              <a:t>to goverenments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that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finance education, but also </a:t>
            </a:r>
            <a:r>
              <a:rPr lang="sq-AL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students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employers and other stakeholders. </a:t>
            </a:r>
            <a:endParaRPr lang="sq-AL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</a:t>
            </a:r>
            <a:r>
              <a:rPr lang="sq-AL" dirty="0" smtClean="0"/>
              <a:t> </a:t>
            </a:r>
            <a:r>
              <a:rPr lang="sq-AL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institutions </a:t>
            </a:r>
            <a:r>
              <a:rPr lang="sq-AL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are responsible </a:t>
            </a:r>
            <a:r>
              <a:rPr lang="sq-AL" dirty="0" smtClean="0"/>
              <a:t>for the quality of their academic and administrative  services.</a:t>
            </a:r>
          </a:p>
          <a:p>
            <a:r>
              <a:rPr lang="sq-AL" dirty="0" smtClean="0"/>
              <a:t>Integration of the strategic plan and quality assurance</a:t>
            </a:r>
            <a:endParaRPr lang="sq-A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404664"/>
            <a:ext cx="8784976" cy="6192688"/>
          </a:xfrm>
        </p:spPr>
        <p:txBody>
          <a:bodyPr/>
          <a:lstStyle/>
          <a:p>
            <a:r>
              <a:rPr lang="en-US" dirty="0" smtClean="0"/>
              <a:t> a sound balance has to be maintained between internal and external quality assurance processes, which should mutually support each other and contribute both to the development of a quality culture within the higher education institutions and to the construction and operation of coherent and integrated national quality assurance systems. </a:t>
            </a:r>
            <a:endParaRPr lang="sq-A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q-AL" dirty="0" smtClean="0"/>
          </a:p>
          <a:p>
            <a:endParaRPr lang="sq-AL" dirty="0" smtClean="0"/>
          </a:p>
          <a:p>
            <a:r>
              <a:rPr lang="sq-AL" dirty="0" smtClean="0"/>
              <a:t>What are the  key areas to be considered from QA agencies when evaluating the quality of the institutions?</a:t>
            </a:r>
          </a:p>
          <a:p>
            <a:pPr>
              <a:buNone/>
            </a:pPr>
            <a:endParaRPr lang="sq-AL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0"/>
            <a:ext cx="8712968" cy="6525344"/>
          </a:xfrm>
        </p:spPr>
        <p:txBody>
          <a:bodyPr/>
          <a:lstStyle/>
          <a:p>
            <a:pPr>
              <a:buNone/>
            </a:pPr>
            <a:r>
              <a:rPr lang="sq-AL" dirty="0" smtClean="0"/>
              <a:t>1</a:t>
            </a:r>
            <a:r>
              <a:rPr lang="sq-AL" b="1" dirty="0" smtClean="0"/>
              <a:t>. Mission statement </a:t>
            </a:r>
          </a:p>
          <a:p>
            <a:r>
              <a:rPr lang="sq-AL" dirty="0" smtClean="0"/>
              <a:t>A</a:t>
            </a:r>
            <a:r>
              <a:rPr lang="en-US" dirty="0" smtClean="0"/>
              <a:t> high quality institution is one that clearly states its mission (purpose) and is efficient in achieving it.</a:t>
            </a:r>
            <a:endParaRPr lang="sq-AL" dirty="0" smtClean="0"/>
          </a:p>
          <a:p>
            <a:r>
              <a:rPr lang="en-US" dirty="0" smtClean="0"/>
              <a:t>The institution‘s mission gives direction to its activities and provides a basis for the assessment and enhancement of the institution‘s effectiveness. </a:t>
            </a:r>
            <a:endParaRPr lang="sq-AL" dirty="0" smtClean="0"/>
          </a:p>
          <a:p>
            <a:r>
              <a:rPr lang="en-US" dirty="0" smtClean="0"/>
              <a:t>aims and objectives known to all constituents of the institution;</a:t>
            </a:r>
            <a:endParaRPr lang="sq-AL" dirty="0" smtClean="0"/>
          </a:p>
          <a:p>
            <a:r>
              <a:rPr lang="sq-AL" dirty="0" smtClean="0"/>
              <a:t>How the institution achieves its mission, strategic planing to achieve the mission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48680"/>
            <a:ext cx="8316218" cy="6048672"/>
          </a:xfrm>
        </p:spPr>
        <p:txBody>
          <a:bodyPr/>
          <a:lstStyle/>
          <a:p>
            <a:r>
              <a:rPr lang="sq-AL" b="1" dirty="0" smtClean="0"/>
              <a:t>2. </a:t>
            </a:r>
            <a:r>
              <a:rPr lang="en-US" b="1" dirty="0" smtClean="0"/>
              <a:t>Planning and  evaluation</a:t>
            </a:r>
            <a:r>
              <a:rPr lang="en-US" dirty="0" smtClean="0"/>
              <a:t>: The institution undertakes planning and </a:t>
            </a:r>
          </a:p>
          <a:p>
            <a:r>
              <a:rPr lang="en-US" dirty="0" smtClean="0"/>
              <a:t>evaluation appropriate to its needs to accomplish and improve the achievement of its mission and purposes.</a:t>
            </a:r>
            <a:endParaRPr lang="sq-AL" dirty="0" smtClean="0"/>
          </a:p>
          <a:p>
            <a:r>
              <a:rPr lang="en-US" dirty="0" smtClean="0"/>
              <a:t>The institution has a system of governance </a:t>
            </a:r>
            <a:r>
              <a:rPr lang="sq-AL" dirty="0" smtClean="0"/>
              <a:t> </a:t>
            </a:r>
            <a:r>
              <a:rPr lang="en-US" dirty="0" smtClean="0"/>
              <a:t>that facilitates the accomplishment of its mission and purposes and supports institutional </a:t>
            </a:r>
          </a:p>
          <a:p>
            <a:pPr>
              <a:buNone/>
            </a:pPr>
            <a:r>
              <a:rPr lang="en-US" dirty="0" smtClean="0"/>
              <a:t>effectiveness and integrity.</a:t>
            </a:r>
            <a:endParaRPr lang="sq-A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8820472" cy="6408712"/>
          </a:xfrm>
        </p:spPr>
        <p:txBody>
          <a:bodyPr/>
          <a:lstStyle/>
          <a:p>
            <a:pPr>
              <a:buNone/>
            </a:pPr>
            <a:r>
              <a:rPr lang="sq-AL" b="1" dirty="0" smtClean="0"/>
              <a:t>3.</a:t>
            </a:r>
            <a:r>
              <a:rPr lang="sq-AL" b="1" dirty="0" smtClean="0"/>
              <a:t>G</a:t>
            </a:r>
            <a:r>
              <a:rPr lang="en-US" b="1" dirty="0" err="1" smtClean="0"/>
              <a:t>overnance</a:t>
            </a:r>
            <a:r>
              <a:rPr lang="en-US" b="1" dirty="0" smtClean="0"/>
              <a:t> and management</a:t>
            </a:r>
            <a:r>
              <a:rPr lang="en-US" dirty="0" smtClean="0"/>
              <a:t>:</a:t>
            </a:r>
            <a:endParaRPr lang="sq-AL" dirty="0" smtClean="0"/>
          </a:p>
          <a:p>
            <a:r>
              <a:rPr lang="en-US" dirty="0" smtClean="0"/>
              <a:t> autonomy of governance; organizational structure; </a:t>
            </a:r>
          </a:p>
          <a:p>
            <a:r>
              <a:rPr lang="en-US" dirty="0" smtClean="0"/>
              <a:t>delegation of powers;  institutional effectiveness;  strategic plan;  documentation; </a:t>
            </a:r>
          </a:p>
          <a:p>
            <a:pPr>
              <a:buNone/>
            </a:pPr>
            <a:r>
              <a:rPr lang="sq-AL" dirty="0" smtClean="0"/>
              <a:t>   </a:t>
            </a:r>
            <a:r>
              <a:rPr lang="en-US" dirty="0" smtClean="0"/>
              <a:t>modernization of administration;</a:t>
            </a:r>
            <a:endParaRPr lang="sq-AL" dirty="0" smtClean="0"/>
          </a:p>
          <a:p>
            <a:pPr>
              <a:buNone/>
            </a:pPr>
            <a:r>
              <a:rPr lang="sq-AL" dirty="0" smtClean="0"/>
              <a:t> </a:t>
            </a:r>
            <a:endParaRPr lang="sq-AL" dirty="0" smtClean="0"/>
          </a:p>
          <a:p>
            <a:r>
              <a:rPr lang="sq-AL" dirty="0" smtClean="0"/>
              <a:t>ToR for all governing bodies</a:t>
            </a:r>
          </a:p>
          <a:p>
            <a:endParaRPr lang="sq-AL" dirty="0" smtClean="0"/>
          </a:p>
          <a:p>
            <a:endParaRPr lang="sq-A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335</TotalTime>
  <Words>895</Words>
  <Application>Microsoft Office PowerPoint</Application>
  <PresentationFormat>On-screen Show (4:3)</PresentationFormat>
  <Paragraphs>90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Verdana</vt:lpstr>
      <vt:lpstr>Arial</vt:lpstr>
      <vt:lpstr>Wingdings</vt:lpstr>
      <vt:lpstr>Calibri</vt:lpstr>
      <vt:lpstr>Bookman Old Style</vt:lpstr>
      <vt:lpstr>Comic Sans MS</vt:lpstr>
      <vt:lpstr>Times New Roman</vt:lpstr>
      <vt:lpstr>Profile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11. quality assurance: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outcomes</dc:title>
  <dc:creator>ferdije</dc:creator>
  <cp:lastModifiedBy>Ferdije</cp:lastModifiedBy>
  <cp:revision>26</cp:revision>
  <dcterms:created xsi:type="dcterms:W3CDTF">2011-01-27T00:09:40Z</dcterms:created>
  <dcterms:modified xsi:type="dcterms:W3CDTF">2012-06-27T01:00:04Z</dcterms:modified>
</cp:coreProperties>
</file>