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drawings/drawing1.xml" ContentType="application/vnd.openxmlformats-officedocument.drawingml.chartshapes+xml"/>
  <Override PartName="/ppt/drawings/drawing2.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91" r:id="rId3"/>
    <p:sldId id="292" r:id="rId4"/>
    <p:sldId id="293" r:id="rId5"/>
    <p:sldId id="294" r:id="rId6"/>
    <p:sldId id="295" r:id="rId7"/>
    <p:sldId id="296" r:id="rId8"/>
    <p:sldId id="297" r:id="rId9"/>
    <p:sldId id="298" r:id="rId10"/>
    <p:sldId id="299" r:id="rId11"/>
    <p:sldId id="300" r:id="rId12"/>
    <p:sldId id="301" r:id="rId13"/>
    <p:sldId id="302" r:id="rId14"/>
    <p:sldId id="273" r:id="rId15"/>
    <p:sldId id="274" r:id="rId16"/>
    <p:sldId id="303" r:id="rId17"/>
    <p:sldId id="279" r:id="rId18"/>
    <p:sldId id="280" r:id="rId19"/>
    <p:sldId id="281" r:id="rId20"/>
    <p:sldId id="275" r:id="rId21"/>
    <p:sldId id="272" r:id="rId22"/>
  </p:sldIdLst>
  <p:sldSz cx="9144000" cy="6858000" type="screen4x3"/>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CB7"/>
    <a:srgbClr val="F7931D"/>
    <a:srgbClr val="41AD49"/>
    <a:srgbClr val="D2232A"/>
    <a:srgbClr val="FFCC99"/>
    <a:srgbClr val="FF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56" autoAdjust="0"/>
    <p:restoredTop sz="94665" autoAdjust="0"/>
  </p:normalViewPr>
  <p:slideViewPr>
    <p:cSldViewPr>
      <p:cViewPr varScale="1">
        <p:scale>
          <a:sx n="67" d="100"/>
          <a:sy n="67" d="100"/>
        </p:scale>
        <p:origin x="-1217" y="-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E:\Dokumente%20und%20Einstellungen\andreas\Eigene%20Dateien\Projekte\Tempus\Interface\Auswertung%20Evaluierung.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E:\Dokumente%20und%20Einstellungen\andreas\Eigene%20Dateien\Projekte\Tempus\Interface\Auswertung%20Evaluierung.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de-DE"/>
  <c:clrMapOvr bg1="lt1" tx1="dk1" bg2="lt2" tx2="dk2" accent1="accent1" accent2="accent2" accent3="accent3" accent4="accent4" accent5="accent5" accent6="accent6" hlink="hlink" folHlink="folHlink"/>
  <c:chart>
    <c:title>
      <c:tx>
        <c:rich>
          <a:bodyPr/>
          <a:lstStyle/>
          <a:p>
            <a:pPr>
              <a:defRPr/>
            </a:pPr>
            <a:r>
              <a:rPr lang="de-DE" dirty="0" smtClean="0"/>
              <a:t>Target </a:t>
            </a:r>
            <a:r>
              <a:rPr lang="de-DE" dirty="0" err="1" smtClean="0"/>
              <a:t>group</a:t>
            </a:r>
            <a:r>
              <a:rPr lang="de-DE" dirty="0" smtClean="0"/>
              <a:t> </a:t>
            </a:r>
            <a:r>
              <a:rPr lang="de-DE" dirty="0" err="1"/>
              <a:t>of</a:t>
            </a:r>
            <a:r>
              <a:rPr lang="de-DE" dirty="0"/>
              <a:t> </a:t>
            </a:r>
            <a:r>
              <a:rPr lang="de-DE" dirty="0" smtClean="0"/>
              <a:t>LLL</a:t>
            </a:r>
            <a:endParaRPr lang="de-DE" dirty="0"/>
          </a:p>
        </c:rich>
      </c:tx>
      <c:layout>
        <c:manualLayout>
          <c:xMode val="edge"/>
          <c:yMode val="edge"/>
          <c:x val="0.76651917404129799"/>
          <c:y val="1.7222300337457939E-2"/>
        </c:manualLayout>
      </c:layout>
    </c:title>
    <c:view3D>
      <c:rAngAx val="1"/>
    </c:view3D>
    <c:plotArea>
      <c:layout/>
      <c:bar3DChart>
        <c:barDir val="col"/>
        <c:grouping val="clustered"/>
        <c:ser>
          <c:idx val="0"/>
          <c:order val="0"/>
          <c:dLbls>
            <c:dLbl>
              <c:idx val="0"/>
              <c:layout>
                <c:manualLayout>
                  <c:x val="1.3888888888888994E-2"/>
                  <c:y val="3.8194003224060874E-17"/>
                </c:manualLayout>
              </c:layout>
              <c:showVal val="1"/>
            </c:dLbl>
            <c:dLbl>
              <c:idx val="1"/>
              <c:layout>
                <c:manualLayout>
                  <c:x val="1.1111111111111172E-2"/>
                  <c:y val="0"/>
                </c:manualLayout>
              </c:layout>
              <c:showVal val="1"/>
            </c:dLbl>
            <c:dLbl>
              <c:idx val="2"/>
              <c:layout>
                <c:manualLayout>
                  <c:x val="8.3333333333333766E-3"/>
                  <c:y val="-3.8194003224060874E-17"/>
                </c:manualLayout>
              </c:layout>
              <c:showVal val="1"/>
            </c:dLbl>
            <c:dLbl>
              <c:idx val="3"/>
              <c:layout>
                <c:manualLayout>
                  <c:x val="8.3333333333333766E-3"/>
                  <c:y val="3.8194003224060874E-17"/>
                </c:manualLayout>
              </c:layout>
              <c:showVal val="1"/>
            </c:dLbl>
            <c:dLbl>
              <c:idx val="4"/>
              <c:layout>
                <c:manualLayout>
                  <c:x val="8.3333333333333766E-3"/>
                  <c:y val="3.8194003224060874E-17"/>
                </c:manualLayout>
              </c:layout>
              <c:showVal val="1"/>
            </c:dLbl>
            <c:dLbl>
              <c:idx val="5"/>
              <c:layout>
                <c:manualLayout>
                  <c:x val="1.3888888888888994E-2"/>
                  <c:y val="4.1666666666666779E-3"/>
                </c:manualLayout>
              </c:layout>
              <c:showVal val="1"/>
            </c:dLbl>
            <c:dLbl>
              <c:idx val="6"/>
              <c:layout>
                <c:manualLayout>
                  <c:x val="1.1111111111111172E-2"/>
                  <c:y val="0"/>
                </c:manualLayout>
              </c:layout>
              <c:showVal val="1"/>
            </c:dLbl>
            <c:dLbl>
              <c:idx val="7"/>
              <c:layout>
                <c:manualLayout>
                  <c:x val="1.666666666666676E-2"/>
                  <c:y val="4.1666666666666779E-3"/>
                </c:manualLayout>
              </c:layout>
              <c:showVal val="1"/>
            </c:dLbl>
            <c:dLbl>
              <c:idx val="8"/>
              <c:layout>
                <c:manualLayout>
                  <c:x val="1.1111111111111172E-2"/>
                  <c:y val="0"/>
                </c:manualLayout>
              </c:layout>
              <c:showVal val="1"/>
            </c:dLbl>
            <c:showVal val="1"/>
          </c:dLbls>
          <c:cat>
            <c:strRef>
              <c:f>Tabelle3!$A$2:$A$10</c:f>
              <c:strCache>
                <c:ptCount val="9"/>
                <c:pt idx="0">
                  <c:v>Graduates</c:v>
                </c:pt>
                <c:pt idx="1">
                  <c:v>Unemployed adults</c:v>
                </c:pt>
                <c:pt idx="2">
                  <c:v>Unemployed young people</c:v>
                </c:pt>
                <c:pt idx="3">
                  <c:v>Individual employees</c:v>
                </c:pt>
                <c:pt idx="4">
                  <c:v>Companies</c:v>
                </c:pt>
                <c:pt idx="5">
                  <c:v>Educational institutions</c:v>
                </c:pt>
                <c:pt idx="6">
                  <c:v>Governmental institutions</c:v>
                </c:pt>
                <c:pt idx="7">
                  <c:v>Local communities</c:v>
                </c:pt>
                <c:pt idx="8">
                  <c:v>Other </c:v>
                </c:pt>
              </c:strCache>
            </c:strRef>
          </c:cat>
          <c:val>
            <c:numRef>
              <c:f>Tabelle3!$B$2:$B$10</c:f>
              <c:numCache>
                <c:formatCode>0%</c:formatCode>
                <c:ptCount val="9"/>
                <c:pt idx="0">
                  <c:v>0.62500000000000278</c:v>
                </c:pt>
                <c:pt idx="1">
                  <c:v>0.87500000000000278</c:v>
                </c:pt>
                <c:pt idx="2">
                  <c:v>0.75000000000000278</c:v>
                </c:pt>
                <c:pt idx="3">
                  <c:v>0.62500000000000278</c:v>
                </c:pt>
                <c:pt idx="4">
                  <c:v>0.62500000000000278</c:v>
                </c:pt>
                <c:pt idx="5">
                  <c:v>0.5</c:v>
                </c:pt>
                <c:pt idx="6">
                  <c:v>1</c:v>
                </c:pt>
                <c:pt idx="7">
                  <c:v>0.5</c:v>
                </c:pt>
                <c:pt idx="8">
                  <c:v>0</c:v>
                </c:pt>
              </c:numCache>
            </c:numRef>
          </c:val>
        </c:ser>
        <c:shape val="box"/>
        <c:axId val="50015232"/>
        <c:axId val="51992832"/>
        <c:axId val="0"/>
      </c:bar3DChart>
      <c:catAx>
        <c:axId val="50015232"/>
        <c:scaling>
          <c:orientation val="minMax"/>
        </c:scaling>
        <c:axPos val="b"/>
        <c:tickLblPos val="nextTo"/>
        <c:crossAx val="51992832"/>
        <c:crosses val="autoZero"/>
        <c:auto val="1"/>
        <c:lblAlgn val="ctr"/>
        <c:lblOffset val="100"/>
      </c:catAx>
      <c:valAx>
        <c:axId val="51992832"/>
        <c:scaling>
          <c:orientation val="minMax"/>
        </c:scaling>
        <c:axPos val="l"/>
        <c:majorGridlines/>
        <c:numFmt formatCode="0%" sourceLinked="1"/>
        <c:tickLblPos val="nextTo"/>
        <c:crossAx val="50015232"/>
        <c:crosses val="autoZero"/>
        <c:crossBetween val="between"/>
        <c:majorUnit val="0.2"/>
      </c:valAx>
    </c:plotArea>
    <c:plotVisOnly val="1"/>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de-DE"/>
  <c:clrMapOvr bg1="lt1" tx1="dk1" bg2="lt2" tx2="dk2" accent1="accent1" accent2="accent2" accent3="accent3" accent4="accent4" accent5="accent5" accent6="accent6" hlink="hlink" folHlink="folHlink"/>
  <c:chart>
    <c:title>
      <c:tx>
        <c:rich>
          <a:bodyPr/>
          <a:lstStyle/>
          <a:p>
            <a:pPr>
              <a:defRPr/>
            </a:pPr>
            <a:r>
              <a:rPr lang="de-DE"/>
              <a:t>Benefits</a:t>
            </a:r>
            <a:r>
              <a:rPr lang="de-DE" baseline="0"/>
              <a:t> of LLL Strategy</a:t>
            </a:r>
            <a:endParaRPr lang="de-DE"/>
          </a:p>
        </c:rich>
      </c:tx>
      <c:layout>
        <c:manualLayout>
          <c:xMode val="edge"/>
          <c:yMode val="edge"/>
          <c:x val="0.68930678466076656"/>
          <c:y val="1.8038333589389294E-2"/>
        </c:manualLayout>
      </c:layout>
    </c:title>
    <c:view3D>
      <c:rAngAx val="1"/>
    </c:view3D>
    <c:plotArea>
      <c:layout/>
      <c:bar3DChart>
        <c:barDir val="col"/>
        <c:grouping val="clustered"/>
        <c:ser>
          <c:idx val="0"/>
          <c:order val="0"/>
          <c:dLbls>
            <c:dLbl>
              <c:idx val="0"/>
              <c:layout>
                <c:manualLayout>
                  <c:x val="6.6225165562913656E-3"/>
                  <c:y val="0"/>
                </c:manualLayout>
              </c:layout>
              <c:showVal val="1"/>
            </c:dLbl>
            <c:dLbl>
              <c:idx val="1"/>
              <c:layout>
                <c:manualLayout>
                  <c:x val="1.1037527593819055E-2"/>
                  <c:y val="0"/>
                </c:manualLayout>
              </c:layout>
              <c:showVal val="1"/>
            </c:dLbl>
            <c:dLbl>
              <c:idx val="2"/>
              <c:layout>
                <c:manualLayout>
                  <c:x val="1.1037527593819055E-2"/>
                  <c:y val="0"/>
                </c:manualLayout>
              </c:layout>
              <c:showVal val="1"/>
            </c:dLbl>
            <c:dLbl>
              <c:idx val="3"/>
              <c:layout>
                <c:manualLayout>
                  <c:x val="8.8300220750551876E-3"/>
                  <c:y val="0"/>
                </c:manualLayout>
              </c:layout>
              <c:showVal val="1"/>
            </c:dLbl>
            <c:dLbl>
              <c:idx val="4"/>
              <c:layout>
                <c:manualLayout>
                  <c:x val="1.3245033112582781E-2"/>
                  <c:y val="0"/>
                </c:manualLayout>
              </c:layout>
              <c:showVal val="1"/>
            </c:dLbl>
            <c:dLbl>
              <c:idx val="5"/>
              <c:layout>
                <c:manualLayout>
                  <c:x val="1.1037527593819055E-2"/>
                  <c:y val="0"/>
                </c:manualLayout>
              </c:layout>
              <c:showVal val="1"/>
            </c:dLbl>
            <c:dLbl>
              <c:idx val="6"/>
              <c:layout>
                <c:manualLayout>
                  <c:x val="8.8300220750551061E-3"/>
                  <c:y val="0"/>
                </c:manualLayout>
              </c:layout>
              <c:showVal val="1"/>
            </c:dLbl>
            <c:dLbl>
              <c:idx val="7"/>
              <c:layout>
                <c:manualLayout>
                  <c:x val="8.8300220750552726E-3"/>
                  <c:y val="0"/>
                </c:manualLayout>
              </c:layout>
              <c:showVal val="1"/>
            </c:dLbl>
            <c:dLbl>
              <c:idx val="8"/>
              <c:layout>
                <c:manualLayout>
                  <c:x val="1.3245033112582781E-2"/>
                  <c:y val="0"/>
                </c:manualLayout>
              </c:layout>
              <c:showVal val="1"/>
            </c:dLbl>
            <c:dLbl>
              <c:idx val="9"/>
              <c:layout>
                <c:manualLayout>
                  <c:x val="1.1037527593819055E-2"/>
                  <c:y val="0"/>
                </c:manualLayout>
              </c:layout>
              <c:showVal val="1"/>
            </c:dLbl>
            <c:dLbl>
              <c:idx val="10"/>
              <c:layout>
                <c:manualLayout>
                  <c:x val="8.8300220750551876E-3"/>
                  <c:y val="0"/>
                </c:manualLayout>
              </c:layout>
              <c:showVal val="1"/>
            </c:dLbl>
            <c:showVal val="1"/>
          </c:dLbls>
          <c:cat>
            <c:strRef>
              <c:f>Tabelle3!$A$27:$A$37</c:f>
              <c:strCache>
                <c:ptCount val="11"/>
                <c:pt idx="0">
                  <c:v>Promoting active citizenship</c:v>
                </c:pt>
                <c:pt idx="1">
                  <c:v>Contributing to economic/social life</c:v>
                </c:pt>
                <c:pt idx="2">
                  <c:v>Providing learning opportunities</c:v>
                </c:pt>
                <c:pt idx="3">
                  <c:v>Combating the Brain Drain problem</c:v>
                </c:pt>
                <c:pt idx="4">
                  <c:v>Links with society/stakeholders </c:v>
                </c:pt>
                <c:pt idx="5">
                  <c:v>Improving the quality of curricula</c:v>
                </c:pt>
                <c:pt idx="6">
                  <c:v>Contributing to economic/cultural life </c:v>
                </c:pt>
                <c:pt idx="7">
                  <c:v>Establishing knowledge transfer </c:v>
                </c:pt>
                <c:pt idx="8">
                  <c:v>National and regional networks</c:v>
                </c:pt>
                <c:pt idx="9">
                  <c:v>Influence on LLL policies</c:v>
                </c:pt>
                <c:pt idx="10">
                  <c:v>Other </c:v>
                </c:pt>
              </c:strCache>
            </c:strRef>
          </c:cat>
          <c:val>
            <c:numRef>
              <c:f>Tabelle3!$B$27:$B$37</c:f>
              <c:numCache>
                <c:formatCode>0%</c:formatCode>
                <c:ptCount val="11"/>
                <c:pt idx="0">
                  <c:v>0.62500000000000278</c:v>
                </c:pt>
                <c:pt idx="1">
                  <c:v>0.62500000000000278</c:v>
                </c:pt>
                <c:pt idx="2">
                  <c:v>0.87500000000000278</c:v>
                </c:pt>
                <c:pt idx="3">
                  <c:v>0.125</c:v>
                </c:pt>
                <c:pt idx="4">
                  <c:v>0.87500000000000278</c:v>
                </c:pt>
                <c:pt idx="5">
                  <c:v>0.62500000000000278</c:v>
                </c:pt>
                <c:pt idx="6">
                  <c:v>0.37500000000000133</c:v>
                </c:pt>
                <c:pt idx="7">
                  <c:v>1</c:v>
                </c:pt>
                <c:pt idx="8">
                  <c:v>0.62500000000000278</c:v>
                </c:pt>
                <c:pt idx="9">
                  <c:v>0.5</c:v>
                </c:pt>
                <c:pt idx="10">
                  <c:v>0</c:v>
                </c:pt>
              </c:numCache>
            </c:numRef>
          </c:val>
        </c:ser>
        <c:shape val="box"/>
        <c:axId val="52667904"/>
        <c:axId val="52669440"/>
        <c:axId val="0"/>
      </c:bar3DChart>
      <c:catAx>
        <c:axId val="52667904"/>
        <c:scaling>
          <c:orientation val="minMax"/>
        </c:scaling>
        <c:axPos val="b"/>
        <c:tickLblPos val="nextTo"/>
        <c:crossAx val="52669440"/>
        <c:crosses val="autoZero"/>
        <c:auto val="1"/>
        <c:lblAlgn val="ctr"/>
        <c:lblOffset val="100"/>
      </c:catAx>
      <c:valAx>
        <c:axId val="52669440"/>
        <c:scaling>
          <c:orientation val="minMax"/>
        </c:scaling>
        <c:axPos val="l"/>
        <c:majorGridlines/>
        <c:numFmt formatCode="0%" sourceLinked="1"/>
        <c:tickLblPos val="nextTo"/>
        <c:crossAx val="52667904"/>
        <c:crosses val="autoZero"/>
        <c:crossBetween val="between"/>
        <c:majorUnit val="0.2"/>
      </c:valAx>
    </c:plotArea>
    <c:plotVisOnly val="1"/>
  </c:chart>
  <c:externalData r:id="rId2"/>
  <c:userShapes r:id="rId3"/>
</c:chartSpace>
</file>

<file path=ppt/drawings/drawing1.xml><?xml version="1.0" encoding="utf-8"?>
<c:userShapes xmlns:c="http://schemas.openxmlformats.org/drawingml/2006/chart">
  <cdr:relSizeAnchor xmlns:cdr="http://schemas.openxmlformats.org/drawingml/2006/chartDrawing">
    <cdr:from>
      <cdr:x>0.74779</cdr:x>
      <cdr:y>0</cdr:y>
    </cdr:from>
    <cdr:to>
      <cdr:x>0.99558</cdr:x>
      <cdr:y>0.1</cdr:y>
    </cdr:to>
    <cdr:sp macro="" textlink="">
      <cdr:nvSpPr>
        <cdr:cNvPr id="2" name="Abgerundetes Rechteck 1"/>
        <cdr:cNvSpPr/>
      </cdr:nvSpPr>
      <cdr:spPr>
        <a:xfrm xmlns:a="http://schemas.openxmlformats.org/drawingml/2006/main">
          <a:off x="6438900" y="0"/>
          <a:ext cx="2133600" cy="457200"/>
        </a:xfrm>
        <a:prstGeom xmlns:a="http://schemas.openxmlformats.org/drawingml/2006/main" prst="roundRect">
          <a:avLst/>
        </a:prstGeom>
        <a:noFill xmlns:a="http://schemas.openxmlformats.org/drawingml/2006/main"/>
      </cdr:spPr>
      <cdr:style>
        <a:lnRef xmlns:a="http://schemas.openxmlformats.org/drawingml/2006/main" idx="2">
          <a:schemeClr val="accent1"/>
        </a:lnRef>
        <a:fillRef xmlns:a="http://schemas.openxmlformats.org/drawingml/2006/main" idx="1">
          <a:schemeClr val="lt1"/>
        </a:fillRef>
        <a:effectRef xmlns:a="http://schemas.openxmlformats.org/drawingml/2006/main" idx="0">
          <a:schemeClr val="accent1"/>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userShapes>
</file>

<file path=ppt/drawings/drawing2.xml><?xml version="1.0" encoding="utf-8"?>
<c:userShapes xmlns:c="http://schemas.openxmlformats.org/drawingml/2006/chart">
  <cdr:relSizeAnchor xmlns:cdr="http://schemas.openxmlformats.org/drawingml/2006/chartDrawing">
    <cdr:from>
      <cdr:x>0.68142</cdr:x>
      <cdr:y>0.01655</cdr:y>
    </cdr:from>
    <cdr:to>
      <cdr:x>0.97345</cdr:x>
      <cdr:y>0.09928</cdr:y>
    </cdr:to>
    <cdr:sp macro="" textlink="">
      <cdr:nvSpPr>
        <cdr:cNvPr id="2" name="Abgerundetes Rechteck 1"/>
        <cdr:cNvSpPr/>
      </cdr:nvSpPr>
      <cdr:spPr>
        <a:xfrm xmlns:a="http://schemas.openxmlformats.org/drawingml/2006/main">
          <a:off x="5867400" y="76200"/>
          <a:ext cx="2514600" cy="381000"/>
        </a:xfrm>
        <a:prstGeom xmlns:a="http://schemas.openxmlformats.org/drawingml/2006/main" prst="roundRect">
          <a:avLst/>
        </a:prstGeom>
        <a:noFill xmlns:a="http://schemas.openxmlformats.org/drawingml/2006/main"/>
      </cdr:spPr>
      <cdr:style>
        <a:lnRef xmlns:a="http://schemas.openxmlformats.org/drawingml/2006/main" idx="2">
          <a:schemeClr val="accent1"/>
        </a:lnRef>
        <a:fillRef xmlns:a="http://schemas.openxmlformats.org/drawingml/2006/main" idx="1">
          <a:schemeClr val="lt1"/>
        </a:fillRef>
        <a:effectRef xmlns:a="http://schemas.openxmlformats.org/drawingml/2006/main" idx="0">
          <a:schemeClr val="accent1"/>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AB5ABCB-284B-458F-8798-78FA8F65CC85}" type="datetimeFigureOut">
              <a:rPr lang="de-DE"/>
              <a:pPr>
                <a:defRPr/>
              </a:pPr>
              <a:t>22.06.2011</a:t>
            </a:fld>
            <a:endParaRPr lang="de-DE"/>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841B33A-76EF-4B54-841F-348CB9599676}" type="slidenum">
              <a:rPr lang="de-DE"/>
              <a:pPr>
                <a:defRPr/>
              </a:pPr>
              <a:t>‹Nr.›</a:t>
            </a:fld>
            <a:endParaRPr lang="de-DE"/>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A34D1D0-5CA1-47E5-8C2E-BD7726A570C7}" type="datetimeFigureOut">
              <a:rPr lang="de-DE"/>
              <a:pPr>
                <a:defRPr/>
              </a:pPr>
              <a:t>22.06.2011</a:t>
            </a:fld>
            <a:endParaRPr lang="de-DE"/>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de-DE" noProof="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549FE81-75D9-411C-A907-35A1610C4F1B}" type="slidenum">
              <a:rPr lang="de-DE"/>
              <a:pPr>
                <a:defRPr/>
              </a:pPr>
              <a:t>‹Nr.›</a:t>
            </a:fld>
            <a:endParaRPr lang="de-DE"/>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grpSp>
        <p:nvGrpSpPr>
          <p:cNvPr id="4" name="Group 21"/>
          <p:cNvGrpSpPr>
            <a:grpSpLocks/>
          </p:cNvGrpSpPr>
          <p:nvPr/>
        </p:nvGrpSpPr>
        <p:grpSpPr bwMode="auto">
          <a:xfrm>
            <a:off x="-785813" y="500063"/>
            <a:ext cx="9786938" cy="6794500"/>
            <a:chOff x="-785850" y="500042"/>
            <a:chExt cx="9787006" cy="6795040"/>
          </a:xfrm>
        </p:grpSpPr>
        <p:sp>
          <p:nvSpPr>
            <p:cNvPr id="5" name="Round Single Corner Rectangle 4"/>
            <p:cNvSpPr/>
            <p:nvPr/>
          </p:nvSpPr>
          <p:spPr>
            <a:xfrm>
              <a:off x="-571536" y="500042"/>
              <a:ext cx="9572692" cy="6644215"/>
            </a:xfrm>
            <a:prstGeom prst="round1Rect">
              <a:avLst>
                <a:gd name="adj" fmla="val 10074"/>
              </a:avLst>
            </a:prstGeom>
            <a:noFill/>
            <a:ln w="19050">
              <a:solidFill>
                <a:srgbClr val="006CB7"/>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dirty="0"/>
            </a:p>
          </p:txBody>
        </p:sp>
        <p:sp>
          <p:nvSpPr>
            <p:cNvPr id="6" name="Rounded Rectangle 5"/>
            <p:cNvSpPr/>
            <p:nvPr/>
          </p:nvSpPr>
          <p:spPr>
            <a:xfrm>
              <a:off x="4286248" y="1786019"/>
              <a:ext cx="1152533" cy="1079586"/>
            </a:xfrm>
            <a:prstGeom prst="roundRect">
              <a:avLst/>
            </a:prstGeom>
            <a:gradFill flip="none" rotWithShape="1">
              <a:gsLst>
                <a:gs pos="100000">
                  <a:schemeClr val="bg1"/>
                </a:gs>
                <a:gs pos="30000">
                  <a:srgbClr val="006CB7"/>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7" name="Rounded Rectangle 7"/>
            <p:cNvSpPr/>
            <p:nvPr/>
          </p:nvSpPr>
          <p:spPr>
            <a:xfrm>
              <a:off x="-785850" y="1071587"/>
              <a:ext cx="1152534" cy="1079586"/>
            </a:xfrm>
            <a:prstGeom prst="roundRect">
              <a:avLst/>
            </a:prstGeom>
            <a:gradFill flip="none" rotWithShape="1">
              <a:gsLst>
                <a:gs pos="100000">
                  <a:schemeClr val="bg1"/>
                </a:gs>
                <a:gs pos="30000">
                  <a:srgbClr val="006CB7"/>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8" name="Rounded Rectangle 8"/>
            <p:cNvSpPr/>
            <p:nvPr/>
          </p:nvSpPr>
          <p:spPr>
            <a:xfrm>
              <a:off x="2714612" y="3572098"/>
              <a:ext cx="500066" cy="500103"/>
            </a:xfrm>
            <a:prstGeom prst="roundRect">
              <a:avLst/>
            </a:prstGeom>
            <a:gradFill flip="none" rotWithShape="1">
              <a:gsLst>
                <a:gs pos="100000">
                  <a:schemeClr val="bg1"/>
                </a:gs>
                <a:gs pos="30000">
                  <a:srgbClr val="006CB7"/>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ounded Rectangle 9"/>
            <p:cNvSpPr/>
            <p:nvPr/>
          </p:nvSpPr>
          <p:spPr>
            <a:xfrm>
              <a:off x="1928795" y="2429007"/>
              <a:ext cx="642941" cy="650927"/>
            </a:xfrm>
            <a:prstGeom prst="roundRect">
              <a:avLst/>
            </a:prstGeom>
            <a:gradFill flip="none" rotWithShape="1">
              <a:gsLst>
                <a:gs pos="100000">
                  <a:schemeClr val="bg1"/>
                </a:gs>
                <a:gs pos="30000">
                  <a:srgbClr val="006CB7"/>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10" name="Rounded Rectangle 10"/>
            <p:cNvSpPr/>
            <p:nvPr/>
          </p:nvSpPr>
          <p:spPr>
            <a:xfrm>
              <a:off x="142844" y="2643337"/>
              <a:ext cx="928694" cy="865256"/>
            </a:xfrm>
            <a:prstGeom prst="roundRect">
              <a:avLst/>
            </a:prstGeom>
            <a:gradFill flip="none" rotWithShape="1">
              <a:gsLst>
                <a:gs pos="100000">
                  <a:schemeClr val="bg1"/>
                </a:gs>
                <a:gs pos="30000">
                  <a:srgbClr val="006CB7"/>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11" name="Rounded Rectangle 11"/>
            <p:cNvSpPr/>
            <p:nvPr/>
          </p:nvSpPr>
          <p:spPr>
            <a:xfrm>
              <a:off x="928663" y="3857871"/>
              <a:ext cx="1152533" cy="1079586"/>
            </a:xfrm>
            <a:prstGeom prst="roundRect">
              <a:avLst/>
            </a:prstGeom>
            <a:gradFill flip="none" rotWithShape="1">
              <a:gsLst>
                <a:gs pos="100000">
                  <a:schemeClr val="bg1"/>
                </a:gs>
                <a:gs pos="30000">
                  <a:srgbClr val="006CB7"/>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12" name="Rounded Rectangle 12"/>
            <p:cNvSpPr/>
            <p:nvPr/>
          </p:nvSpPr>
          <p:spPr>
            <a:xfrm>
              <a:off x="1214415" y="1786019"/>
              <a:ext cx="357189" cy="365154"/>
            </a:xfrm>
            <a:prstGeom prst="roundRect">
              <a:avLst/>
            </a:prstGeom>
            <a:gradFill>
              <a:gsLst>
                <a:gs pos="100000">
                  <a:schemeClr val="bg1"/>
                </a:gs>
                <a:gs pos="30000">
                  <a:srgbClr val="006CB7"/>
                </a:gs>
              </a:gsLst>
              <a:lin ang="27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13" name="Rounded Rectangle 13"/>
            <p:cNvSpPr/>
            <p:nvPr/>
          </p:nvSpPr>
          <p:spPr>
            <a:xfrm>
              <a:off x="3071803" y="1357360"/>
              <a:ext cx="428628" cy="428659"/>
            </a:xfrm>
            <a:prstGeom prst="roundRect">
              <a:avLst/>
            </a:prstGeom>
            <a:gradFill flip="none" rotWithShape="1">
              <a:gsLst>
                <a:gs pos="100000">
                  <a:schemeClr val="bg1"/>
                </a:gs>
                <a:gs pos="30000">
                  <a:srgbClr val="006CB7"/>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14" name="Rounded Rectangle 14"/>
            <p:cNvSpPr/>
            <p:nvPr/>
          </p:nvSpPr>
          <p:spPr>
            <a:xfrm>
              <a:off x="-182596" y="6205970"/>
              <a:ext cx="1152534" cy="1081173"/>
            </a:xfrm>
            <a:prstGeom prst="roundRect">
              <a:avLst/>
            </a:prstGeom>
            <a:gradFill flip="none" rotWithShape="1">
              <a:gsLst>
                <a:gs pos="100000">
                  <a:schemeClr val="bg1"/>
                </a:gs>
                <a:gs pos="30000">
                  <a:srgbClr val="D2232A"/>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tIns="0" rIns="36000"/>
            <a:lstStyle/>
            <a:p>
              <a:pPr algn="r" fontAlgn="auto">
                <a:spcBef>
                  <a:spcPts val="0"/>
                </a:spcBef>
                <a:spcAft>
                  <a:spcPts val="0"/>
                </a:spcAft>
                <a:defRPr/>
              </a:pPr>
              <a:r>
                <a:rPr lang="de-DE" sz="1100" i="1" dirty="0">
                  <a:latin typeface="Franklin Gothic Medium" pitchFamily="34" charset="0"/>
                </a:rPr>
                <a:t>Higher Education Development</a:t>
              </a:r>
            </a:p>
          </p:txBody>
        </p:sp>
        <p:sp>
          <p:nvSpPr>
            <p:cNvPr id="15" name="Rounded Rectangle 15"/>
            <p:cNvSpPr/>
            <p:nvPr/>
          </p:nvSpPr>
          <p:spPr>
            <a:xfrm>
              <a:off x="2265347" y="6215496"/>
              <a:ext cx="1152533" cy="1079586"/>
            </a:xfrm>
            <a:prstGeom prst="roundRect">
              <a:avLst/>
            </a:prstGeom>
            <a:gradFill flip="none" rotWithShape="1">
              <a:gsLst>
                <a:gs pos="100000">
                  <a:schemeClr val="bg1"/>
                </a:gs>
                <a:gs pos="30000">
                  <a:srgbClr val="41AD49"/>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tIns="36000" rIns="36000"/>
            <a:lstStyle/>
            <a:p>
              <a:pPr algn="r" fontAlgn="auto">
                <a:spcBef>
                  <a:spcPts val="0"/>
                </a:spcBef>
                <a:spcAft>
                  <a:spcPts val="0"/>
                </a:spcAft>
                <a:defRPr/>
              </a:pPr>
              <a:r>
                <a:rPr lang="de-DE" sz="1100" i="1" dirty="0">
                  <a:latin typeface="Franklin Gothic Medium" pitchFamily="34" charset="0"/>
                </a:rPr>
                <a:t>Arts &amp; Culture</a:t>
              </a:r>
            </a:p>
          </p:txBody>
        </p:sp>
        <p:sp>
          <p:nvSpPr>
            <p:cNvPr id="16" name="Rounded Rectangle 16"/>
            <p:cNvSpPr/>
            <p:nvPr/>
          </p:nvSpPr>
          <p:spPr>
            <a:xfrm>
              <a:off x="3490906" y="6205970"/>
              <a:ext cx="1150945" cy="1081173"/>
            </a:xfrm>
            <a:prstGeom prst="roundRect">
              <a:avLst/>
            </a:prstGeom>
            <a:gradFill flip="none" rotWithShape="1">
              <a:gsLst>
                <a:gs pos="100000">
                  <a:schemeClr val="bg1"/>
                </a:gs>
                <a:gs pos="30000">
                  <a:srgbClr val="F7931D"/>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tIns="0" rIns="36000"/>
            <a:lstStyle/>
            <a:p>
              <a:pPr algn="r" fontAlgn="auto">
                <a:spcBef>
                  <a:spcPts val="0"/>
                </a:spcBef>
                <a:spcAft>
                  <a:spcPts val="0"/>
                </a:spcAft>
                <a:defRPr/>
              </a:pPr>
              <a:r>
                <a:rPr lang="de-DE" sz="1100" i="1" dirty="0">
                  <a:latin typeface="Franklin Gothic Medium" pitchFamily="34" charset="0"/>
                </a:rPr>
                <a:t>Higher Education &amp; Human Rights</a:t>
              </a:r>
            </a:p>
            <a:p>
              <a:pPr algn="ctr" fontAlgn="auto">
                <a:spcBef>
                  <a:spcPts val="0"/>
                </a:spcBef>
                <a:spcAft>
                  <a:spcPts val="0"/>
                </a:spcAft>
                <a:defRPr/>
              </a:pPr>
              <a:endParaRPr lang="de-DE" b="1" dirty="0"/>
            </a:p>
          </p:txBody>
        </p:sp>
        <p:sp>
          <p:nvSpPr>
            <p:cNvPr id="17" name="Rounded Rectangle 17"/>
            <p:cNvSpPr/>
            <p:nvPr/>
          </p:nvSpPr>
          <p:spPr>
            <a:xfrm>
              <a:off x="1041376" y="6205970"/>
              <a:ext cx="1152533" cy="1081173"/>
            </a:xfrm>
            <a:prstGeom prst="roundRect">
              <a:avLst/>
            </a:prstGeom>
            <a:gradFill flip="none" rotWithShape="1">
              <a:gsLst>
                <a:gs pos="100000">
                  <a:schemeClr val="bg1"/>
                </a:gs>
                <a:gs pos="30000">
                  <a:srgbClr val="006CB7"/>
                </a:gs>
              </a:gsLst>
              <a:lin ang="27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tIns="0" rIns="36000"/>
            <a:lstStyle/>
            <a:p>
              <a:pPr algn="r" fontAlgn="auto">
                <a:spcBef>
                  <a:spcPts val="0"/>
                </a:spcBef>
                <a:spcAft>
                  <a:spcPts val="0"/>
                </a:spcAft>
                <a:defRPr/>
              </a:pPr>
              <a:r>
                <a:rPr lang="de-DE" sz="1100" i="1" dirty="0">
                  <a:latin typeface="Franklin Gothic Medium" pitchFamily="34" charset="0"/>
                </a:rPr>
                <a:t>Linking Higher Education &amp; Economy</a:t>
              </a:r>
            </a:p>
            <a:p>
              <a:pPr algn="ctr" fontAlgn="auto">
                <a:spcBef>
                  <a:spcPts val="0"/>
                </a:spcBef>
                <a:spcAft>
                  <a:spcPts val="0"/>
                </a:spcAft>
                <a:defRPr/>
              </a:pPr>
              <a:endParaRPr lang="de-DE" dirty="0"/>
            </a:p>
          </p:txBody>
        </p:sp>
      </p:grpSp>
      <p:pic>
        <p:nvPicPr>
          <p:cNvPr id="18" name="Grafik 17" descr="wus logo.png"/>
          <p:cNvPicPr>
            <a:picLocks noChangeAspect="1"/>
          </p:cNvPicPr>
          <p:nvPr/>
        </p:nvPicPr>
        <p:blipFill>
          <a:blip r:embed="rId2"/>
          <a:srcRect/>
          <a:stretch>
            <a:fillRect/>
          </a:stretch>
        </p:blipFill>
        <p:spPr bwMode="auto">
          <a:xfrm>
            <a:off x="5940425" y="6119813"/>
            <a:ext cx="2770188" cy="539750"/>
          </a:xfrm>
          <a:prstGeom prst="rect">
            <a:avLst/>
          </a:prstGeom>
          <a:noFill/>
          <a:ln w="9525">
            <a:noFill/>
            <a:miter lim="800000"/>
            <a:headEnd/>
            <a:tailEnd/>
          </a:ln>
        </p:spPr>
      </p:pic>
      <p:sp>
        <p:nvSpPr>
          <p:cNvPr id="2" name="Title 1"/>
          <p:cNvSpPr>
            <a:spLocks noGrp="1"/>
          </p:cNvSpPr>
          <p:nvPr>
            <p:ph type="ctrTitle"/>
          </p:nvPr>
        </p:nvSpPr>
        <p:spPr>
          <a:xfrm>
            <a:off x="1014442" y="2130425"/>
            <a:ext cx="7772400" cy="1470025"/>
          </a:xfrm>
          <a:noFill/>
          <a:ln>
            <a:noFill/>
          </a:ln>
        </p:spPr>
        <p:txBody>
          <a:bodyPr>
            <a:normAutofit/>
          </a:bodyPr>
          <a:lstStyle>
            <a:lvl1pPr algn="r">
              <a:defRPr sz="4000">
                <a:latin typeface="Franklin Gothic Medium" pitchFamily="34" charset="0"/>
              </a:defRPr>
            </a:lvl1pPr>
          </a:lstStyle>
          <a:p>
            <a:r>
              <a:rPr lang="de-DE" smtClean="0"/>
              <a:t>Titelmasterformat durch Klicken bearbeiten</a:t>
            </a:r>
            <a:endParaRPr lang="de-DE" dirty="0"/>
          </a:p>
        </p:txBody>
      </p:sp>
      <p:sp>
        <p:nvSpPr>
          <p:cNvPr id="3" name="Subtitle 2"/>
          <p:cNvSpPr>
            <a:spLocks noGrp="1"/>
          </p:cNvSpPr>
          <p:nvPr>
            <p:ph type="subTitle" idx="1"/>
          </p:nvPr>
        </p:nvSpPr>
        <p:spPr>
          <a:xfrm>
            <a:off x="2386042" y="3886200"/>
            <a:ext cx="6400800" cy="1752600"/>
          </a:xfrm>
        </p:spPr>
        <p:txBody>
          <a:bodyPr/>
          <a:lstStyle>
            <a:lvl1pPr marL="0" indent="0" algn="r">
              <a:buNone/>
              <a:defRPr>
                <a:solidFill>
                  <a:schemeClr val="tx1">
                    <a:tint val="75000"/>
                  </a:schemeClr>
                </a:solidFill>
                <a:latin typeface="Franklin Gothic Medium"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4" name="Round Single Corner Rectangle 3"/>
          <p:cNvSpPr/>
          <p:nvPr/>
        </p:nvSpPr>
        <p:spPr>
          <a:xfrm>
            <a:off x="-241300" y="5072063"/>
            <a:ext cx="9144000" cy="1571625"/>
          </a:xfrm>
          <a:prstGeom prst="round1Rect">
            <a:avLst/>
          </a:prstGeom>
          <a:gradFill flip="none" rotWithShape="1">
            <a:gsLst>
              <a:gs pos="100000">
                <a:schemeClr val="bg1"/>
              </a:gs>
              <a:gs pos="30000">
                <a:srgbClr val="006CB7"/>
              </a:gs>
            </a:gsLst>
            <a:lin ang="2700000" scaled="1"/>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5" name="TextBox 4"/>
          <p:cNvSpPr txBox="1"/>
          <p:nvPr/>
        </p:nvSpPr>
        <p:spPr>
          <a:xfrm>
            <a:off x="0" y="4795838"/>
            <a:ext cx="3929063" cy="677862"/>
          </a:xfrm>
          <a:prstGeom prst="rect">
            <a:avLst/>
          </a:prstGeom>
          <a:noFill/>
        </p:spPr>
        <p:txBody>
          <a:bodyPr tIns="0" bIns="0">
            <a:spAutoFit/>
          </a:bodyPr>
          <a:lstStyle/>
          <a:p>
            <a:pPr fontAlgn="auto">
              <a:spcBef>
                <a:spcPts val="0"/>
              </a:spcBef>
              <a:spcAft>
                <a:spcPts val="0"/>
              </a:spcAft>
              <a:defRPr/>
            </a:pPr>
            <a:r>
              <a:rPr lang="de-DE" sz="4400" i="1" dirty="0">
                <a:solidFill>
                  <a:schemeClr val="bg1"/>
                </a:solidFill>
                <a:latin typeface="Franklin Gothic Medium" pitchFamily="34" charset="0"/>
                <a:cs typeface="+mn-cs"/>
              </a:rPr>
              <a:t>WUS Austria</a:t>
            </a:r>
          </a:p>
        </p:txBody>
      </p:sp>
      <p:sp>
        <p:nvSpPr>
          <p:cNvPr id="2" name="Title 1"/>
          <p:cNvSpPr>
            <a:spLocks noGrp="1"/>
          </p:cNvSpPr>
          <p:nvPr>
            <p:ph type="title"/>
          </p:nvPr>
        </p:nvSpPr>
        <p:spPr>
          <a:xfrm>
            <a:off x="2071670" y="5500702"/>
            <a:ext cx="6829444" cy="1143000"/>
          </a:xfrm>
          <a:noFill/>
          <a:ln>
            <a:noFill/>
          </a:ln>
        </p:spPr>
        <p:txBody>
          <a:bodyPr anchor="b"/>
          <a:lstStyle>
            <a:lvl1pPr algn="r">
              <a:defRPr/>
            </a:lvl1pPr>
          </a:lstStyle>
          <a:p>
            <a:r>
              <a:rPr lang="de-DE" smtClean="0"/>
              <a:t>Titelmasterformat durch Klicken bearbeiten</a:t>
            </a:r>
            <a:endParaRPr lang="de-DE" dirty="0"/>
          </a:p>
        </p:txBody>
      </p:sp>
      <p:sp>
        <p:nvSpPr>
          <p:cNvPr id="3" name="Content Placeholder 2"/>
          <p:cNvSpPr>
            <a:spLocks noGrp="1"/>
          </p:cNvSpPr>
          <p:nvPr>
            <p:ph idx="1"/>
          </p:nvPr>
        </p:nvSpPr>
        <p:spPr>
          <a:xfrm>
            <a:off x="285720" y="214290"/>
            <a:ext cx="8643998" cy="4740277"/>
          </a:xfrm>
        </p:spPr>
        <p:txBody>
          <a:bodyPr/>
          <a:lstStyle>
            <a:lvl1pPr>
              <a:defRPr>
                <a:latin typeface="Franklin Gothic Medium" pitchFamily="34" charset="0"/>
              </a:defRPr>
            </a:lvl1pPr>
            <a:lvl2pPr>
              <a:defRPr>
                <a:latin typeface="Franklin Gothic Medium" pitchFamily="34" charset="0"/>
              </a:defRPr>
            </a:lvl2pPr>
            <a:lvl3pPr>
              <a:defRPr>
                <a:latin typeface="Franklin Gothic Medium" pitchFamily="34" charset="0"/>
              </a:defRPr>
            </a:lvl3pPr>
            <a:lvl4pPr>
              <a:defRPr>
                <a:latin typeface="Franklin Gothic Medium" pitchFamily="34" charset="0"/>
              </a:defRPr>
            </a:lvl4pPr>
            <a:lvl5pPr>
              <a:defRPr>
                <a:latin typeface="Franklin Gothic Medium" pitchFamily="34" charset="0"/>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786063" y="5357813"/>
            <a:ext cx="6143625" cy="1143000"/>
          </a:xfrm>
          <a:prstGeom prst="rect">
            <a:avLst/>
          </a:prstGeom>
          <a:solidFill>
            <a:schemeClr val="bg1"/>
          </a:solidFill>
          <a:ln w="25400">
            <a:solidFill>
              <a:schemeClr val="bg1"/>
            </a:solid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Text Placeholder 2"/>
          <p:cNvSpPr>
            <a:spLocks noGrp="1"/>
          </p:cNvSpPr>
          <p:nvPr>
            <p:ph type="body" idx="1"/>
          </p:nvPr>
        </p:nvSpPr>
        <p:spPr bwMode="auto">
          <a:xfrm>
            <a:off x="2643188" y="214313"/>
            <a:ext cx="6286500" cy="4643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Lst>
  <p:transition>
    <p:fade/>
  </p:transition>
  <p:txStyles>
    <p:titleStyle>
      <a:lvl1pPr algn="ctr" rtl="0" eaLnBrk="0" fontAlgn="base" hangingPunct="0">
        <a:spcBef>
          <a:spcPct val="0"/>
        </a:spcBef>
        <a:spcAft>
          <a:spcPct val="0"/>
        </a:spcAft>
        <a:defRPr sz="3600" kern="1200">
          <a:solidFill>
            <a:schemeClr val="tx1"/>
          </a:solidFill>
          <a:latin typeface="Franklin Gothic Medium" pitchFamily="34" charset="0"/>
          <a:ea typeface="+mj-ea"/>
          <a:cs typeface="+mj-cs"/>
        </a:defRPr>
      </a:lvl1pPr>
      <a:lvl2pPr algn="ctr" rtl="0" eaLnBrk="0" fontAlgn="base" hangingPunct="0">
        <a:spcBef>
          <a:spcPct val="0"/>
        </a:spcBef>
        <a:spcAft>
          <a:spcPct val="0"/>
        </a:spcAft>
        <a:defRPr sz="3600">
          <a:solidFill>
            <a:schemeClr val="tx1"/>
          </a:solidFill>
          <a:latin typeface="Franklin Gothic Medium" pitchFamily="34" charset="0"/>
        </a:defRPr>
      </a:lvl2pPr>
      <a:lvl3pPr algn="ctr" rtl="0" eaLnBrk="0" fontAlgn="base" hangingPunct="0">
        <a:spcBef>
          <a:spcPct val="0"/>
        </a:spcBef>
        <a:spcAft>
          <a:spcPct val="0"/>
        </a:spcAft>
        <a:defRPr sz="3600">
          <a:solidFill>
            <a:schemeClr val="tx1"/>
          </a:solidFill>
          <a:latin typeface="Franklin Gothic Medium" pitchFamily="34" charset="0"/>
        </a:defRPr>
      </a:lvl3pPr>
      <a:lvl4pPr algn="ctr" rtl="0" eaLnBrk="0" fontAlgn="base" hangingPunct="0">
        <a:spcBef>
          <a:spcPct val="0"/>
        </a:spcBef>
        <a:spcAft>
          <a:spcPct val="0"/>
        </a:spcAft>
        <a:defRPr sz="3600">
          <a:solidFill>
            <a:schemeClr val="tx1"/>
          </a:solidFill>
          <a:latin typeface="Franklin Gothic Medium" pitchFamily="34" charset="0"/>
        </a:defRPr>
      </a:lvl4pPr>
      <a:lvl5pPr algn="ctr" rtl="0" eaLnBrk="0" fontAlgn="base" hangingPunct="0">
        <a:spcBef>
          <a:spcPct val="0"/>
        </a:spcBef>
        <a:spcAft>
          <a:spcPct val="0"/>
        </a:spcAft>
        <a:defRPr sz="3600">
          <a:solidFill>
            <a:schemeClr val="tx1"/>
          </a:solidFill>
          <a:latin typeface="Franklin Gothic Medium" pitchFamily="34" charset="0"/>
        </a:defRPr>
      </a:lvl5pPr>
      <a:lvl6pPr marL="457200" algn="ctr" rtl="0" eaLnBrk="1" fontAlgn="base" hangingPunct="1">
        <a:spcBef>
          <a:spcPct val="0"/>
        </a:spcBef>
        <a:spcAft>
          <a:spcPct val="0"/>
        </a:spcAft>
        <a:defRPr sz="3600">
          <a:solidFill>
            <a:schemeClr val="tx1"/>
          </a:solidFill>
          <a:latin typeface="Franklin Gothic Medium" pitchFamily="34" charset="0"/>
        </a:defRPr>
      </a:lvl6pPr>
      <a:lvl7pPr marL="914400" algn="ctr" rtl="0" eaLnBrk="1" fontAlgn="base" hangingPunct="1">
        <a:spcBef>
          <a:spcPct val="0"/>
        </a:spcBef>
        <a:spcAft>
          <a:spcPct val="0"/>
        </a:spcAft>
        <a:defRPr sz="3600">
          <a:solidFill>
            <a:schemeClr val="tx1"/>
          </a:solidFill>
          <a:latin typeface="Franklin Gothic Medium" pitchFamily="34" charset="0"/>
        </a:defRPr>
      </a:lvl7pPr>
      <a:lvl8pPr marL="1371600" algn="ctr" rtl="0" eaLnBrk="1" fontAlgn="base" hangingPunct="1">
        <a:spcBef>
          <a:spcPct val="0"/>
        </a:spcBef>
        <a:spcAft>
          <a:spcPct val="0"/>
        </a:spcAft>
        <a:defRPr sz="3600">
          <a:solidFill>
            <a:schemeClr val="tx1"/>
          </a:solidFill>
          <a:latin typeface="Franklin Gothic Medium" pitchFamily="34" charset="0"/>
        </a:defRPr>
      </a:lvl8pPr>
      <a:lvl9pPr marL="1828800" algn="ctr" rtl="0" eaLnBrk="1" fontAlgn="base" hangingPunct="1">
        <a:spcBef>
          <a:spcPct val="0"/>
        </a:spcBef>
        <a:spcAft>
          <a:spcPct val="0"/>
        </a:spcAft>
        <a:defRPr sz="3600">
          <a:solidFill>
            <a:schemeClr val="tx1"/>
          </a:solidFill>
          <a:latin typeface="Franklin Gothic Medium"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veronika.nitsche@wus-austria.org" TargetMode="External"/><Relationship Id="rId2" Type="http://schemas.openxmlformats.org/officeDocument/2006/relationships/hyperlink" Target="mailto:mladenka.tesic@wus-austria.org"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wus-austria.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ctrTitle"/>
          </p:nvPr>
        </p:nvSpPr>
        <p:spPr>
          <a:xfrm>
            <a:off x="1014413" y="1981200"/>
            <a:ext cx="7772400" cy="1619250"/>
          </a:xfrm>
        </p:spPr>
        <p:txBody>
          <a:bodyPr>
            <a:normAutofit fontScale="90000"/>
          </a:bodyPr>
          <a:lstStyle/>
          <a:p>
            <a:pPr>
              <a:defRPr/>
            </a:pPr>
            <a:r>
              <a:rPr lang="en-GB" dirty="0" err="1" smtClean="0"/>
              <a:t>DellCo</a:t>
            </a:r>
            <a:r>
              <a:rPr lang="en-GB" dirty="0" smtClean="0"/>
              <a:t> – Development of a Lifelong Learning Concept at the University of Montenegro</a:t>
            </a:r>
            <a:endParaRPr lang="de-DE" dirty="0"/>
          </a:p>
        </p:txBody>
      </p:sp>
      <p:sp>
        <p:nvSpPr>
          <p:cNvPr id="3" name="Untertitel 2"/>
          <p:cNvSpPr>
            <a:spLocks noGrp="1"/>
          </p:cNvSpPr>
          <p:nvPr>
            <p:ph type="subTitle" idx="1"/>
          </p:nvPr>
        </p:nvSpPr>
        <p:spPr>
          <a:xfrm>
            <a:off x="2819400" y="3581400"/>
            <a:ext cx="5967413" cy="2362200"/>
          </a:xfrm>
        </p:spPr>
        <p:txBody>
          <a:bodyPr>
            <a:normAutofit fontScale="55000" lnSpcReduction="20000"/>
          </a:bodyPr>
          <a:lstStyle/>
          <a:p>
            <a:pPr>
              <a:spcAft>
                <a:spcPts val="0"/>
              </a:spcAft>
              <a:defRPr/>
            </a:pPr>
            <a:endParaRPr lang="en-GB" sz="2800" b="1" dirty="0" smtClean="0">
              <a:ea typeface="Times New Roman"/>
            </a:endParaRPr>
          </a:p>
          <a:p>
            <a:pPr>
              <a:spcAft>
                <a:spcPts val="0"/>
              </a:spcAft>
              <a:defRPr/>
            </a:pPr>
            <a:r>
              <a:rPr lang="en-GB" sz="2800" b="1" dirty="0" smtClean="0">
                <a:ea typeface="Times New Roman"/>
              </a:rPr>
              <a:t>WORKSHOP ON LLL</a:t>
            </a:r>
            <a:endParaRPr lang="de-DE" sz="1600" dirty="0" smtClean="0">
              <a:ea typeface="Times New Roman"/>
            </a:endParaRPr>
          </a:p>
          <a:p>
            <a:pPr>
              <a:spcAft>
                <a:spcPts val="0"/>
              </a:spcAft>
              <a:defRPr/>
            </a:pPr>
            <a:r>
              <a:rPr lang="en-GB" sz="2800" dirty="0" smtClean="0">
                <a:ea typeface="Times New Roman"/>
              </a:rPr>
              <a:t>University of MNE, June 23-24, 2011</a:t>
            </a:r>
            <a:endParaRPr lang="de-DE" sz="1600" dirty="0" smtClean="0">
              <a:ea typeface="Times New Roman"/>
            </a:endParaRPr>
          </a:p>
          <a:p>
            <a:pPr>
              <a:spcAft>
                <a:spcPts val="0"/>
              </a:spcAft>
              <a:defRPr/>
            </a:pPr>
            <a:endParaRPr lang="de-DE" sz="1600" dirty="0" smtClean="0">
              <a:ea typeface="Times New Roman"/>
            </a:endParaRPr>
          </a:p>
          <a:p>
            <a:pPr>
              <a:spcAft>
                <a:spcPts val="0"/>
              </a:spcAft>
              <a:defRPr/>
            </a:pPr>
            <a:r>
              <a:rPr lang="en-GB" sz="2800" b="1" dirty="0" smtClean="0">
                <a:ea typeface="Times New Roman"/>
              </a:rPr>
              <a:t>Austrian Experiences with LLL</a:t>
            </a:r>
            <a:endParaRPr lang="de-DE" sz="1600" dirty="0" smtClean="0">
              <a:ea typeface="Times New Roman"/>
            </a:endParaRPr>
          </a:p>
          <a:p>
            <a:pPr>
              <a:spcAft>
                <a:spcPts val="0"/>
              </a:spcAft>
              <a:defRPr/>
            </a:pPr>
            <a:r>
              <a:rPr lang="en-GB" sz="2800" b="1" dirty="0" smtClean="0">
                <a:ea typeface="Times New Roman"/>
              </a:rPr>
              <a:t>Experiences of the Tempus-Project INTERFACE</a:t>
            </a:r>
            <a:endParaRPr lang="de-DE" sz="1600" dirty="0" smtClean="0">
              <a:ea typeface="Times New Roman"/>
            </a:endParaRPr>
          </a:p>
          <a:p>
            <a:pPr>
              <a:spcAft>
                <a:spcPts val="0"/>
              </a:spcAft>
              <a:defRPr/>
            </a:pPr>
            <a:r>
              <a:rPr lang="en-GB" sz="2800" dirty="0" smtClean="0">
                <a:ea typeface="Times New Roman"/>
              </a:rPr>
              <a:t> </a:t>
            </a:r>
            <a:endParaRPr lang="de-DE" sz="1600" dirty="0" smtClean="0">
              <a:ea typeface="Times New Roman"/>
            </a:endParaRPr>
          </a:p>
          <a:p>
            <a:pPr>
              <a:spcAft>
                <a:spcPts val="0"/>
              </a:spcAft>
              <a:defRPr/>
            </a:pPr>
            <a:r>
              <a:rPr lang="en-GB" sz="2800" dirty="0" smtClean="0">
                <a:ea typeface="Times New Roman"/>
              </a:rPr>
              <a:t>Veronika Nitsche</a:t>
            </a:r>
            <a:endParaRPr lang="de-DE" sz="1600" dirty="0" smtClean="0">
              <a:ea typeface="Times New Roman"/>
            </a:endParaRPr>
          </a:p>
          <a:p>
            <a:pPr>
              <a:spcAft>
                <a:spcPts val="0"/>
              </a:spcAft>
              <a:defRPr/>
            </a:pPr>
            <a:r>
              <a:rPr lang="en-GB" sz="2800" dirty="0" smtClean="0">
                <a:ea typeface="Times New Roman"/>
              </a:rPr>
              <a:t>Mladenka Tesic</a:t>
            </a:r>
            <a:endParaRPr lang="de-DE" sz="1600" dirty="0">
              <a:ea typeface="Times New Roman"/>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p:nvPr>
        </p:nvSpPr>
        <p:spPr>
          <a:xfrm>
            <a:off x="2071688" y="5500688"/>
            <a:ext cx="6829425" cy="1143000"/>
          </a:xfrm>
          <a:noFill/>
        </p:spPr>
        <p:txBody>
          <a:bodyPr/>
          <a:lstStyle/>
          <a:p>
            <a:r>
              <a:rPr lang="en-GB" sz="3300" smtClean="0"/>
              <a:t>LLL AT THE UNI GRAZ III</a:t>
            </a:r>
            <a:endParaRPr lang="de-DE" sz="3300" smtClean="0"/>
          </a:p>
        </p:txBody>
      </p:sp>
      <p:sp>
        <p:nvSpPr>
          <p:cNvPr id="15362" name="Inhaltsplatzhalter 2"/>
          <p:cNvSpPr>
            <a:spLocks noGrp="1"/>
          </p:cNvSpPr>
          <p:nvPr>
            <p:ph idx="1"/>
          </p:nvPr>
        </p:nvSpPr>
        <p:spPr>
          <a:xfrm>
            <a:off x="285750" y="214313"/>
            <a:ext cx="8643938" cy="4740275"/>
          </a:xfrm>
        </p:spPr>
        <p:txBody>
          <a:bodyPr/>
          <a:lstStyle/>
          <a:p>
            <a:pPr>
              <a:buFont typeface="Arial" charset="0"/>
              <a:buNone/>
            </a:pPr>
            <a:r>
              <a:rPr lang="en-GB" sz="2400" b="1" smtClean="0"/>
              <a:t>STRATEGY IN SUMMARY:</a:t>
            </a:r>
            <a:endParaRPr lang="de-DE" sz="2400" smtClean="0"/>
          </a:p>
          <a:p>
            <a:pPr algn="just"/>
            <a:r>
              <a:rPr lang="en-GB" sz="2400" smtClean="0"/>
              <a:t>LLL as a clear strategic goal, targeting any and all ages (from the “University for Children” to a “University of the Third Aga”, lifelong and life wide learning), at all (university) levels in order to contribute to the further development of individuals and groups, organisations and the community. </a:t>
            </a:r>
            <a:endParaRPr lang="de-DE" sz="2400" smtClean="0"/>
          </a:p>
          <a:p>
            <a:endParaRPr lang="de-DE"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p:cNvSpPr>
            <a:spLocks noGrp="1"/>
          </p:cNvSpPr>
          <p:nvPr>
            <p:ph type="title"/>
          </p:nvPr>
        </p:nvSpPr>
        <p:spPr>
          <a:xfrm>
            <a:off x="2071688" y="5500688"/>
            <a:ext cx="6829425" cy="1143000"/>
          </a:xfrm>
          <a:noFill/>
        </p:spPr>
        <p:txBody>
          <a:bodyPr/>
          <a:lstStyle/>
          <a:p>
            <a:r>
              <a:rPr lang="en-GB" sz="3300" smtClean="0"/>
              <a:t>LLL AT THE UNI GRAZ IV</a:t>
            </a:r>
            <a:endParaRPr lang="de-DE" sz="3300" smtClean="0"/>
          </a:p>
        </p:txBody>
      </p:sp>
      <p:sp>
        <p:nvSpPr>
          <p:cNvPr id="3" name="Inhaltsplatzhalter 2"/>
          <p:cNvSpPr>
            <a:spLocks noGrp="1"/>
          </p:cNvSpPr>
          <p:nvPr>
            <p:ph idx="1"/>
          </p:nvPr>
        </p:nvSpPr>
        <p:spPr>
          <a:xfrm>
            <a:off x="285750" y="214313"/>
            <a:ext cx="8643938" cy="4740275"/>
          </a:xfrm>
        </p:spPr>
        <p:txBody>
          <a:bodyPr>
            <a:normAutofit fontScale="70000" lnSpcReduction="20000"/>
          </a:bodyPr>
          <a:lstStyle/>
          <a:p>
            <a:pPr>
              <a:buFont typeface="Arial" charset="0"/>
              <a:buNone/>
              <a:defRPr/>
            </a:pPr>
            <a:r>
              <a:rPr lang="en-GB" dirty="0" smtClean="0"/>
              <a:t>Providing education and learning to a </a:t>
            </a:r>
            <a:r>
              <a:rPr lang="en-GB" b="1" dirty="0" smtClean="0"/>
              <a:t>diversified student population</a:t>
            </a:r>
            <a:r>
              <a:rPr lang="en-GB" dirty="0" smtClean="0"/>
              <a:t>:</a:t>
            </a:r>
            <a:endParaRPr lang="de-DE" dirty="0" smtClean="0"/>
          </a:p>
          <a:p>
            <a:pPr>
              <a:defRPr/>
            </a:pPr>
            <a:r>
              <a:rPr lang="en-GB" dirty="0" smtClean="0"/>
              <a:t>University and University of Applied Sciences graduates and post-graduates, incl. university staff</a:t>
            </a:r>
            <a:endParaRPr lang="de-DE" dirty="0" smtClean="0"/>
          </a:p>
          <a:p>
            <a:pPr>
              <a:defRPr/>
            </a:pPr>
            <a:r>
              <a:rPr lang="en-GB" dirty="0" smtClean="0"/>
              <a:t>Managers (middle and senior management)</a:t>
            </a:r>
            <a:endParaRPr lang="de-DE" dirty="0" smtClean="0"/>
          </a:p>
          <a:p>
            <a:pPr>
              <a:defRPr/>
            </a:pPr>
            <a:r>
              <a:rPr lang="en-GB" dirty="0" smtClean="0"/>
              <a:t>Experts</a:t>
            </a:r>
            <a:endParaRPr lang="de-DE" dirty="0" smtClean="0"/>
          </a:p>
          <a:p>
            <a:pPr>
              <a:defRPr/>
            </a:pPr>
            <a:r>
              <a:rPr lang="en-GB" dirty="0" smtClean="0"/>
              <a:t>Individuals in employment or unemployed</a:t>
            </a:r>
            <a:endParaRPr lang="de-DE" dirty="0" smtClean="0"/>
          </a:p>
          <a:p>
            <a:pPr>
              <a:defRPr/>
            </a:pPr>
            <a:r>
              <a:rPr lang="en-GB" dirty="0" smtClean="0"/>
              <a:t>The “general” public</a:t>
            </a:r>
            <a:endParaRPr lang="de-DE" dirty="0" smtClean="0"/>
          </a:p>
          <a:p>
            <a:pPr>
              <a:defRPr/>
            </a:pPr>
            <a:r>
              <a:rPr lang="en-GB" dirty="0" smtClean="0"/>
              <a:t>Specific professional groups, e.g. teachers</a:t>
            </a:r>
            <a:endParaRPr lang="de-DE" dirty="0" smtClean="0"/>
          </a:p>
          <a:p>
            <a:pPr>
              <a:defRPr/>
            </a:pPr>
            <a:r>
              <a:rPr lang="en-GB" dirty="0" err="1" smtClean="0"/>
              <a:t>Returner</a:t>
            </a:r>
            <a:r>
              <a:rPr lang="en-GB" dirty="0" smtClean="0"/>
              <a:t>, drop-outs</a:t>
            </a:r>
            <a:endParaRPr lang="de-DE" dirty="0" smtClean="0"/>
          </a:p>
          <a:p>
            <a:pPr>
              <a:defRPr/>
            </a:pPr>
            <a:r>
              <a:rPr lang="en-GB" dirty="0" smtClean="0"/>
              <a:t>Students </a:t>
            </a:r>
            <a:endParaRPr lang="de-DE" dirty="0" smtClean="0"/>
          </a:p>
          <a:p>
            <a:pPr>
              <a:defRPr/>
            </a:pPr>
            <a:r>
              <a:rPr lang="en-GB" dirty="0" smtClean="0"/>
              <a:t>Older learners (“University of the Third Age”)</a:t>
            </a:r>
            <a:endParaRPr lang="de-DE" dirty="0" smtClean="0"/>
          </a:p>
          <a:p>
            <a:pPr>
              <a:defRPr/>
            </a:pPr>
            <a:r>
              <a:rPr lang="en-GB" dirty="0" smtClean="0"/>
              <a:t>Pupils: Children’s University (8-10 yrs), Junior University (10-18 yrs)</a:t>
            </a:r>
            <a:endParaRPr lang="de-DE" dirty="0" smtClean="0"/>
          </a:p>
          <a:p>
            <a:pPr>
              <a:defRPr/>
            </a:pPr>
            <a:endParaRPr lang="de-DE"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p:nvPr>
        </p:nvSpPr>
        <p:spPr>
          <a:xfrm>
            <a:off x="2071688" y="5500688"/>
            <a:ext cx="6829425" cy="1143000"/>
          </a:xfrm>
          <a:noFill/>
        </p:spPr>
        <p:txBody>
          <a:bodyPr/>
          <a:lstStyle/>
          <a:p>
            <a:r>
              <a:rPr lang="en-GB" sz="3300" smtClean="0"/>
              <a:t>LLL AT THE UNI GRAZ V</a:t>
            </a:r>
            <a:endParaRPr lang="de-DE" sz="3300" smtClean="0"/>
          </a:p>
        </p:txBody>
      </p:sp>
      <p:sp>
        <p:nvSpPr>
          <p:cNvPr id="3" name="Inhaltsplatzhalter 2"/>
          <p:cNvSpPr>
            <a:spLocks noGrp="1"/>
          </p:cNvSpPr>
          <p:nvPr>
            <p:ph idx="1"/>
          </p:nvPr>
        </p:nvSpPr>
        <p:spPr>
          <a:xfrm>
            <a:off x="285750" y="214313"/>
            <a:ext cx="8643938" cy="4740275"/>
          </a:xfrm>
        </p:spPr>
        <p:txBody>
          <a:bodyPr>
            <a:normAutofit/>
          </a:bodyPr>
          <a:lstStyle/>
          <a:p>
            <a:pPr marL="0" indent="0">
              <a:buFont typeface="Arial" charset="0"/>
              <a:buNone/>
              <a:defRPr/>
            </a:pPr>
            <a:r>
              <a:rPr lang="en-GB" sz="2400" b="1" dirty="0" smtClean="0"/>
              <a:t>Formats:</a:t>
            </a:r>
            <a:r>
              <a:rPr lang="en-GB" sz="2400" dirty="0" smtClean="0"/>
              <a:t> from public lectures addressing a wide audience to short courses and diploma courses and up to Master programs lasting several semesters</a:t>
            </a:r>
            <a:endParaRPr lang="de-DE" sz="2400" dirty="0" smtClean="0"/>
          </a:p>
          <a:p>
            <a:pPr marL="0" indent="0">
              <a:buFont typeface="Arial" charset="0"/>
              <a:buNone/>
              <a:defRPr/>
            </a:pPr>
            <a:endParaRPr lang="de-DE" sz="2400" dirty="0" smtClean="0"/>
          </a:p>
          <a:p>
            <a:pPr marL="0" indent="0">
              <a:buFont typeface="Arial" charset="0"/>
              <a:buNone/>
              <a:defRPr/>
            </a:pPr>
            <a:r>
              <a:rPr lang="en-GB" sz="2400" b="1" dirty="0" smtClean="0"/>
              <a:t>Certificates:</a:t>
            </a:r>
            <a:r>
              <a:rPr lang="en-GB" sz="2400" dirty="0" smtClean="0"/>
              <a:t> from “confirmation of participation” to “university certificates” to “Master’s degrees”</a:t>
            </a:r>
            <a:endParaRPr lang="de-DE" sz="2400" dirty="0" smtClean="0"/>
          </a:p>
          <a:p>
            <a:pPr marL="0" indent="0">
              <a:buFont typeface="Arial" charset="0"/>
              <a:buNone/>
              <a:defRPr/>
            </a:pPr>
            <a:r>
              <a:rPr lang="en-GB" sz="2400" dirty="0" smtClean="0"/>
              <a:t> </a:t>
            </a:r>
            <a:endParaRPr lang="de-DE" sz="2400" dirty="0" smtClean="0"/>
          </a:p>
          <a:p>
            <a:pPr marL="0" indent="0">
              <a:buFont typeface="Arial" charset="0"/>
              <a:buNone/>
              <a:defRPr/>
            </a:pPr>
            <a:r>
              <a:rPr lang="en-GB" sz="2400" b="1" dirty="0" smtClean="0"/>
              <a:t>Money:</a:t>
            </a:r>
            <a:r>
              <a:rPr lang="en-GB" sz="2400" dirty="0" smtClean="0"/>
              <a:t> from “no fees” to “cost-covering fees”</a:t>
            </a:r>
            <a:endParaRPr lang="de-DE" sz="2400" dirty="0" smtClean="0"/>
          </a:p>
          <a:p>
            <a:pPr marL="0" indent="0">
              <a:buFont typeface="Arial" charset="0"/>
              <a:buNone/>
              <a:defRPr/>
            </a:pPr>
            <a:r>
              <a:rPr lang="en-GB" sz="2400" dirty="0" smtClean="0"/>
              <a:t>Municipal, regional and national public funds, private sources, e.g. contribution from business and industry, and from individuals through tuition fees</a:t>
            </a:r>
            <a:endParaRPr lang="de-DE" sz="2400" dirty="0" smtClean="0"/>
          </a:p>
          <a:p>
            <a:pPr>
              <a:defRPr/>
            </a:pPr>
            <a:endParaRPr lang="de-DE"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p:nvPr>
        </p:nvSpPr>
        <p:spPr>
          <a:xfrm>
            <a:off x="2071688" y="5500688"/>
            <a:ext cx="6829425" cy="1143000"/>
          </a:xfrm>
          <a:noFill/>
        </p:spPr>
        <p:txBody>
          <a:bodyPr/>
          <a:lstStyle/>
          <a:p>
            <a:r>
              <a:rPr lang="en-GB" sz="3300" smtClean="0"/>
              <a:t>LLL AT THE UNI GRAZ VI</a:t>
            </a:r>
            <a:endParaRPr lang="de-DE" sz="3300" smtClean="0"/>
          </a:p>
        </p:txBody>
      </p:sp>
      <p:sp>
        <p:nvSpPr>
          <p:cNvPr id="3" name="Inhaltsplatzhalter 2"/>
          <p:cNvSpPr>
            <a:spLocks noGrp="1"/>
          </p:cNvSpPr>
          <p:nvPr>
            <p:ph idx="1"/>
          </p:nvPr>
        </p:nvSpPr>
        <p:spPr>
          <a:xfrm>
            <a:off x="285750" y="214313"/>
            <a:ext cx="8643938" cy="4740275"/>
          </a:xfrm>
        </p:spPr>
        <p:txBody>
          <a:bodyPr>
            <a:normAutofit fontScale="85000" lnSpcReduction="20000"/>
          </a:bodyPr>
          <a:lstStyle/>
          <a:p>
            <a:pPr>
              <a:buFont typeface="Arial" charset="0"/>
              <a:buNone/>
              <a:defRPr/>
            </a:pPr>
            <a:r>
              <a:rPr lang="en-GB" sz="3100" b="1" dirty="0" smtClean="0"/>
              <a:t>BENEFITS: of an LLL strategy at the University of Graz</a:t>
            </a:r>
            <a:endParaRPr lang="de-DE" sz="3100" b="1" dirty="0" smtClean="0"/>
          </a:p>
          <a:p>
            <a:pPr>
              <a:defRPr/>
            </a:pPr>
            <a:r>
              <a:rPr lang="en-GB" sz="3100" dirty="0" smtClean="0"/>
              <a:t>promoting active citizenship and employability</a:t>
            </a:r>
            <a:endParaRPr lang="de-DE" sz="3100" dirty="0" smtClean="0"/>
          </a:p>
          <a:p>
            <a:pPr>
              <a:defRPr/>
            </a:pPr>
            <a:r>
              <a:rPr lang="en-GB" sz="3100" dirty="0" smtClean="0"/>
              <a:t>contributing to economic and social life</a:t>
            </a:r>
            <a:endParaRPr lang="de-DE" sz="3100" dirty="0" smtClean="0"/>
          </a:p>
          <a:p>
            <a:pPr>
              <a:defRPr/>
            </a:pPr>
            <a:r>
              <a:rPr lang="en-GB" sz="3100" dirty="0" smtClean="0"/>
              <a:t>providing learning opportunities for the personal and professional development of a wide range of individuals</a:t>
            </a:r>
            <a:endParaRPr lang="de-DE" sz="3100" dirty="0" smtClean="0"/>
          </a:p>
          <a:p>
            <a:pPr>
              <a:defRPr/>
            </a:pPr>
            <a:r>
              <a:rPr lang="en-GB" sz="3100" dirty="0" smtClean="0"/>
              <a:t>establishing links with society and different stakeholders (other educational sectors, trade unions, professional bodies, companies and local authorities)</a:t>
            </a:r>
            <a:endParaRPr lang="de-DE" sz="3100" dirty="0" smtClean="0"/>
          </a:p>
          <a:p>
            <a:pPr>
              <a:defRPr/>
            </a:pPr>
            <a:r>
              <a:rPr lang="en-GB" sz="3100" dirty="0" smtClean="0"/>
              <a:t>improving the quality of curricula</a:t>
            </a:r>
            <a:endParaRPr lang="de-DE" sz="3100" dirty="0" smtClean="0"/>
          </a:p>
          <a:p>
            <a:pPr>
              <a:defRPr/>
            </a:pPr>
            <a:r>
              <a:rPr lang="en-GB" sz="3100" dirty="0" smtClean="0"/>
              <a:t>contributing to the economic and cultural life through the promotion and improvement of the quality of LLL</a:t>
            </a:r>
            <a:endParaRPr lang="de-DE" sz="3100" dirty="0" smtClean="0"/>
          </a:p>
          <a:p>
            <a:pPr>
              <a:defRPr/>
            </a:pPr>
            <a:r>
              <a:rPr lang="en-GB" sz="3100" dirty="0" smtClean="0"/>
              <a:t>establishing knowledge transfer to society</a:t>
            </a:r>
            <a:endParaRPr lang="de-DE" sz="3100" dirty="0" smtClean="0"/>
          </a:p>
          <a:p>
            <a:pPr>
              <a:defRPr/>
            </a:pPr>
            <a:endParaRPr lang="de-DE"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p:nvPr>
        </p:nvSpPr>
        <p:spPr>
          <a:xfrm>
            <a:off x="2071688" y="5867400"/>
            <a:ext cx="6829425" cy="776288"/>
          </a:xfrm>
          <a:noFill/>
        </p:spPr>
        <p:txBody>
          <a:bodyPr/>
          <a:lstStyle/>
          <a:p>
            <a:pPr eaLnBrk="1" hangingPunct="1"/>
            <a:r>
              <a:rPr lang="de-DE" sz="3300" smtClean="0"/>
              <a:t>BASIC PROJECT INFORMATION</a:t>
            </a:r>
          </a:p>
        </p:txBody>
      </p:sp>
      <p:sp>
        <p:nvSpPr>
          <p:cNvPr id="19458" name="Inhaltsplatzhalter 2"/>
          <p:cNvSpPr>
            <a:spLocks noGrp="1"/>
          </p:cNvSpPr>
          <p:nvPr>
            <p:ph idx="1"/>
          </p:nvPr>
        </p:nvSpPr>
        <p:spPr>
          <a:xfrm>
            <a:off x="285750" y="214313"/>
            <a:ext cx="8643938" cy="4740275"/>
          </a:xfrm>
        </p:spPr>
        <p:txBody>
          <a:bodyPr/>
          <a:lstStyle/>
          <a:p>
            <a:pPr marL="0" indent="0" algn="ctr" eaLnBrk="1" hangingPunct="1">
              <a:buFont typeface="Arial" charset="0"/>
              <a:buNone/>
            </a:pPr>
            <a:r>
              <a:rPr lang="en-GB" sz="1800" b="1" smtClean="0"/>
              <a:t>Tempus INTERFACE – Developing and Setting-Up Measures for Initiating, Enhancing and Sustaining Higher Education-Society Cooperation</a:t>
            </a:r>
          </a:p>
          <a:p>
            <a:pPr marL="0" indent="0" eaLnBrk="1" hangingPunct="1">
              <a:buFont typeface="Arial" charset="0"/>
              <a:buNone/>
            </a:pPr>
            <a:endParaRPr lang="de-DE" sz="1800" smtClean="0"/>
          </a:p>
          <a:p>
            <a:pPr marL="0" indent="0" eaLnBrk="1" hangingPunct="1">
              <a:buFont typeface="Wingdings" pitchFamily="2" charset="2"/>
              <a:buChar char="§"/>
            </a:pPr>
            <a:r>
              <a:rPr lang="en-US" sz="1500" b="1" smtClean="0"/>
              <a:t>Contractor: </a:t>
            </a:r>
            <a:r>
              <a:rPr lang="en-US" sz="1500" smtClean="0"/>
              <a:t>		KFU – University of Graz (AT)</a:t>
            </a:r>
          </a:p>
          <a:p>
            <a:pPr marL="0" indent="0" eaLnBrk="1" hangingPunct="1">
              <a:buFont typeface="Wingdings" pitchFamily="2" charset="2"/>
              <a:buChar char="§"/>
            </a:pPr>
            <a:r>
              <a:rPr lang="en-US" sz="1500" b="1" smtClean="0"/>
              <a:t>Co-Beneficiaries: </a:t>
            </a:r>
            <a:r>
              <a:rPr lang="en-US" sz="1500" smtClean="0"/>
              <a:t>		WU – (Vienna University of Business &amp; Economics) (AT)</a:t>
            </a:r>
          </a:p>
          <a:p>
            <a:pPr marL="0" indent="0" eaLnBrk="1" hangingPunct="1">
              <a:buFont typeface="Arial" charset="0"/>
              <a:buNone/>
            </a:pPr>
            <a:r>
              <a:rPr lang="de-DE" sz="1500" smtClean="0"/>
              <a:t>			NBU – New Bulgarian University (BG)</a:t>
            </a:r>
          </a:p>
          <a:p>
            <a:pPr marL="0" indent="0" eaLnBrk="1" hangingPunct="1">
              <a:buFont typeface="Arial" charset="0"/>
              <a:buNone/>
            </a:pPr>
            <a:r>
              <a:rPr lang="de-DE" sz="1500" smtClean="0"/>
              <a:t>			UOL – University of Liverpool (UK)</a:t>
            </a:r>
          </a:p>
          <a:p>
            <a:pPr marL="0" indent="0" eaLnBrk="1" hangingPunct="1">
              <a:buFont typeface="Arial" charset="0"/>
              <a:buNone/>
            </a:pPr>
            <a:r>
              <a:rPr lang="de-DE" sz="1500" smtClean="0"/>
              <a:t>			UNS – University of Novi Sad (RS)</a:t>
            </a:r>
          </a:p>
          <a:p>
            <a:pPr marL="0" indent="0" eaLnBrk="1" hangingPunct="1">
              <a:buFont typeface="Arial" charset="0"/>
              <a:buNone/>
            </a:pPr>
            <a:r>
              <a:rPr lang="de-DE" sz="1500" smtClean="0"/>
              <a:t>			UON – University of Nis (RS)</a:t>
            </a:r>
          </a:p>
          <a:p>
            <a:pPr marL="0" indent="0" eaLnBrk="1" hangingPunct="1">
              <a:buFont typeface="Arial" charset="0"/>
              <a:buNone/>
            </a:pPr>
            <a:r>
              <a:rPr lang="de-DE" sz="1500" smtClean="0"/>
              <a:t>			USA – University of Sarajevo (BA)</a:t>
            </a:r>
          </a:p>
          <a:p>
            <a:pPr marL="0" indent="0" eaLnBrk="1" hangingPunct="1">
              <a:buFont typeface="Arial" charset="0"/>
              <a:buNone/>
            </a:pPr>
            <a:r>
              <a:rPr lang="de-DE" sz="1500" smtClean="0"/>
              <a:t>			UOM – University of Mostar (BA)</a:t>
            </a:r>
          </a:p>
          <a:p>
            <a:pPr marL="0" indent="0" eaLnBrk="1" hangingPunct="1">
              <a:buFont typeface="Arial" charset="0"/>
              <a:buNone/>
            </a:pPr>
            <a:r>
              <a:rPr lang="de-DE" sz="1500" smtClean="0"/>
              <a:t>			UTI – University of Tirana (AL)</a:t>
            </a:r>
          </a:p>
          <a:p>
            <a:pPr marL="0" indent="0" eaLnBrk="1" hangingPunct="1">
              <a:buFont typeface="Arial" charset="0"/>
              <a:buNone/>
            </a:pPr>
            <a:r>
              <a:rPr lang="de-DE" sz="1500" smtClean="0"/>
              <a:t>			PUT – Polytechnic University of Tirana (AL)</a:t>
            </a:r>
          </a:p>
          <a:p>
            <a:pPr marL="0" indent="0" eaLnBrk="1" hangingPunct="1">
              <a:buFont typeface="Arial" charset="0"/>
              <a:buNone/>
            </a:pPr>
            <a:r>
              <a:rPr lang="de-DE" sz="1500" smtClean="0"/>
              <a:t>			UBI – University „St. Kliment Ohridski“ Bitola (MK)</a:t>
            </a:r>
          </a:p>
          <a:p>
            <a:pPr marL="0" indent="0" eaLnBrk="1" hangingPunct="1">
              <a:buFont typeface="Arial" charset="0"/>
              <a:buNone/>
            </a:pPr>
            <a:r>
              <a:rPr lang="de-DE" sz="1500" smtClean="0"/>
              <a:t>			FON – First Private University (MK)</a:t>
            </a:r>
          </a:p>
          <a:p>
            <a:pPr marL="0" indent="0" eaLnBrk="1" hangingPunct="1">
              <a:buFont typeface="Wingdings" pitchFamily="2" charset="2"/>
              <a:buChar char="§"/>
            </a:pPr>
            <a:r>
              <a:rPr lang="en-US" sz="1500" b="1" smtClean="0"/>
              <a:t>Eligibility period: </a:t>
            </a:r>
            <a:r>
              <a:rPr lang="en-US" sz="1500" smtClean="0"/>
              <a:t>		15.10.2010 – 14.10.2013</a:t>
            </a:r>
          </a:p>
          <a:p>
            <a:pPr marL="0" indent="0" eaLnBrk="1" hangingPunct="1">
              <a:buFont typeface="Wingdings" pitchFamily="2" charset="2"/>
              <a:buChar char="§"/>
            </a:pPr>
            <a:r>
              <a:rPr lang="en-US" sz="1500" b="1" smtClean="0"/>
              <a:t>Total project costs: </a:t>
            </a:r>
            <a:r>
              <a:rPr lang="en-US" sz="1500" smtClean="0"/>
              <a:t>		1.032.890,26 Euro (90% funded by Tempus grant) </a:t>
            </a:r>
          </a:p>
          <a:p>
            <a:pPr marL="0" indent="0" eaLnBrk="1" hangingPunct="1"/>
            <a:endParaRPr lang="de-DE" smtClean="0"/>
          </a:p>
        </p:txBody>
      </p:sp>
      <p:pic>
        <p:nvPicPr>
          <p:cNvPr id="19459" name="Picture 3" descr="tempus"/>
          <p:cNvPicPr>
            <a:picLocks noChangeAspect="1" noChangeArrowheads="1"/>
          </p:cNvPicPr>
          <p:nvPr/>
        </p:nvPicPr>
        <p:blipFill>
          <a:blip r:embed="rId2"/>
          <a:srcRect/>
          <a:stretch>
            <a:fillRect/>
          </a:stretch>
        </p:blipFill>
        <p:spPr bwMode="auto">
          <a:xfrm>
            <a:off x="8153400" y="4495800"/>
            <a:ext cx="715963" cy="3651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p:nvPr>
        </p:nvSpPr>
        <p:spPr>
          <a:xfrm>
            <a:off x="2071688" y="5867400"/>
            <a:ext cx="6829425" cy="776288"/>
          </a:xfrm>
          <a:noFill/>
        </p:spPr>
        <p:txBody>
          <a:bodyPr/>
          <a:lstStyle/>
          <a:p>
            <a:pPr eaLnBrk="1" hangingPunct="1"/>
            <a:r>
              <a:rPr lang="de-DE" sz="3300" smtClean="0"/>
              <a:t>OBJECTIVES</a:t>
            </a:r>
          </a:p>
        </p:txBody>
      </p:sp>
      <p:sp>
        <p:nvSpPr>
          <p:cNvPr id="20482" name="Inhaltsplatzhalter 2"/>
          <p:cNvSpPr>
            <a:spLocks noGrp="1"/>
          </p:cNvSpPr>
          <p:nvPr>
            <p:ph idx="1"/>
          </p:nvPr>
        </p:nvSpPr>
        <p:spPr>
          <a:xfrm>
            <a:off x="285750" y="214313"/>
            <a:ext cx="8643938" cy="4740275"/>
          </a:xfrm>
        </p:spPr>
        <p:txBody>
          <a:bodyPr/>
          <a:lstStyle/>
          <a:p>
            <a:pPr>
              <a:buFont typeface="Arial" charset="0"/>
              <a:buNone/>
            </a:pPr>
            <a:endParaRPr lang="en-US" sz="1800" smtClean="0"/>
          </a:p>
          <a:p>
            <a:pPr>
              <a:buFont typeface="Arial" charset="0"/>
              <a:buNone/>
            </a:pPr>
            <a:r>
              <a:rPr lang="en-US" sz="2200" b="1" smtClean="0"/>
              <a:t>INTERFACE has the following 5 specific objectives:</a:t>
            </a:r>
          </a:p>
          <a:p>
            <a:pPr>
              <a:buFont typeface="Arial" charset="0"/>
              <a:buNone/>
            </a:pPr>
            <a:endParaRPr lang="en-US" sz="2200" smtClean="0"/>
          </a:p>
          <a:p>
            <a:pPr>
              <a:buFont typeface="Wingdings" pitchFamily="2" charset="2"/>
              <a:buChar char="§"/>
            </a:pPr>
            <a:r>
              <a:rPr lang="en-US" sz="2200" smtClean="0"/>
              <a:t>(1) Enhancing the employability of university graduates;</a:t>
            </a:r>
          </a:p>
          <a:p>
            <a:pPr>
              <a:buFont typeface="Wingdings" pitchFamily="2" charset="2"/>
              <a:buChar char="§"/>
            </a:pPr>
            <a:r>
              <a:rPr lang="en-US" sz="2200" smtClean="0"/>
              <a:t>(2) Ensuring LLL and on the job training for academics;</a:t>
            </a:r>
          </a:p>
          <a:p>
            <a:pPr>
              <a:buFont typeface="Wingdings" pitchFamily="2" charset="2"/>
              <a:buChar char="§"/>
            </a:pPr>
            <a:r>
              <a:rPr lang="en-US" sz="2200" smtClean="0"/>
              <a:t>(3) Fostering transfer and multiplication of academic knowledge to society;</a:t>
            </a:r>
          </a:p>
          <a:p>
            <a:pPr>
              <a:buFont typeface="Wingdings" pitchFamily="2" charset="2"/>
              <a:buChar char="§"/>
            </a:pPr>
            <a:r>
              <a:rPr lang="en-US" sz="2200" smtClean="0"/>
              <a:t>(4) Combating brain drain; and</a:t>
            </a:r>
          </a:p>
          <a:p>
            <a:pPr>
              <a:buFont typeface="Wingdings" pitchFamily="2" charset="2"/>
              <a:buChar char="§"/>
            </a:pPr>
            <a:r>
              <a:rPr lang="en-US" sz="2200" smtClean="0"/>
              <a:t>(5) Setting up a continuous learning and quality improvement system for universities</a:t>
            </a:r>
            <a:r>
              <a:rPr lang="en-US" sz="1800" smtClean="0"/>
              <a:t>	</a:t>
            </a:r>
          </a:p>
          <a:p>
            <a:pPr eaLnBrk="1" hangingPunct="1">
              <a:buFont typeface="Arial" charset="0"/>
              <a:buNone/>
            </a:pPr>
            <a:r>
              <a:rPr lang="de-DE" sz="1800" smtClean="0"/>
              <a:t>				</a:t>
            </a:r>
            <a:endParaRPr lang="de-DE"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p:nvPr>
        </p:nvSpPr>
        <p:spPr>
          <a:xfrm>
            <a:off x="2071688" y="5500688"/>
            <a:ext cx="6829425" cy="1143000"/>
          </a:xfrm>
          <a:noFill/>
        </p:spPr>
        <p:txBody>
          <a:bodyPr/>
          <a:lstStyle/>
          <a:p>
            <a:r>
              <a:rPr lang="en-GB" sz="3300" smtClean="0"/>
              <a:t>FOCUS</a:t>
            </a:r>
            <a:endParaRPr lang="de-DE" sz="3300" smtClean="0"/>
          </a:p>
        </p:txBody>
      </p:sp>
      <p:sp>
        <p:nvSpPr>
          <p:cNvPr id="21506" name="Inhaltsplatzhalter 2"/>
          <p:cNvSpPr>
            <a:spLocks noGrp="1"/>
          </p:cNvSpPr>
          <p:nvPr>
            <p:ph idx="1"/>
          </p:nvPr>
        </p:nvSpPr>
        <p:spPr>
          <a:xfrm>
            <a:off x="285750" y="214313"/>
            <a:ext cx="8643938" cy="4740275"/>
          </a:xfrm>
        </p:spPr>
        <p:txBody>
          <a:bodyPr/>
          <a:lstStyle/>
          <a:p>
            <a:endParaRPr lang="en-GB" smtClean="0"/>
          </a:p>
          <a:p>
            <a:r>
              <a:rPr lang="en-GB" smtClean="0"/>
              <a:t>Lifelong Learning</a:t>
            </a:r>
            <a:endParaRPr lang="de-DE" smtClean="0"/>
          </a:p>
          <a:p>
            <a:r>
              <a:rPr lang="en-GB" smtClean="0"/>
              <a:t>Career and Employability</a:t>
            </a:r>
            <a:endParaRPr lang="de-DE" smtClean="0"/>
          </a:p>
          <a:p>
            <a:r>
              <a:rPr lang="en-GB" smtClean="0"/>
              <a:t>Alumni Activities</a:t>
            </a:r>
            <a:endParaRPr lang="de-DE" smtClean="0"/>
          </a:p>
          <a:p>
            <a:endParaRPr lang="de-DE" smtClean="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el 1"/>
          <p:cNvSpPr>
            <a:spLocks noGrp="1"/>
          </p:cNvSpPr>
          <p:nvPr>
            <p:ph type="title"/>
          </p:nvPr>
        </p:nvSpPr>
        <p:spPr>
          <a:xfrm>
            <a:off x="2071688" y="5334000"/>
            <a:ext cx="6829425" cy="1309688"/>
          </a:xfrm>
          <a:noFill/>
        </p:spPr>
        <p:txBody>
          <a:bodyPr/>
          <a:lstStyle/>
          <a:p>
            <a:r>
              <a:rPr lang="en-GB" sz="3300" smtClean="0"/>
              <a:t>ANALYTICAL SELF-ASSESSMENT CONCERNING LLL </a:t>
            </a:r>
            <a:endParaRPr lang="de-DE" sz="3300" smtClean="0"/>
          </a:p>
        </p:txBody>
      </p:sp>
      <p:sp>
        <p:nvSpPr>
          <p:cNvPr id="22530" name="Inhaltsplatzhalter 2"/>
          <p:cNvSpPr>
            <a:spLocks noGrp="1"/>
          </p:cNvSpPr>
          <p:nvPr>
            <p:ph idx="1"/>
          </p:nvPr>
        </p:nvSpPr>
        <p:spPr>
          <a:xfrm>
            <a:off x="285750" y="214313"/>
            <a:ext cx="8643938" cy="4740275"/>
          </a:xfrm>
        </p:spPr>
        <p:txBody>
          <a:bodyPr/>
          <a:lstStyle/>
          <a:p>
            <a:pPr>
              <a:buFont typeface="Arial" charset="0"/>
              <a:buNone/>
            </a:pPr>
            <a:r>
              <a:rPr lang="en-US" sz="2800" b="1" smtClean="0"/>
              <a:t>Overview:</a:t>
            </a:r>
          </a:p>
          <a:p>
            <a:pPr>
              <a:buFont typeface="Arial" charset="0"/>
              <a:buNone/>
            </a:pPr>
            <a:endParaRPr lang="en-US" sz="2200" b="1" smtClean="0"/>
          </a:p>
          <a:p>
            <a:r>
              <a:rPr lang="en-US" sz="2200" smtClean="0"/>
              <a:t>LLL is offered at universities/faculties in Albania, BiH, Serbia</a:t>
            </a:r>
          </a:p>
          <a:p>
            <a:pPr>
              <a:buFont typeface="Arial" charset="0"/>
              <a:buNone/>
            </a:pPr>
            <a:r>
              <a:rPr lang="en-US" sz="2200" smtClean="0"/>
              <a:t>	e.g. Center of Distance Learning and E-Library at PUT or</a:t>
            </a:r>
          </a:p>
          <a:p>
            <a:pPr>
              <a:buFont typeface="Arial" charset="0"/>
              <a:buNone/>
            </a:pPr>
            <a:r>
              <a:rPr lang="en-US" sz="2200" smtClean="0"/>
              <a:t>	       University LLL Centre at UNS</a:t>
            </a:r>
          </a:p>
          <a:p>
            <a:r>
              <a:rPr lang="en-US" sz="2200" smtClean="0"/>
              <a:t>Funding sources are divided between municipal, regional or national funds; tuition fees; and existing Tempus projects</a:t>
            </a:r>
          </a:p>
          <a:p>
            <a:r>
              <a:rPr lang="en-US" sz="2200" smtClean="0"/>
              <a:t>LLL is developed mainly in cooperation with governmental institutions</a:t>
            </a:r>
          </a:p>
          <a:p>
            <a:r>
              <a:rPr lang="en-US" sz="2200" smtClean="0"/>
              <a:t>Effective marketing tools for LLL: info sessions, workshops, websites, newsletters and other online tools, networks, open days</a:t>
            </a:r>
          </a:p>
          <a:p>
            <a:endParaRPr lang="en-US" sz="2200" smtClean="0"/>
          </a:p>
          <a:p>
            <a:pPr eaLnBrk="1" hangingPunct="1">
              <a:buFont typeface="Arial" charset="0"/>
              <a:buNone/>
            </a:pPr>
            <a:r>
              <a:rPr lang="de-DE" sz="1800" smtClean="0"/>
              <a:t>				</a:t>
            </a:r>
            <a:endParaRPr lang="de-DE"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el 1"/>
          <p:cNvSpPr>
            <a:spLocks noGrp="1"/>
          </p:cNvSpPr>
          <p:nvPr>
            <p:ph type="title"/>
          </p:nvPr>
        </p:nvSpPr>
        <p:spPr>
          <a:xfrm>
            <a:off x="2071688" y="5867400"/>
            <a:ext cx="6829425" cy="776288"/>
          </a:xfrm>
          <a:noFill/>
        </p:spPr>
        <p:txBody>
          <a:bodyPr/>
          <a:lstStyle/>
          <a:p>
            <a:r>
              <a:rPr lang="en-GB" sz="3300" smtClean="0"/>
              <a:t>ANALYTICAL SELF-ASSESSMENT CONCERNING LLL </a:t>
            </a:r>
            <a:endParaRPr lang="de-DE" sz="3300" smtClean="0"/>
          </a:p>
        </p:txBody>
      </p:sp>
      <p:sp>
        <p:nvSpPr>
          <p:cNvPr id="23554" name="Inhaltsplatzhalter 2"/>
          <p:cNvSpPr>
            <a:spLocks noGrp="1"/>
          </p:cNvSpPr>
          <p:nvPr>
            <p:ph idx="1"/>
          </p:nvPr>
        </p:nvSpPr>
        <p:spPr>
          <a:xfrm>
            <a:off x="285750" y="214313"/>
            <a:ext cx="8643938" cy="4740275"/>
          </a:xfrm>
        </p:spPr>
        <p:txBody>
          <a:bodyPr/>
          <a:lstStyle/>
          <a:p>
            <a:pPr>
              <a:buFont typeface="Arial" charset="0"/>
              <a:buNone/>
            </a:pPr>
            <a:endParaRPr lang="en-US" sz="1800" smtClean="0"/>
          </a:p>
          <a:p>
            <a:pPr>
              <a:buFont typeface="Arial" charset="0"/>
              <a:buNone/>
            </a:pPr>
            <a:r>
              <a:rPr lang="en-US" sz="2200" b="1" smtClean="0"/>
              <a:t>Results by PCU – Section A: LLL</a:t>
            </a:r>
          </a:p>
          <a:p>
            <a:pPr>
              <a:buFont typeface="Arial" charset="0"/>
              <a:buNone/>
            </a:pPr>
            <a:endParaRPr lang="en-US" sz="2200" smtClean="0"/>
          </a:p>
          <a:p>
            <a:pPr>
              <a:buFont typeface="Arial" charset="0"/>
              <a:buNone/>
            </a:pPr>
            <a:r>
              <a:rPr lang="en-US" sz="2200" smtClean="0"/>
              <a:t>	</a:t>
            </a:r>
            <a:endParaRPr lang="en-US" sz="2200" smtClean="0">
              <a:solidFill>
                <a:srgbClr val="FF0000"/>
              </a:solidFill>
            </a:endParaRPr>
          </a:p>
          <a:p>
            <a:pPr eaLnBrk="1" hangingPunct="1">
              <a:buFont typeface="Arial" charset="0"/>
              <a:buNone/>
            </a:pPr>
            <a:r>
              <a:rPr lang="de-DE" sz="1800" smtClean="0"/>
              <a:t>				</a:t>
            </a:r>
            <a:endParaRPr lang="de-DE" smtClean="0"/>
          </a:p>
        </p:txBody>
      </p:sp>
      <p:graphicFrame>
        <p:nvGraphicFramePr>
          <p:cNvPr id="6" name="Diagramm 5"/>
          <p:cNvGraphicFramePr/>
          <p:nvPr/>
        </p:nvGraphicFramePr>
        <p:xfrm>
          <a:off x="266700" y="381000"/>
          <a:ext cx="86106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el 1"/>
          <p:cNvSpPr>
            <a:spLocks noGrp="1"/>
          </p:cNvSpPr>
          <p:nvPr>
            <p:ph type="title"/>
          </p:nvPr>
        </p:nvSpPr>
        <p:spPr>
          <a:xfrm>
            <a:off x="2071688" y="5410200"/>
            <a:ext cx="6829425" cy="1233488"/>
          </a:xfrm>
          <a:noFill/>
        </p:spPr>
        <p:txBody>
          <a:bodyPr/>
          <a:lstStyle/>
          <a:p>
            <a:r>
              <a:rPr lang="en-GB" sz="3300" smtClean="0"/>
              <a:t>ANALYTICAL SELF-ASSESSMENT CONCERNING LLL </a:t>
            </a:r>
            <a:endParaRPr lang="de-DE" sz="3300" smtClean="0"/>
          </a:p>
        </p:txBody>
      </p:sp>
      <p:sp>
        <p:nvSpPr>
          <p:cNvPr id="24578" name="Inhaltsplatzhalter 2"/>
          <p:cNvSpPr>
            <a:spLocks noGrp="1"/>
          </p:cNvSpPr>
          <p:nvPr>
            <p:ph idx="1"/>
          </p:nvPr>
        </p:nvSpPr>
        <p:spPr>
          <a:xfrm>
            <a:off x="285750" y="214313"/>
            <a:ext cx="8643938" cy="4740275"/>
          </a:xfrm>
        </p:spPr>
        <p:txBody>
          <a:bodyPr/>
          <a:lstStyle/>
          <a:p>
            <a:pPr>
              <a:buFont typeface="Arial" charset="0"/>
              <a:buNone/>
            </a:pPr>
            <a:endParaRPr lang="en-US" sz="1800" smtClean="0"/>
          </a:p>
          <a:p>
            <a:pPr>
              <a:buFont typeface="Arial" charset="0"/>
              <a:buNone/>
            </a:pPr>
            <a:r>
              <a:rPr lang="en-US" sz="2200" b="1" smtClean="0"/>
              <a:t>Results by PCU – Section A: LLL</a:t>
            </a:r>
          </a:p>
          <a:p>
            <a:pPr>
              <a:buFont typeface="Arial" charset="0"/>
              <a:buNone/>
            </a:pPr>
            <a:endParaRPr lang="en-US" sz="2200" smtClean="0"/>
          </a:p>
          <a:p>
            <a:pPr eaLnBrk="1" hangingPunct="1">
              <a:buFont typeface="Arial" charset="0"/>
              <a:buNone/>
            </a:pPr>
            <a:r>
              <a:rPr lang="de-DE" sz="1800" smtClean="0"/>
              <a:t>				</a:t>
            </a:r>
            <a:endParaRPr lang="de-DE" smtClean="0"/>
          </a:p>
        </p:txBody>
      </p:sp>
      <p:graphicFrame>
        <p:nvGraphicFramePr>
          <p:cNvPr id="4" name="Diagramm 3"/>
          <p:cNvGraphicFramePr/>
          <p:nvPr/>
        </p:nvGraphicFramePr>
        <p:xfrm>
          <a:off x="228600" y="457200"/>
          <a:ext cx="8610600" cy="46815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el 1"/>
          <p:cNvSpPr>
            <a:spLocks noGrp="1"/>
          </p:cNvSpPr>
          <p:nvPr>
            <p:ph type="title"/>
          </p:nvPr>
        </p:nvSpPr>
        <p:spPr>
          <a:xfrm>
            <a:off x="2071688" y="5500688"/>
            <a:ext cx="6829425" cy="1143000"/>
          </a:xfrm>
          <a:noFill/>
        </p:spPr>
        <p:txBody>
          <a:bodyPr/>
          <a:lstStyle/>
          <a:p>
            <a:r>
              <a:rPr lang="en-GB" sz="3300" smtClean="0"/>
              <a:t>CONTENT</a:t>
            </a:r>
            <a:endParaRPr lang="de-DE" sz="3300" smtClean="0"/>
          </a:p>
        </p:txBody>
      </p:sp>
      <p:sp>
        <p:nvSpPr>
          <p:cNvPr id="3" name="Inhaltsplatzhalter 2"/>
          <p:cNvSpPr>
            <a:spLocks noGrp="1"/>
          </p:cNvSpPr>
          <p:nvPr>
            <p:ph idx="1"/>
          </p:nvPr>
        </p:nvSpPr>
        <p:spPr>
          <a:xfrm>
            <a:off x="285750" y="214313"/>
            <a:ext cx="8643938" cy="4740275"/>
          </a:xfrm>
        </p:spPr>
        <p:txBody>
          <a:bodyPr>
            <a:normAutofit fontScale="70000" lnSpcReduction="20000"/>
          </a:bodyPr>
          <a:lstStyle/>
          <a:p>
            <a:pPr>
              <a:buFont typeface="Arial" charset="0"/>
              <a:buNone/>
              <a:defRPr/>
            </a:pPr>
            <a:r>
              <a:rPr lang="en-GB" dirty="0" smtClean="0"/>
              <a:t> </a:t>
            </a:r>
            <a:endParaRPr lang="de-DE" dirty="0" smtClean="0"/>
          </a:p>
          <a:p>
            <a:pPr>
              <a:buFont typeface="Arial" charset="0"/>
              <a:buNone/>
              <a:defRPr/>
            </a:pPr>
            <a:r>
              <a:rPr lang="en-GB" b="1" dirty="0" smtClean="0"/>
              <a:t>Austrian Experiences with LLL</a:t>
            </a:r>
            <a:endParaRPr lang="de-DE" dirty="0" smtClean="0"/>
          </a:p>
          <a:p>
            <a:pPr>
              <a:defRPr/>
            </a:pPr>
            <a:r>
              <a:rPr lang="en-GB" dirty="0" smtClean="0"/>
              <a:t>Reception and Implementation of LLL in Austria</a:t>
            </a:r>
            <a:endParaRPr lang="de-DE" dirty="0" smtClean="0"/>
          </a:p>
          <a:p>
            <a:pPr>
              <a:defRPr/>
            </a:pPr>
            <a:r>
              <a:rPr lang="en-GB" dirty="0" smtClean="0"/>
              <a:t>Current Situation </a:t>
            </a:r>
            <a:endParaRPr lang="de-DE" dirty="0" smtClean="0"/>
          </a:p>
          <a:p>
            <a:pPr>
              <a:defRPr/>
            </a:pPr>
            <a:r>
              <a:rPr lang="en-GB" dirty="0" smtClean="0"/>
              <a:t>Current Legal Situation</a:t>
            </a:r>
            <a:endParaRPr lang="de-DE" dirty="0" smtClean="0"/>
          </a:p>
          <a:p>
            <a:pPr>
              <a:defRPr/>
            </a:pPr>
            <a:r>
              <a:rPr lang="en-GB" dirty="0" smtClean="0"/>
              <a:t>Current Discussions and Challenges </a:t>
            </a:r>
            <a:endParaRPr lang="de-DE" dirty="0" smtClean="0"/>
          </a:p>
          <a:p>
            <a:pPr>
              <a:defRPr/>
            </a:pPr>
            <a:r>
              <a:rPr lang="en-GB" dirty="0" smtClean="0"/>
              <a:t>LLL at the University of Graz</a:t>
            </a:r>
            <a:endParaRPr lang="de-DE" dirty="0" smtClean="0"/>
          </a:p>
          <a:p>
            <a:pPr>
              <a:buFont typeface="Arial" charset="0"/>
              <a:buNone/>
              <a:defRPr/>
            </a:pPr>
            <a:endParaRPr lang="de-DE" dirty="0" smtClean="0"/>
          </a:p>
          <a:p>
            <a:pPr>
              <a:buFont typeface="Arial" charset="0"/>
              <a:buNone/>
              <a:defRPr/>
            </a:pPr>
            <a:r>
              <a:rPr lang="en-GB" b="1" dirty="0" smtClean="0"/>
              <a:t>Tempus-Project INTERFACE</a:t>
            </a:r>
            <a:endParaRPr lang="de-DE" dirty="0" smtClean="0"/>
          </a:p>
          <a:p>
            <a:pPr>
              <a:defRPr/>
            </a:pPr>
            <a:r>
              <a:rPr lang="en-GB" dirty="0" smtClean="0"/>
              <a:t>Basic Project Information</a:t>
            </a:r>
            <a:endParaRPr lang="de-DE" dirty="0" smtClean="0"/>
          </a:p>
          <a:p>
            <a:pPr>
              <a:defRPr/>
            </a:pPr>
            <a:r>
              <a:rPr lang="en-GB" dirty="0" smtClean="0"/>
              <a:t>Objectives of the Project</a:t>
            </a:r>
            <a:endParaRPr lang="de-DE" dirty="0" smtClean="0"/>
          </a:p>
          <a:p>
            <a:pPr>
              <a:defRPr/>
            </a:pPr>
            <a:r>
              <a:rPr lang="en-GB" dirty="0" smtClean="0"/>
              <a:t>Focus </a:t>
            </a:r>
            <a:endParaRPr lang="de-DE" dirty="0" smtClean="0"/>
          </a:p>
          <a:p>
            <a:pPr>
              <a:defRPr/>
            </a:pPr>
            <a:r>
              <a:rPr lang="en-GB" dirty="0" smtClean="0"/>
              <a:t>Analytical Self-Assessment concerning LLL</a:t>
            </a:r>
            <a:endParaRPr lang="de-DE" dirty="0" smtClean="0"/>
          </a:p>
          <a:p>
            <a:pPr>
              <a:defRPr/>
            </a:pPr>
            <a:r>
              <a:rPr lang="en-GB" dirty="0" smtClean="0"/>
              <a:t>Outlook</a:t>
            </a:r>
            <a:endParaRPr lang="de-DE" dirty="0" smtClean="0"/>
          </a:p>
          <a:p>
            <a:pPr>
              <a:defRPr/>
            </a:pPr>
            <a:endParaRPr lang="de-DE"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p:nvPr>
        </p:nvSpPr>
        <p:spPr>
          <a:xfrm>
            <a:off x="2071688" y="5867400"/>
            <a:ext cx="6829425" cy="776288"/>
          </a:xfrm>
          <a:noFill/>
        </p:spPr>
        <p:txBody>
          <a:bodyPr/>
          <a:lstStyle/>
          <a:p>
            <a:pPr eaLnBrk="1" hangingPunct="1"/>
            <a:r>
              <a:rPr lang="de-DE" sz="3300" smtClean="0"/>
              <a:t>OUTLOOK</a:t>
            </a:r>
          </a:p>
        </p:txBody>
      </p:sp>
      <p:sp>
        <p:nvSpPr>
          <p:cNvPr id="25602" name="Inhaltsplatzhalter 2"/>
          <p:cNvSpPr>
            <a:spLocks noGrp="1"/>
          </p:cNvSpPr>
          <p:nvPr>
            <p:ph idx="1"/>
          </p:nvPr>
        </p:nvSpPr>
        <p:spPr>
          <a:xfrm>
            <a:off x="285750" y="214313"/>
            <a:ext cx="8643938" cy="4740275"/>
          </a:xfrm>
        </p:spPr>
        <p:txBody>
          <a:bodyPr/>
          <a:lstStyle/>
          <a:p>
            <a:pPr>
              <a:buFont typeface="Arial" charset="0"/>
              <a:buNone/>
            </a:pPr>
            <a:endParaRPr lang="en-US" sz="1800" smtClean="0"/>
          </a:p>
          <a:p>
            <a:pPr>
              <a:buFont typeface="Arial" charset="0"/>
              <a:buNone/>
            </a:pPr>
            <a:r>
              <a:rPr lang="en-US" sz="2200" b="1" smtClean="0"/>
              <a:t>Outlook – the specific objectives will be achieved through the following three major steps:</a:t>
            </a:r>
          </a:p>
          <a:p>
            <a:pPr>
              <a:buFont typeface="Arial" charset="0"/>
              <a:buNone/>
            </a:pPr>
            <a:endParaRPr lang="en-US" sz="2200" smtClean="0"/>
          </a:p>
          <a:p>
            <a:r>
              <a:rPr lang="en-US" sz="2200" smtClean="0"/>
              <a:t>(1) The necessary structures and capacities at the PCUs will be identified and developed through knowledge transfer</a:t>
            </a:r>
          </a:p>
          <a:p>
            <a:r>
              <a:rPr lang="en-US" sz="2200" smtClean="0"/>
              <a:t>(2) Interface Centers (IC) dealing with LLL, Career Centre Services and Alumni Activities will be established at each PCU</a:t>
            </a:r>
          </a:p>
          <a:p>
            <a:r>
              <a:rPr lang="en-US" sz="2200" smtClean="0"/>
              <a:t>(3) Pilot projects dealing with either LLL, Career Centre Services or Alumni Activities will be conducted at each IC	</a:t>
            </a:r>
          </a:p>
          <a:p>
            <a:pPr eaLnBrk="1" hangingPunct="1">
              <a:buFont typeface="Arial" charset="0"/>
              <a:buNone/>
            </a:pPr>
            <a:r>
              <a:rPr lang="de-DE" sz="1800" smtClean="0"/>
              <a:t>				</a:t>
            </a:r>
            <a:endParaRPr lang="de-DE"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a:spLocks noGrp="1" noChangeArrowheads="1"/>
          </p:cNvSpPr>
          <p:nvPr>
            <p:ph idx="1"/>
          </p:nvPr>
        </p:nvSpPr>
        <p:spPr>
          <a:xfrm>
            <a:off x="228600" y="1295400"/>
            <a:ext cx="8643938" cy="3209925"/>
          </a:xfrm>
        </p:spPr>
        <p:txBody>
          <a:bodyPr>
            <a:spAutoFit/>
          </a:bodyPr>
          <a:lstStyle/>
          <a:p>
            <a:pPr eaLnBrk="1" hangingPunct="1">
              <a:buFont typeface="Arial" charset="0"/>
              <a:buNone/>
              <a:defRPr/>
            </a:pPr>
            <a:endParaRPr lang="en-US" sz="1000" dirty="0" smtClean="0"/>
          </a:p>
          <a:p>
            <a:pPr algn="ctr">
              <a:buFont typeface="Arial" charset="0"/>
              <a:buNone/>
              <a:defRPr/>
            </a:pPr>
            <a:r>
              <a:rPr lang="en-GB" sz="2800" dirty="0" smtClean="0"/>
              <a:t>Thank you for your attention!</a:t>
            </a:r>
            <a:endParaRPr lang="de-DE" sz="2800" dirty="0" smtClean="0"/>
          </a:p>
          <a:p>
            <a:pPr algn="ctr">
              <a:buFont typeface="Arial" charset="0"/>
              <a:buNone/>
              <a:defRPr/>
            </a:pPr>
            <a:endParaRPr lang="de-DE" sz="1600" dirty="0" smtClean="0"/>
          </a:p>
          <a:p>
            <a:pPr algn="ctr">
              <a:buFont typeface="Arial" charset="0"/>
              <a:buNone/>
              <a:defRPr/>
            </a:pPr>
            <a:r>
              <a:rPr lang="en-GB" sz="1600" dirty="0" smtClean="0"/>
              <a:t>Mladenka Tesic  </a:t>
            </a:r>
            <a:r>
              <a:rPr lang="en-GB" sz="1600" u="sng" dirty="0" err="1" smtClean="0">
                <a:hlinkClick r:id="rId2"/>
              </a:rPr>
              <a:t>mladenka.tesic@wus-austria.org</a:t>
            </a:r>
            <a:r>
              <a:rPr lang="en-GB" sz="1600" dirty="0" smtClean="0"/>
              <a:t> </a:t>
            </a:r>
            <a:endParaRPr lang="de-DE" sz="1600" dirty="0" smtClean="0"/>
          </a:p>
          <a:p>
            <a:pPr algn="ctr">
              <a:buFont typeface="Arial" charset="0"/>
              <a:buNone/>
              <a:defRPr/>
            </a:pPr>
            <a:r>
              <a:rPr lang="en-GB" sz="1600" dirty="0" smtClean="0"/>
              <a:t>Veronika Nitsche  </a:t>
            </a:r>
            <a:r>
              <a:rPr lang="en-GB" sz="1600" u="sng" dirty="0" err="1" smtClean="0">
                <a:hlinkClick r:id="rId3"/>
              </a:rPr>
              <a:t>veronika.nitsche@wus-austria.org</a:t>
            </a:r>
            <a:r>
              <a:rPr lang="en-GB" sz="1600" dirty="0" smtClean="0"/>
              <a:t> </a:t>
            </a:r>
            <a:endParaRPr lang="de-DE" sz="1600" dirty="0" smtClean="0"/>
          </a:p>
          <a:p>
            <a:pPr algn="ctr">
              <a:buFont typeface="Arial" charset="0"/>
              <a:buNone/>
              <a:defRPr/>
            </a:pPr>
            <a:r>
              <a:rPr lang="en-GB" sz="1600" dirty="0" smtClean="0"/>
              <a:t> </a:t>
            </a:r>
            <a:endParaRPr lang="de-DE" sz="1600" dirty="0" smtClean="0"/>
          </a:p>
          <a:p>
            <a:pPr algn="ctr">
              <a:buFont typeface="Arial" charset="0"/>
              <a:buNone/>
              <a:defRPr/>
            </a:pPr>
            <a:r>
              <a:rPr lang="en-GB" sz="2000" dirty="0" smtClean="0"/>
              <a:t>WUS Austria</a:t>
            </a:r>
            <a:endParaRPr lang="de-DE" sz="2000" dirty="0" smtClean="0"/>
          </a:p>
          <a:p>
            <a:pPr algn="ctr">
              <a:buFont typeface="Arial" charset="0"/>
              <a:buNone/>
              <a:defRPr/>
            </a:pPr>
            <a:r>
              <a:rPr lang="en-GB" sz="1600" u="sng" dirty="0" err="1" smtClean="0">
                <a:hlinkClick r:id="rId4"/>
              </a:rPr>
              <a:t>www.wus-austria.org</a:t>
            </a:r>
            <a:r>
              <a:rPr lang="en-GB" sz="1600" dirty="0" smtClean="0"/>
              <a:t> </a:t>
            </a:r>
            <a:endParaRPr lang="de-DE" sz="1600" dirty="0" smtClean="0"/>
          </a:p>
          <a:p>
            <a:pPr algn="ctr" eaLnBrk="1" hangingPunct="1">
              <a:buFont typeface="Wingdings" pitchFamily="2" charset="2"/>
              <a:buNone/>
              <a:defRPr/>
            </a:pPr>
            <a:endParaRPr lang="en-US" sz="1050" i="1" dirty="0" smtClean="0">
              <a:hlinkClick r:id="rId4"/>
            </a:endParaRPr>
          </a:p>
          <a:p>
            <a:pPr algn="ctr" eaLnBrk="1" hangingPunct="1">
              <a:buFont typeface="Wingdings" pitchFamily="2" charset="2"/>
              <a:buNone/>
              <a:defRPr/>
            </a:pPr>
            <a:endParaRPr lang="en-GB" sz="1400" dirty="0" smtClean="0"/>
          </a:p>
          <a:p>
            <a:pPr eaLnBrk="1" hangingPunct="1">
              <a:buFont typeface="Arial" charset="0"/>
              <a:buNone/>
              <a:defRPr/>
            </a:pPr>
            <a:endParaRPr lang="en-GB" sz="800" dirty="0" smtClean="0"/>
          </a:p>
        </p:txBody>
      </p:sp>
      <p:pic>
        <p:nvPicPr>
          <p:cNvPr id="26626" name="Picture 10" descr="WUS"/>
          <p:cNvPicPr>
            <a:picLocks noChangeAspect="1" noChangeArrowheads="1"/>
          </p:cNvPicPr>
          <p:nvPr/>
        </p:nvPicPr>
        <p:blipFill>
          <a:blip r:embed="rId5"/>
          <a:srcRect/>
          <a:stretch>
            <a:fillRect/>
          </a:stretch>
        </p:blipFill>
        <p:spPr bwMode="auto">
          <a:xfrm>
            <a:off x="3024188" y="4267200"/>
            <a:ext cx="3095625" cy="60483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el 1"/>
          <p:cNvSpPr>
            <a:spLocks noGrp="1"/>
          </p:cNvSpPr>
          <p:nvPr>
            <p:ph type="title"/>
          </p:nvPr>
        </p:nvSpPr>
        <p:spPr>
          <a:xfrm>
            <a:off x="2071688" y="5500688"/>
            <a:ext cx="6829425" cy="1143000"/>
          </a:xfrm>
          <a:noFill/>
        </p:spPr>
        <p:txBody>
          <a:bodyPr/>
          <a:lstStyle/>
          <a:p>
            <a:r>
              <a:rPr lang="en-GB" sz="3300" smtClean="0"/>
              <a:t>RECEPTION AND IMPLEMENTATION OF LLL IN AUSTRIA I </a:t>
            </a:r>
            <a:r>
              <a:rPr lang="en-GB" sz="3300" i="1" smtClean="0"/>
              <a:t>(excerpt) </a:t>
            </a:r>
            <a:endParaRPr lang="de-DE" sz="3300" smtClean="0"/>
          </a:p>
        </p:txBody>
      </p:sp>
      <p:sp>
        <p:nvSpPr>
          <p:cNvPr id="8194" name="Inhaltsplatzhalter 2"/>
          <p:cNvSpPr>
            <a:spLocks noGrp="1"/>
          </p:cNvSpPr>
          <p:nvPr>
            <p:ph idx="1"/>
          </p:nvPr>
        </p:nvSpPr>
        <p:spPr>
          <a:xfrm>
            <a:off x="285750" y="214313"/>
            <a:ext cx="8643938" cy="4740275"/>
          </a:xfrm>
        </p:spPr>
        <p:txBody>
          <a:bodyPr/>
          <a:lstStyle/>
          <a:p>
            <a:r>
              <a:rPr lang="en-GB" sz="2400" smtClean="0"/>
              <a:t>1995: Austria’s accession to the EU</a:t>
            </a:r>
            <a:endParaRPr lang="de-DE" sz="2400" smtClean="0"/>
          </a:p>
          <a:p>
            <a:r>
              <a:rPr lang="en-GB" sz="2400" i="1" smtClean="0"/>
              <a:t>1996: European Year of LLL </a:t>
            </a:r>
            <a:r>
              <a:rPr lang="en-GB" sz="2400" smtClean="0"/>
              <a:t>-&gt; Begin of discussions in Austria concerning an education policy/strategy on LLL </a:t>
            </a:r>
            <a:endParaRPr lang="de-DE" sz="2400" smtClean="0"/>
          </a:p>
          <a:p>
            <a:r>
              <a:rPr lang="en-GB" sz="2400" smtClean="0"/>
              <a:t>1998/99: National Action Plan (NAP) -&gt; first „indirect“ strategy for LLL in Austria </a:t>
            </a:r>
          </a:p>
          <a:p>
            <a:r>
              <a:rPr lang="en-GB" sz="2400" i="1" smtClean="0"/>
              <a:t>1999: Bologna Declaration</a:t>
            </a:r>
            <a:endParaRPr lang="de-DE" sz="2400" i="1" smtClean="0"/>
          </a:p>
          <a:p>
            <a:r>
              <a:rPr lang="en-GB" sz="2400" smtClean="0"/>
              <a:t>2000-2001: Austrian Consultation Process concerning LLL</a:t>
            </a:r>
            <a:endParaRPr lang="de-DE" sz="2400" smtClean="0"/>
          </a:p>
          <a:p>
            <a:r>
              <a:rPr lang="en-GB" sz="2400" i="1" smtClean="0"/>
              <a:t>2000: Lisbon-Strategy </a:t>
            </a:r>
            <a:endParaRPr lang="de-DE" sz="2400" i="1" smtClean="0"/>
          </a:p>
          <a:p>
            <a:r>
              <a:rPr lang="en-GB" sz="2400" smtClean="0"/>
              <a:t>2001: Österreichischer Länderbericht (Austrian Country Report) -&gt; milestone development of LLL in Austria, definition of LLL remains unclear in this phase (e.g. LLL/adult education/continuing education)</a:t>
            </a:r>
            <a:endParaRPr lang="de-DE" sz="2400" smtClean="0"/>
          </a:p>
          <a:p>
            <a:endParaRPr lang="de-DE"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el 1"/>
          <p:cNvSpPr>
            <a:spLocks noGrp="1"/>
          </p:cNvSpPr>
          <p:nvPr>
            <p:ph type="title"/>
          </p:nvPr>
        </p:nvSpPr>
        <p:spPr>
          <a:xfrm>
            <a:off x="2071688" y="5500688"/>
            <a:ext cx="6829425" cy="1143000"/>
          </a:xfrm>
          <a:noFill/>
        </p:spPr>
        <p:txBody>
          <a:bodyPr/>
          <a:lstStyle/>
          <a:p>
            <a:r>
              <a:rPr lang="en-GB" sz="3300" smtClean="0"/>
              <a:t>RECEPTION AND IMPLEMENTATION OF LLL IN AUSTRIA II</a:t>
            </a:r>
            <a:endParaRPr lang="de-DE" sz="3300" smtClean="0"/>
          </a:p>
        </p:txBody>
      </p:sp>
      <p:sp>
        <p:nvSpPr>
          <p:cNvPr id="3" name="Inhaltsplatzhalter 2"/>
          <p:cNvSpPr>
            <a:spLocks noGrp="1"/>
          </p:cNvSpPr>
          <p:nvPr>
            <p:ph idx="1"/>
          </p:nvPr>
        </p:nvSpPr>
        <p:spPr>
          <a:xfrm>
            <a:off x="285750" y="214313"/>
            <a:ext cx="8643938" cy="4740275"/>
          </a:xfrm>
        </p:spPr>
        <p:txBody>
          <a:bodyPr>
            <a:normAutofit lnSpcReduction="10000"/>
          </a:bodyPr>
          <a:lstStyle/>
          <a:p>
            <a:pPr>
              <a:defRPr/>
            </a:pPr>
            <a:r>
              <a:rPr lang="en-GB" sz="2200" dirty="0" smtClean="0"/>
              <a:t>2004: Beyond </a:t>
            </a:r>
            <a:r>
              <a:rPr lang="en-GB" sz="2200" dirty="0" err="1" smtClean="0"/>
              <a:t>Rhetorics</a:t>
            </a:r>
            <a:r>
              <a:rPr lang="en-GB" sz="2200" dirty="0" smtClean="0"/>
              <a:t>: Adult Learning Policies and Practices (OECD Country Report Austria)</a:t>
            </a:r>
            <a:endParaRPr lang="de-DE" sz="2200" dirty="0" smtClean="0"/>
          </a:p>
          <a:p>
            <a:pPr>
              <a:defRPr/>
            </a:pPr>
            <a:r>
              <a:rPr lang="en-GB" sz="2200" dirty="0" smtClean="0"/>
              <a:t>2005: Start of the development of a coherent LLL-Strategy -&gt; nomination of a commission of experts (Ministry of Education, Science and Culture)  </a:t>
            </a:r>
            <a:endParaRPr lang="de-DE" sz="2200" dirty="0" smtClean="0"/>
          </a:p>
          <a:p>
            <a:pPr>
              <a:defRPr/>
            </a:pPr>
            <a:r>
              <a:rPr lang="en-GB" sz="2200" dirty="0" smtClean="0"/>
              <a:t>2006/2007: New Government in Austria –&gt; adult education (not LLL!) fort the first time part of a government program</a:t>
            </a:r>
            <a:endParaRPr lang="de-DE" sz="2200" dirty="0" smtClean="0"/>
          </a:p>
          <a:p>
            <a:pPr>
              <a:defRPr/>
            </a:pPr>
            <a:r>
              <a:rPr lang="en-GB" sz="2200" dirty="0" smtClean="0"/>
              <a:t>2007: Start of the political process for the development of a NQF for LLL</a:t>
            </a:r>
            <a:endParaRPr lang="de-DE" sz="2200" dirty="0" smtClean="0"/>
          </a:p>
          <a:p>
            <a:pPr>
              <a:defRPr/>
            </a:pPr>
            <a:r>
              <a:rPr lang="en-GB" sz="2200" i="1" dirty="0" smtClean="0"/>
              <a:t>2008: European Qualification Framework for LLL (EQF)</a:t>
            </a:r>
            <a:endParaRPr lang="de-DE" sz="2200" dirty="0" smtClean="0"/>
          </a:p>
          <a:p>
            <a:pPr>
              <a:defRPr/>
            </a:pPr>
            <a:r>
              <a:rPr lang="en-GB" sz="2200" i="1" dirty="0" smtClean="0"/>
              <a:t>2008: European Universities Charter on Lifelong Learning of the European University Association (EUA)</a:t>
            </a:r>
            <a:endParaRPr lang="de-DE" sz="2200" dirty="0" smtClean="0"/>
          </a:p>
          <a:p>
            <a:pPr>
              <a:defRPr/>
            </a:pPr>
            <a:r>
              <a:rPr lang="en-GB" sz="2200" dirty="0" smtClean="0"/>
              <a:t>2008: National Report on the Development and State of the Art of Adult Learning and Education, Austria</a:t>
            </a:r>
            <a:endParaRPr lang="de-DE" sz="2200" dirty="0" smtClean="0"/>
          </a:p>
          <a:p>
            <a:pPr>
              <a:defRPr/>
            </a:pPr>
            <a:endParaRPr lang="de-DE"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el 1"/>
          <p:cNvSpPr>
            <a:spLocks noGrp="1"/>
          </p:cNvSpPr>
          <p:nvPr>
            <p:ph type="title"/>
          </p:nvPr>
        </p:nvSpPr>
        <p:spPr>
          <a:xfrm>
            <a:off x="2071688" y="5500688"/>
            <a:ext cx="6829425" cy="1143000"/>
          </a:xfrm>
          <a:noFill/>
        </p:spPr>
        <p:txBody>
          <a:bodyPr/>
          <a:lstStyle/>
          <a:p>
            <a:r>
              <a:rPr lang="en-GB" sz="3300" smtClean="0"/>
              <a:t>CURRENT SITUATION</a:t>
            </a:r>
            <a:endParaRPr lang="de-DE" sz="3300" smtClean="0"/>
          </a:p>
        </p:txBody>
      </p:sp>
      <p:sp>
        <p:nvSpPr>
          <p:cNvPr id="10242" name="Inhaltsplatzhalter 2"/>
          <p:cNvSpPr>
            <a:spLocks noGrp="1"/>
          </p:cNvSpPr>
          <p:nvPr>
            <p:ph idx="1"/>
          </p:nvPr>
        </p:nvSpPr>
        <p:spPr>
          <a:xfrm>
            <a:off x="285750" y="214313"/>
            <a:ext cx="8643938" cy="4740275"/>
          </a:xfrm>
        </p:spPr>
        <p:txBody>
          <a:bodyPr/>
          <a:lstStyle/>
          <a:p>
            <a:r>
              <a:rPr lang="en-GB" sz="2400" smtClean="0"/>
              <a:t>2010: official start of the NQF development</a:t>
            </a:r>
            <a:endParaRPr lang="de-DE" sz="2400" smtClean="0"/>
          </a:p>
          <a:p>
            <a:r>
              <a:rPr lang="en-GB" sz="2400" i="1" smtClean="0"/>
              <a:t>2010: Europe 2020 (successor of the Lisbon-Strategy)</a:t>
            </a:r>
            <a:endParaRPr lang="de-DE" sz="2400" smtClean="0"/>
          </a:p>
          <a:p>
            <a:r>
              <a:rPr lang="en-GB" sz="2400" smtClean="0"/>
              <a:t>2010: (another) Start for the development of an Austrian Strategy for LLL (inter-ministerial working group) -&gt; the National LLL-Strategy 2020 </a:t>
            </a:r>
            <a:endParaRPr lang="de-DE" sz="2400" smtClean="0"/>
          </a:p>
          <a:p>
            <a:r>
              <a:rPr lang="en-GB" sz="2400" smtClean="0"/>
              <a:t>2011: Europe 2020 – Austrian National Reform Program (for Growth and Employment) 2011 -&gt; Section on education</a:t>
            </a:r>
            <a:endParaRPr lang="de-DE" sz="2400" smtClean="0"/>
          </a:p>
          <a:p>
            <a:r>
              <a:rPr lang="en-GB" sz="2400" smtClean="0"/>
              <a:t>(presumably) at the end of June 2011 the Austrian LLL-Strategy will be discussed at Austrian Council of Ministers</a:t>
            </a:r>
            <a:endParaRPr lang="de-DE" sz="2400" smtClean="0"/>
          </a:p>
          <a:p>
            <a:endParaRPr lang="de-DE"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el 1"/>
          <p:cNvSpPr>
            <a:spLocks noGrp="1"/>
          </p:cNvSpPr>
          <p:nvPr>
            <p:ph type="title"/>
          </p:nvPr>
        </p:nvSpPr>
        <p:spPr>
          <a:xfrm>
            <a:off x="2071688" y="5500688"/>
            <a:ext cx="6829425" cy="1143000"/>
          </a:xfrm>
          <a:noFill/>
        </p:spPr>
        <p:txBody>
          <a:bodyPr/>
          <a:lstStyle/>
          <a:p>
            <a:r>
              <a:rPr lang="en-GB" sz="3300" smtClean="0"/>
              <a:t>CURRENT LEGAL SITUATION</a:t>
            </a:r>
            <a:endParaRPr lang="de-DE" sz="3300" smtClean="0"/>
          </a:p>
        </p:txBody>
      </p:sp>
      <p:sp>
        <p:nvSpPr>
          <p:cNvPr id="11266" name="Inhaltsplatzhalter 2"/>
          <p:cNvSpPr>
            <a:spLocks noGrp="1"/>
          </p:cNvSpPr>
          <p:nvPr>
            <p:ph idx="1"/>
          </p:nvPr>
        </p:nvSpPr>
        <p:spPr>
          <a:xfrm>
            <a:off x="285750" y="214313"/>
            <a:ext cx="8643938" cy="4740275"/>
          </a:xfrm>
        </p:spPr>
        <p:txBody>
          <a:bodyPr/>
          <a:lstStyle/>
          <a:p>
            <a:pPr marL="0" indent="0" algn="just">
              <a:buFont typeface="Arial" charset="0"/>
              <a:buNone/>
            </a:pPr>
            <a:endParaRPr lang="en-GB" sz="2400" smtClean="0"/>
          </a:p>
          <a:p>
            <a:pPr marL="0" indent="0" algn="just">
              <a:buFont typeface="Arial" charset="0"/>
              <a:buNone/>
            </a:pPr>
            <a:r>
              <a:rPr lang="en-GB" sz="2400" smtClean="0"/>
              <a:t>So far you find in Austrian laws, e.g. in the Universitätsgesetz 2002, the term “continuing education”, but not LLL. Continuing education is listed as one of the tasks of a university, whereas the concrete implementation is up to the universities themselves. </a:t>
            </a:r>
            <a:endParaRPr lang="de-DE" sz="2400" smtClean="0"/>
          </a:p>
          <a:p>
            <a:pPr marL="0" indent="0">
              <a:buFont typeface="Arial" charset="0"/>
              <a:buNone/>
            </a:pPr>
            <a:endParaRPr lang="de-DE" sz="2400" smtClean="0"/>
          </a:p>
          <a:p>
            <a:pPr marL="0" indent="0" algn="just">
              <a:buFont typeface="Arial" charset="0"/>
              <a:buNone/>
            </a:pPr>
            <a:r>
              <a:rPr lang="en-GB" sz="2400" smtClean="0"/>
              <a:t>Still there are a lot of lifelong learning activities at Austrian universities. </a:t>
            </a:r>
            <a:endParaRPr lang="de-DE" sz="2400" smtClean="0"/>
          </a:p>
          <a:p>
            <a:pPr marL="0" indent="0"/>
            <a:endParaRPr lang="de-DE"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el 1"/>
          <p:cNvSpPr>
            <a:spLocks noGrp="1"/>
          </p:cNvSpPr>
          <p:nvPr>
            <p:ph type="title"/>
          </p:nvPr>
        </p:nvSpPr>
        <p:spPr>
          <a:xfrm>
            <a:off x="2071688" y="5500688"/>
            <a:ext cx="6829425" cy="1143000"/>
          </a:xfrm>
          <a:noFill/>
        </p:spPr>
        <p:txBody>
          <a:bodyPr/>
          <a:lstStyle/>
          <a:p>
            <a:r>
              <a:rPr lang="en-GB" sz="3300" smtClean="0"/>
              <a:t>CURRENT DISCUSSIONS AND CHALLENGES </a:t>
            </a:r>
            <a:endParaRPr lang="de-DE" sz="3300" smtClean="0"/>
          </a:p>
        </p:txBody>
      </p:sp>
      <p:sp>
        <p:nvSpPr>
          <p:cNvPr id="3" name="Inhaltsplatzhalter 2"/>
          <p:cNvSpPr>
            <a:spLocks noGrp="1"/>
          </p:cNvSpPr>
          <p:nvPr>
            <p:ph idx="1"/>
          </p:nvPr>
        </p:nvSpPr>
        <p:spPr>
          <a:xfrm>
            <a:off x="285750" y="214313"/>
            <a:ext cx="8643938" cy="4740275"/>
          </a:xfrm>
        </p:spPr>
        <p:txBody>
          <a:bodyPr>
            <a:normAutofit fontScale="70000" lnSpcReduction="20000"/>
          </a:bodyPr>
          <a:lstStyle/>
          <a:p>
            <a:pPr>
              <a:defRPr/>
            </a:pPr>
            <a:r>
              <a:rPr lang="en-GB" sz="3400" dirty="0" smtClean="0"/>
              <a:t>Lifelong learning vs. continuing education at universities</a:t>
            </a:r>
            <a:endParaRPr lang="de-DE" sz="3400" dirty="0" smtClean="0"/>
          </a:p>
          <a:p>
            <a:pPr>
              <a:defRPr/>
            </a:pPr>
            <a:r>
              <a:rPr lang="en-GB" sz="3400" dirty="0" smtClean="0"/>
              <a:t>LLL as an add-on at universities vs. fundamental restructuring and reorganisation of the educational system at large (from the crèche to the grave)</a:t>
            </a:r>
            <a:endParaRPr lang="de-DE" sz="3400" dirty="0" smtClean="0"/>
          </a:p>
          <a:p>
            <a:pPr>
              <a:defRPr/>
            </a:pPr>
            <a:r>
              <a:rPr lang="en-GB" sz="3400" dirty="0" smtClean="0"/>
              <a:t>Capacities and quality of education -&gt; Who provides the conditions and covers the extra costs for an education that is tailored to the requirements of different user groups (e.g. more lectures in the evening, longer opening hours of libraries, new technologies etc.)?</a:t>
            </a:r>
            <a:endParaRPr lang="de-DE" sz="3400" dirty="0" smtClean="0"/>
          </a:p>
          <a:p>
            <a:pPr>
              <a:defRPr/>
            </a:pPr>
            <a:r>
              <a:rPr lang="en-GB" sz="3400" dirty="0" smtClean="0"/>
              <a:t>Widening access to higher education </a:t>
            </a:r>
            <a:endParaRPr lang="de-DE" sz="3400" dirty="0" smtClean="0"/>
          </a:p>
          <a:p>
            <a:pPr>
              <a:defRPr/>
            </a:pPr>
            <a:r>
              <a:rPr lang="en-GB" sz="3400" dirty="0" smtClean="0"/>
              <a:t>Recognition of prior (certified or experiential) learning/non-formal and informal learning </a:t>
            </a:r>
            <a:endParaRPr lang="de-DE" sz="3400" dirty="0" smtClean="0"/>
          </a:p>
          <a:p>
            <a:pPr>
              <a:defRPr/>
            </a:pPr>
            <a:r>
              <a:rPr lang="en-GB" sz="3400" dirty="0" smtClean="0"/>
              <a:t>Autonomy of the learner/self-development </a:t>
            </a:r>
            <a:endParaRPr lang="de-DE" sz="3400" dirty="0" smtClean="0"/>
          </a:p>
          <a:p>
            <a:pPr>
              <a:defRPr/>
            </a:pPr>
            <a:r>
              <a:rPr lang="en-GB" sz="3400" dirty="0" smtClean="0"/>
              <a:t>Learning as an opportunity vs. learning as obligation </a:t>
            </a:r>
            <a:endParaRPr lang="de-DE" sz="3400" dirty="0" smtClean="0"/>
          </a:p>
          <a:p>
            <a:pPr>
              <a:defRPr/>
            </a:pPr>
            <a:endParaRPr lang="de-DE"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el 1"/>
          <p:cNvSpPr>
            <a:spLocks noGrp="1"/>
          </p:cNvSpPr>
          <p:nvPr>
            <p:ph type="title"/>
          </p:nvPr>
        </p:nvSpPr>
        <p:spPr>
          <a:xfrm>
            <a:off x="2071688" y="5500688"/>
            <a:ext cx="6829425" cy="1143000"/>
          </a:xfrm>
          <a:noFill/>
        </p:spPr>
        <p:txBody>
          <a:bodyPr/>
          <a:lstStyle/>
          <a:p>
            <a:r>
              <a:rPr lang="en-GB" sz="3200" smtClean="0"/>
              <a:t>LLL AT THE UNIVERSITY OF GRAZ  </a:t>
            </a:r>
            <a:r>
              <a:rPr lang="en-GB" sz="3200" i="1" smtClean="0"/>
              <a:t>(as an example)</a:t>
            </a:r>
            <a:endParaRPr lang="de-DE" sz="3200" smtClean="0"/>
          </a:p>
        </p:txBody>
      </p:sp>
      <p:sp>
        <p:nvSpPr>
          <p:cNvPr id="13314" name="Inhaltsplatzhalter 2"/>
          <p:cNvSpPr>
            <a:spLocks noGrp="1"/>
          </p:cNvSpPr>
          <p:nvPr>
            <p:ph idx="1"/>
          </p:nvPr>
        </p:nvSpPr>
        <p:spPr>
          <a:xfrm>
            <a:off x="285750" y="214313"/>
            <a:ext cx="8643938" cy="4740275"/>
          </a:xfrm>
        </p:spPr>
        <p:txBody>
          <a:bodyPr/>
          <a:lstStyle/>
          <a:p>
            <a:pPr>
              <a:buFont typeface="Arial" charset="0"/>
              <a:buNone/>
            </a:pPr>
            <a:r>
              <a:rPr lang="en-GB" b="1" smtClean="0"/>
              <a:t>UNI Graz</a:t>
            </a:r>
          </a:p>
          <a:p>
            <a:pPr>
              <a:buFont typeface="Arial" charset="0"/>
              <a:buNone/>
            </a:pPr>
            <a:endParaRPr lang="de-DE" sz="2400" smtClean="0"/>
          </a:p>
          <a:p>
            <a:r>
              <a:rPr lang="en-GB" sz="2400" smtClean="0"/>
              <a:t>founded in 1585 </a:t>
            </a:r>
            <a:endParaRPr lang="de-DE" sz="2400" smtClean="0"/>
          </a:p>
          <a:p>
            <a:r>
              <a:rPr lang="en-GB" sz="2400" smtClean="0"/>
              <a:t>6 faculties</a:t>
            </a:r>
            <a:endParaRPr lang="de-DE" sz="2400" smtClean="0"/>
          </a:p>
          <a:p>
            <a:r>
              <a:rPr lang="en-GB" sz="2400" smtClean="0"/>
              <a:t>3.500 staff</a:t>
            </a:r>
            <a:endParaRPr lang="de-DE" sz="2400" smtClean="0"/>
          </a:p>
          <a:p>
            <a:r>
              <a:rPr lang="en-GB" sz="2400" smtClean="0"/>
              <a:t>28.500 students/year</a:t>
            </a:r>
            <a:endParaRPr lang="de-DE" sz="2400" smtClean="0"/>
          </a:p>
          <a:p>
            <a:r>
              <a:rPr lang="en-GB" sz="2400" smtClean="0"/>
              <a:t>over 100 regular study programs</a:t>
            </a:r>
            <a:endParaRPr lang="de-DE" sz="2400" smtClean="0"/>
          </a:p>
          <a:p>
            <a:endParaRPr lang="de-DE"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el 1"/>
          <p:cNvSpPr>
            <a:spLocks noGrp="1"/>
          </p:cNvSpPr>
          <p:nvPr>
            <p:ph type="title"/>
          </p:nvPr>
        </p:nvSpPr>
        <p:spPr>
          <a:xfrm>
            <a:off x="2071688" y="5500688"/>
            <a:ext cx="6829425" cy="1143000"/>
          </a:xfrm>
          <a:noFill/>
        </p:spPr>
        <p:txBody>
          <a:bodyPr/>
          <a:lstStyle/>
          <a:p>
            <a:r>
              <a:rPr lang="en-GB" sz="3300" smtClean="0"/>
              <a:t>LLL AT THE UNIVERSITY OF GRAZ II</a:t>
            </a:r>
            <a:endParaRPr lang="de-DE" sz="3300" smtClean="0"/>
          </a:p>
        </p:txBody>
      </p:sp>
      <p:sp>
        <p:nvSpPr>
          <p:cNvPr id="3" name="Inhaltsplatzhalter 2"/>
          <p:cNvSpPr>
            <a:spLocks noGrp="1"/>
          </p:cNvSpPr>
          <p:nvPr>
            <p:ph idx="1"/>
          </p:nvPr>
        </p:nvSpPr>
        <p:spPr>
          <a:xfrm>
            <a:off x="285750" y="214313"/>
            <a:ext cx="8643938" cy="4740275"/>
          </a:xfrm>
        </p:spPr>
        <p:txBody>
          <a:bodyPr>
            <a:normAutofit fontScale="70000" lnSpcReduction="20000"/>
          </a:bodyPr>
          <a:lstStyle/>
          <a:p>
            <a:pPr>
              <a:buFont typeface="Arial" charset="0"/>
              <a:buNone/>
              <a:defRPr/>
            </a:pPr>
            <a:r>
              <a:rPr lang="en-GB" b="1" dirty="0" smtClean="0"/>
              <a:t>UNIVERSITY STRATEGY:</a:t>
            </a:r>
            <a:endParaRPr lang="de-DE" dirty="0" smtClean="0"/>
          </a:p>
          <a:p>
            <a:pPr>
              <a:defRPr/>
            </a:pPr>
            <a:r>
              <a:rPr lang="en-GB" dirty="0" smtClean="0"/>
              <a:t>Strategy 2010 and Development Plan 2005-2010/2010-2012: The University of Graz as “Partner for Life” and a “Partner for Lifelong Learning”</a:t>
            </a:r>
            <a:endParaRPr lang="de-DE" dirty="0" smtClean="0"/>
          </a:p>
          <a:p>
            <a:pPr>
              <a:defRPr/>
            </a:pPr>
            <a:r>
              <a:rPr lang="en-GB" dirty="0" smtClean="0"/>
              <a:t>LLL as a strategic goal</a:t>
            </a:r>
            <a:endParaRPr lang="de-DE" dirty="0" smtClean="0"/>
          </a:p>
          <a:p>
            <a:pPr>
              <a:defRPr/>
            </a:pPr>
            <a:r>
              <a:rPr lang="en-GB" dirty="0" smtClean="0"/>
              <a:t>Contributing through learning opportunities to the further development of the region</a:t>
            </a:r>
            <a:endParaRPr lang="de-DE" dirty="0" smtClean="0"/>
          </a:p>
          <a:p>
            <a:pPr>
              <a:defRPr/>
            </a:pPr>
            <a:r>
              <a:rPr lang="en-GB" dirty="0" smtClean="0"/>
              <a:t>Opportunities for participation in university courses for learners in all phases of life</a:t>
            </a:r>
            <a:endParaRPr lang="de-DE" dirty="0" smtClean="0"/>
          </a:p>
          <a:p>
            <a:pPr>
              <a:defRPr/>
            </a:pPr>
            <a:r>
              <a:rPr lang="en-GB" dirty="0" smtClean="0"/>
              <a:t>For all generations</a:t>
            </a:r>
            <a:endParaRPr lang="de-DE" dirty="0" smtClean="0"/>
          </a:p>
          <a:p>
            <a:pPr>
              <a:defRPr/>
            </a:pPr>
            <a:r>
              <a:rPr lang="en-GB" dirty="0" smtClean="0"/>
              <a:t>At all university levels</a:t>
            </a:r>
            <a:endParaRPr lang="de-DE" dirty="0" smtClean="0"/>
          </a:p>
          <a:p>
            <a:pPr>
              <a:defRPr/>
            </a:pPr>
            <a:r>
              <a:rPr lang="en-GB" dirty="0" smtClean="0"/>
              <a:t>Wide range of formats</a:t>
            </a:r>
            <a:endParaRPr lang="de-DE" dirty="0" smtClean="0"/>
          </a:p>
          <a:p>
            <a:pPr>
              <a:defRPr/>
            </a:pPr>
            <a:r>
              <a:rPr lang="en-GB" dirty="0" smtClean="0"/>
              <a:t>Institutionalised at the University of Graz and within the responsibility of the University</a:t>
            </a:r>
            <a:endParaRPr lang="de-DE" dirty="0" smtClean="0"/>
          </a:p>
          <a:p>
            <a:pPr>
              <a:defRPr/>
            </a:pPr>
            <a:endParaRPr lang="de-DE"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WUS_LHEE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WUS_LHEE_template</Template>
  <TotalTime>0</TotalTime>
  <Words>1205</Words>
  <Application>Microsoft Office PowerPoint</Application>
  <PresentationFormat>Bildschirmpräsentation (4:3)</PresentationFormat>
  <Paragraphs>180</Paragraphs>
  <Slides>21</Slides>
  <Notes>0</Notes>
  <HiddenSlides>0</HiddenSlides>
  <MMClips>0</MMClips>
  <ScaleCrop>false</ScaleCrop>
  <HeadingPairs>
    <vt:vector size="6" baseType="variant">
      <vt:variant>
        <vt:lpstr>Verwendete Schriftarten</vt:lpstr>
      </vt:variant>
      <vt:variant>
        <vt:i4>5</vt:i4>
      </vt:variant>
      <vt:variant>
        <vt:lpstr>Entwurfsvorlage</vt:lpstr>
      </vt:variant>
      <vt:variant>
        <vt:i4>3</vt:i4>
      </vt:variant>
      <vt:variant>
        <vt:lpstr>Folientitel</vt:lpstr>
      </vt:variant>
      <vt:variant>
        <vt:i4>21</vt:i4>
      </vt:variant>
    </vt:vector>
  </HeadingPairs>
  <TitlesOfParts>
    <vt:vector size="29" baseType="lpstr">
      <vt:lpstr>Arial</vt:lpstr>
      <vt:lpstr>Franklin Gothic Medium</vt:lpstr>
      <vt:lpstr>Calibri</vt:lpstr>
      <vt:lpstr>Times New Roman</vt:lpstr>
      <vt:lpstr>Wingdings</vt:lpstr>
      <vt:lpstr>WUS_LHEE_template</vt:lpstr>
      <vt:lpstr>WUS_LHEE_template</vt:lpstr>
      <vt:lpstr>WUS_LHEE_template</vt:lpstr>
      <vt:lpstr>DellCo – Development of a Lifelong Learning Concept at the University of Montenegro</vt:lpstr>
      <vt:lpstr>CONTENT</vt:lpstr>
      <vt:lpstr>RECEPTION AND IMPLEMENTATION OF LLL IN AUSTRIA I (excerpt) </vt:lpstr>
      <vt:lpstr>RECEPTION AND IMPLEMENTATION OF LLL IN AUSTRIA II</vt:lpstr>
      <vt:lpstr>CURRENT SITUATION</vt:lpstr>
      <vt:lpstr>CURRENT LEGAL SITUATION</vt:lpstr>
      <vt:lpstr>CURRENT DISCUSSIONS AND CHALLENGES </vt:lpstr>
      <vt:lpstr>LLL AT THE UNIVERSITY OF GRAZ  (as an example)</vt:lpstr>
      <vt:lpstr>LLL AT THE UNIVERSITY OF GRAZ II</vt:lpstr>
      <vt:lpstr>LLL AT THE UNI GRAZ III</vt:lpstr>
      <vt:lpstr>LLL AT THE UNI GRAZ IV</vt:lpstr>
      <vt:lpstr>LLL AT THE UNI GRAZ V</vt:lpstr>
      <vt:lpstr>LLL AT THE UNI GRAZ VI</vt:lpstr>
      <vt:lpstr>BASIC PROJECT INFORMATION</vt:lpstr>
      <vt:lpstr>OBJECTIVES</vt:lpstr>
      <vt:lpstr>FOCUS</vt:lpstr>
      <vt:lpstr>ANALYTICAL SELF-ASSESSMENT CONCERNING LLL </vt:lpstr>
      <vt:lpstr>ANALYTICAL SELF-ASSESSMENT CONCERNING LLL </vt:lpstr>
      <vt:lpstr>ANALYTICAL SELF-ASSESSMENT CONCERNING LLL </vt:lpstr>
      <vt:lpstr>OUTLOOK</vt:lpstr>
      <vt:lpstr>Folie 21</vt:lpstr>
    </vt:vector>
  </TitlesOfParts>
  <Company>Your Company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Tempus Project Project Management and Project Output </dc:title>
  <dc:creator>m</dc:creator>
  <cp:lastModifiedBy>veronika</cp:lastModifiedBy>
  <cp:revision>165</cp:revision>
  <dcterms:created xsi:type="dcterms:W3CDTF">2010-05-06T08:17:45Z</dcterms:created>
  <dcterms:modified xsi:type="dcterms:W3CDTF">2011-06-22T14:54:38Z</dcterms:modified>
</cp:coreProperties>
</file>