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8" r:id="rId3"/>
    <p:sldId id="257" r:id="rId4"/>
    <p:sldId id="276" r:id="rId5"/>
    <p:sldId id="277" r:id="rId6"/>
    <p:sldId id="258" r:id="rId7"/>
    <p:sldId id="259" r:id="rId8"/>
    <p:sldId id="268" r:id="rId9"/>
    <p:sldId id="261" r:id="rId10"/>
    <p:sldId id="263" r:id="rId11"/>
    <p:sldId id="269" r:id="rId12"/>
    <p:sldId id="264" r:id="rId13"/>
    <p:sldId id="270" r:id="rId14"/>
    <p:sldId id="265" r:id="rId15"/>
    <p:sldId id="266" r:id="rId16"/>
    <p:sldId id="272" r:id="rId17"/>
    <p:sldId id="273" r:id="rId18"/>
    <p:sldId id="279" r:id="rId19"/>
    <p:sldId id="280" r:id="rId20"/>
    <p:sldId id="275" r:id="rId21"/>
  </p:sldIdLst>
  <p:sldSz cx="9144000" cy="6858000" type="screen4x3"/>
  <p:notesSz cx="6669088" cy="9926638"/>
  <p:embeddedFontLst>
    <p:embeddedFont>
      <p:font typeface="AU Passata" pitchFamily="34" charset="0"/>
      <p:regular r:id="rId24"/>
      <p:bold r:id="rId25"/>
    </p:embeddedFont>
    <p:embeddedFont>
      <p:font typeface="Arial Black" pitchFamily="34" charset="0"/>
      <p:bold r:id="rId26"/>
    </p:embeddedFont>
  </p:embeddedFontLst>
  <p:defaultTextStyle>
    <a:defPPr>
      <a:defRPr lang="en-US"/>
    </a:defPPr>
    <a:lvl1pPr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1pPr>
    <a:lvl2pPr marL="4572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2pPr>
    <a:lvl3pPr marL="9144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3pPr>
    <a:lvl4pPr marL="13716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4pPr>
    <a:lvl5pPr marL="18288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98E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0" autoAdjust="0"/>
    <p:restoredTop sz="98171" autoAdjust="0"/>
  </p:normalViewPr>
  <p:slideViewPr>
    <p:cSldViewPr>
      <p:cViewPr varScale="1">
        <p:scale>
          <a:sx n="77" d="100"/>
          <a:sy n="77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1252C7-9395-44C2-BAA5-EB46D04CEFDD}" type="doc">
      <dgm:prSet loTypeId="urn:microsoft.com/office/officeart/2005/8/layout/cycle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961BF3-475C-4ABA-8AC6-86023CE1AB50}">
      <dgm:prSet phldrT="[Tekst]"/>
      <dgm:spPr/>
      <dgm:t>
        <a:bodyPr/>
        <a:lstStyle/>
        <a:p>
          <a:r>
            <a:rPr lang="en-GB" dirty="0" smtClean="0"/>
            <a:t>Practise </a:t>
          </a:r>
          <a:endParaRPr lang="en-GB" dirty="0"/>
        </a:p>
      </dgm:t>
    </dgm:pt>
    <dgm:pt modelId="{C3FF7A3B-2918-4FFC-989E-023F28B316A1}" type="parTrans" cxnId="{86629A4C-E198-4150-BC7B-9B4A2E4423C2}">
      <dgm:prSet/>
      <dgm:spPr/>
      <dgm:t>
        <a:bodyPr/>
        <a:lstStyle/>
        <a:p>
          <a:endParaRPr lang="en-GB"/>
        </a:p>
      </dgm:t>
    </dgm:pt>
    <dgm:pt modelId="{DC8C6965-400E-4049-B398-D2DB7A91F2C5}" type="sibTrans" cxnId="{86629A4C-E198-4150-BC7B-9B4A2E4423C2}">
      <dgm:prSet/>
      <dgm:spPr/>
      <dgm:t>
        <a:bodyPr/>
        <a:lstStyle/>
        <a:p>
          <a:endParaRPr lang="en-GB"/>
        </a:p>
      </dgm:t>
    </dgm:pt>
    <dgm:pt modelId="{E499FB36-C2E3-4F99-9567-54DD86C78B72}">
      <dgm:prSet phldrT="[Tekst]"/>
      <dgm:spPr/>
      <dgm:t>
        <a:bodyPr/>
        <a:lstStyle/>
        <a:p>
          <a:r>
            <a:rPr lang="en-GB" dirty="0" smtClean="0"/>
            <a:t>Adults life and learning </a:t>
          </a:r>
          <a:r>
            <a:rPr lang="en-GB" dirty="0" smtClean="0"/>
            <a:t>process </a:t>
          </a:r>
          <a:endParaRPr lang="en-GB" dirty="0"/>
        </a:p>
      </dgm:t>
    </dgm:pt>
    <dgm:pt modelId="{AB2CFBF9-556E-4B76-8381-AB75C029EAE1}" type="parTrans" cxnId="{5A1FDA76-A5F2-42E9-AAAA-6B55B0D4D9D0}">
      <dgm:prSet/>
      <dgm:spPr/>
      <dgm:t>
        <a:bodyPr/>
        <a:lstStyle/>
        <a:p>
          <a:endParaRPr lang="en-GB"/>
        </a:p>
      </dgm:t>
    </dgm:pt>
    <dgm:pt modelId="{9F5541A8-EAA5-4AFC-908F-F8584EED5AE1}" type="sibTrans" cxnId="{5A1FDA76-A5F2-42E9-AAAA-6B55B0D4D9D0}">
      <dgm:prSet/>
      <dgm:spPr/>
      <dgm:t>
        <a:bodyPr/>
        <a:lstStyle/>
        <a:p>
          <a:endParaRPr lang="en-GB"/>
        </a:p>
      </dgm:t>
    </dgm:pt>
    <dgm:pt modelId="{C883E86B-D542-46A2-B27F-6636B4422B74}">
      <dgm:prSet phldrT="[Tekst]"/>
      <dgm:spPr/>
      <dgm:t>
        <a:bodyPr/>
        <a:lstStyle/>
        <a:p>
          <a:r>
            <a:rPr lang="en-GB" dirty="0" smtClean="0"/>
            <a:t>practise</a:t>
          </a:r>
          <a:endParaRPr lang="en-GB" dirty="0"/>
        </a:p>
      </dgm:t>
    </dgm:pt>
    <dgm:pt modelId="{F1B111C5-CCAD-4C6E-ABC8-23DC648EBB6E}" type="parTrans" cxnId="{53B3F0D0-5294-4746-905E-1B78C2D4ACA2}">
      <dgm:prSet/>
      <dgm:spPr/>
      <dgm:t>
        <a:bodyPr/>
        <a:lstStyle/>
        <a:p>
          <a:endParaRPr lang="en-GB"/>
        </a:p>
      </dgm:t>
    </dgm:pt>
    <dgm:pt modelId="{EE36A97F-D318-47DC-861E-94E107465B6A}" type="sibTrans" cxnId="{53B3F0D0-5294-4746-905E-1B78C2D4ACA2}">
      <dgm:prSet/>
      <dgm:spPr/>
      <dgm:t>
        <a:bodyPr/>
        <a:lstStyle/>
        <a:p>
          <a:endParaRPr lang="en-GB"/>
        </a:p>
      </dgm:t>
    </dgm:pt>
    <dgm:pt modelId="{CB7CE5C8-1ABE-44B1-9745-C83ECC8CE078}">
      <dgm:prSet phldrT="[Tekst]"/>
      <dgm:spPr/>
      <dgm:t>
        <a:bodyPr/>
        <a:lstStyle/>
        <a:p>
          <a:r>
            <a:rPr lang="en-GB" dirty="0" smtClean="0"/>
            <a:t>Learning and competence development at work and in organisation </a:t>
          </a:r>
          <a:endParaRPr lang="en-GB" dirty="0"/>
        </a:p>
      </dgm:t>
    </dgm:pt>
    <dgm:pt modelId="{07DD44B4-194E-4EA5-80FA-E8E43124D9DC}" type="parTrans" cxnId="{0430380D-D494-4430-B532-09AC6152006F}">
      <dgm:prSet/>
      <dgm:spPr/>
      <dgm:t>
        <a:bodyPr/>
        <a:lstStyle/>
        <a:p>
          <a:endParaRPr lang="en-GB"/>
        </a:p>
      </dgm:t>
    </dgm:pt>
    <dgm:pt modelId="{FDBBB334-C90F-4470-937B-D257FAF834AA}" type="sibTrans" cxnId="{0430380D-D494-4430-B532-09AC6152006F}">
      <dgm:prSet/>
      <dgm:spPr/>
      <dgm:t>
        <a:bodyPr/>
        <a:lstStyle/>
        <a:p>
          <a:endParaRPr lang="en-GB"/>
        </a:p>
      </dgm:t>
    </dgm:pt>
    <dgm:pt modelId="{33A7E7BE-39F4-4472-A5B4-5641D983C68D}">
      <dgm:prSet phldrT="[Tekst]"/>
      <dgm:spPr/>
      <dgm:t>
        <a:bodyPr/>
        <a:lstStyle/>
        <a:p>
          <a:r>
            <a:rPr lang="en-GB" dirty="0" smtClean="0"/>
            <a:t>practise</a:t>
          </a:r>
          <a:endParaRPr lang="en-GB" dirty="0"/>
        </a:p>
      </dgm:t>
    </dgm:pt>
    <dgm:pt modelId="{31194770-78A6-4DA7-8B8C-CD9F33FCD45B}" type="parTrans" cxnId="{FE01AA8A-CA17-469A-9015-9EA5FF130089}">
      <dgm:prSet/>
      <dgm:spPr/>
      <dgm:t>
        <a:bodyPr/>
        <a:lstStyle/>
        <a:p>
          <a:endParaRPr lang="en-GB"/>
        </a:p>
      </dgm:t>
    </dgm:pt>
    <dgm:pt modelId="{D70014CF-D628-4B78-873D-BA548E99C12E}" type="sibTrans" cxnId="{FE01AA8A-CA17-469A-9015-9EA5FF130089}">
      <dgm:prSet/>
      <dgm:spPr/>
      <dgm:t>
        <a:bodyPr/>
        <a:lstStyle/>
        <a:p>
          <a:endParaRPr lang="en-GB"/>
        </a:p>
      </dgm:t>
    </dgm:pt>
    <dgm:pt modelId="{A42261F5-AC58-4077-9324-99968F8629EC}">
      <dgm:prSet phldrT="[Tekst]"/>
      <dgm:spPr/>
      <dgm:t>
        <a:bodyPr/>
        <a:lstStyle/>
        <a:p>
          <a:r>
            <a:rPr lang="en-GB" dirty="0" smtClean="0"/>
            <a:t>Learning and competence development in knowledge society </a:t>
          </a:r>
          <a:endParaRPr lang="en-GB" dirty="0"/>
        </a:p>
      </dgm:t>
    </dgm:pt>
    <dgm:pt modelId="{AE3C896A-65A3-4F89-97B4-1FF5866125E0}" type="parTrans" cxnId="{A36CBB50-46DD-438A-A86C-0217F24237C6}">
      <dgm:prSet/>
      <dgm:spPr/>
      <dgm:t>
        <a:bodyPr/>
        <a:lstStyle/>
        <a:p>
          <a:endParaRPr lang="en-GB"/>
        </a:p>
      </dgm:t>
    </dgm:pt>
    <dgm:pt modelId="{0DEF95B7-F939-4F74-A7A3-10D5D2815157}" type="sibTrans" cxnId="{A36CBB50-46DD-438A-A86C-0217F24237C6}">
      <dgm:prSet/>
      <dgm:spPr/>
      <dgm:t>
        <a:bodyPr/>
        <a:lstStyle/>
        <a:p>
          <a:endParaRPr lang="en-GB"/>
        </a:p>
      </dgm:t>
    </dgm:pt>
    <dgm:pt modelId="{3CB8B02F-3754-44C8-904E-47A60A9D359D}">
      <dgm:prSet phldrT="[Tekst]"/>
      <dgm:spPr/>
      <dgm:t>
        <a:bodyPr/>
        <a:lstStyle/>
        <a:p>
          <a:r>
            <a:rPr lang="en-GB" dirty="0" smtClean="0"/>
            <a:t>Practise </a:t>
          </a:r>
          <a:endParaRPr lang="en-GB" dirty="0"/>
        </a:p>
      </dgm:t>
    </dgm:pt>
    <dgm:pt modelId="{DFE8F5C8-39E6-4AC5-ACF4-E45F45E56D68}" type="parTrans" cxnId="{799974D5-9DD4-4A9E-BB14-69384D8AA448}">
      <dgm:prSet/>
      <dgm:spPr/>
      <dgm:t>
        <a:bodyPr/>
        <a:lstStyle/>
        <a:p>
          <a:endParaRPr lang="en-GB"/>
        </a:p>
      </dgm:t>
    </dgm:pt>
    <dgm:pt modelId="{881973BC-3197-4092-A6A3-C86AE5D44433}" type="sibTrans" cxnId="{799974D5-9DD4-4A9E-BB14-69384D8AA448}">
      <dgm:prSet/>
      <dgm:spPr/>
      <dgm:t>
        <a:bodyPr/>
        <a:lstStyle/>
        <a:p>
          <a:endParaRPr lang="en-GB"/>
        </a:p>
      </dgm:t>
    </dgm:pt>
    <dgm:pt modelId="{BF6BD9A3-5344-4458-8242-36B536C44BF6}">
      <dgm:prSet phldrT="[Tekst]"/>
      <dgm:spPr/>
      <dgm:t>
        <a:bodyPr/>
        <a:lstStyle/>
        <a:p>
          <a:r>
            <a:rPr lang="en-GB" dirty="0" smtClean="0"/>
            <a:t>Master thesis </a:t>
          </a:r>
          <a:endParaRPr lang="en-GB" dirty="0"/>
        </a:p>
      </dgm:t>
    </dgm:pt>
    <dgm:pt modelId="{B818D209-7357-4C52-9EE7-D9156102F3D7}" type="parTrans" cxnId="{0F427558-280F-4019-B4ED-E17643DB4135}">
      <dgm:prSet/>
      <dgm:spPr/>
      <dgm:t>
        <a:bodyPr/>
        <a:lstStyle/>
        <a:p>
          <a:endParaRPr lang="en-GB"/>
        </a:p>
      </dgm:t>
    </dgm:pt>
    <dgm:pt modelId="{B4E3CAD1-A95B-4C70-842D-C9E4BC279115}" type="sibTrans" cxnId="{0F427558-280F-4019-B4ED-E17643DB4135}">
      <dgm:prSet/>
      <dgm:spPr/>
      <dgm:t>
        <a:bodyPr/>
        <a:lstStyle/>
        <a:p>
          <a:endParaRPr lang="en-GB"/>
        </a:p>
      </dgm:t>
    </dgm:pt>
    <dgm:pt modelId="{5A3E54FB-B032-49DE-B82E-01BCFA9C35AD}" type="pres">
      <dgm:prSet presAssocID="{511252C7-9395-44C2-BAA5-EB46D04CEFD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14FA5BA-8591-41C0-821E-07283DD89AC7}" type="pres">
      <dgm:prSet presAssocID="{511252C7-9395-44C2-BAA5-EB46D04CEFDD}" presName="children" presStyleCnt="0"/>
      <dgm:spPr/>
    </dgm:pt>
    <dgm:pt modelId="{AC538ACE-2AB2-43D5-9CCE-77BB737A8457}" type="pres">
      <dgm:prSet presAssocID="{511252C7-9395-44C2-BAA5-EB46D04CEFDD}" presName="child1group" presStyleCnt="0"/>
      <dgm:spPr/>
    </dgm:pt>
    <dgm:pt modelId="{4EA101FF-10AE-46A4-8CF6-499CD0803463}" type="pres">
      <dgm:prSet presAssocID="{511252C7-9395-44C2-BAA5-EB46D04CEFDD}" presName="child1" presStyleLbl="bgAcc1" presStyleIdx="0" presStyleCnt="4"/>
      <dgm:spPr/>
      <dgm:t>
        <a:bodyPr/>
        <a:lstStyle/>
        <a:p>
          <a:endParaRPr lang="en-GB"/>
        </a:p>
      </dgm:t>
    </dgm:pt>
    <dgm:pt modelId="{B87D834B-7C1C-4144-84EA-5377659BBE72}" type="pres">
      <dgm:prSet presAssocID="{511252C7-9395-44C2-BAA5-EB46D04CEFD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D87FFE-504A-48CB-B094-63548654CE09}" type="pres">
      <dgm:prSet presAssocID="{511252C7-9395-44C2-BAA5-EB46D04CEFDD}" presName="child2group" presStyleCnt="0"/>
      <dgm:spPr/>
    </dgm:pt>
    <dgm:pt modelId="{66F49E5C-1ABF-4339-967F-524C29983804}" type="pres">
      <dgm:prSet presAssocID="{511252C7-9395-44C2-BAA5-EB46D04CEFDD}" presName="child2" presStyleLbl="bgAcc1" presStyleIdx="1" presStyleCnt="4"/>
      <dgm:spPr/>
      <dgm:t>
        <a:bodyPr/>
        <a:lstStyle/>
        <a:p>
          <a:endParaRPr lang="en-GB"/>
        </a:p>
      </dgm:t>
    </dgm:pt>
    <dgm:pt modelId="{5CE0FFA6-9526-4A42-B3EC-6A5030AF0DB8}" type="pres">
      <dgm:prSet presAssocID="{511252C7-9395-44C2-BAA5-EB46D04CEFD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F92635-0CF5-4C92-B080-5E0DEF10A5DB}" type="pres">
      <dgm:prSet presAssocID="{511252C7-9395-44C2-BAA5-EB46D04CEFDD}" presName="child3group" presStyleCnt="0"/>
      <dgm:spPr/>
    </dgm:pt>
    <dgm:pt modelId="{F6D53711-1E13-4E06-8621-DD64589C58B9}" type="pres">
      <dgm:prSet presAssocID="{511252C7-9395-44C2-BAA5-EB46D04CEFDD}" presName="child3" presStyleLbl="bgAcc1" presStyleIdx="2" presStyleCnt="4"/>
      <dgm:spPr/>
      <dgm:t>
        <a:bodyPr/>
        <a:lstStyle/>
        <a:p>
          <a:endParaRPr lang="en-GB"/>
        </a:p>
      </dgm:t>
    </dgm:pt>
    <dgm:pt modelId="{A1E7ECEF-3AB5-4096-9A5A-2ADD5D85C906}" type="pres">
      <dgm:prSet presAssocID="{511252C7-9395-44C2-BAA5-EB46D04CEFD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C1B9A6-2021-4067-8666-C92ADF6EE52A}" type="pres">
      <dgm:prSet presAssocID="{511252C7-9395-44C2-BAA5-EB46D04CEFDD}" presName="child4group" presStyleCnt="0"/>
      <dgm:spPr/>
    </dgm:pt>
    <dgm:pt modelId="{FFE79601-2000-4752-A304-545247F950E7}" type="pres">
      <dgm:prSet presAssocID="{511252C7-9395-44C2-BAA5-EB46D04CEFDD}" presName="child4" presStyleLbl="bgAcc1" presStyleIdx="3" presStyleCnt="4" custLinFactNeighborX="-1130" custLinFactNeighborY="4657"/>
      <dgm:spPr/>
      <dgm:t>
        <a:bodyPr/>
        <a:lstStyle/>
        <a:p>
          <a:endParaRPr lang="en-GB"/>
        </a:p>
      </dgm:t>
    </dgm:pt>
    <dgm:pt modelId="{844AEF92-DD50-4D3D-AD60-D6607AF7ECDE}" type="pres">
      <dgm:prSet presAssocID="{511252C7-9395-44C2-BAA5-EB46D04CEFD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A5AA1E-74EE-400D-91C5-BDE949433147}" type="pres">
      <dgm:prSet presAssocID="{511252C7-9395-44C2-BAA5-EB46D04CEFDD}" presName="childPlaceholder" presStyleCnt="0"/>
      <dgm:spPr/>
    </dgm:pt>
    <dgm:pt modelId="{36FFCC3C-48CB-4962-9E94-C8AB6198BB0D}" type="pres">
      <dgm:prSet presAssocID="{511252C7-9395-44C2-BAA5-EB46D04CEFDD}" presName="circle" presStyleCnt="0"/>
      <dgm:spPr/>
    </dgm:pt>
    <dgm:pt modelId="{1B7747C8-5706-4596-B424-2ADFFD97225F}" type="pres">
      <dgm:prSet presAssocID="{511252C7-9395-44C2-BAA5-EB46D04CEFD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2B73F3-57B2-4987-B28C-2FB970CD2632}" type="pres">
      <dgm:prSet presAssocID="{511252C7-9395-44C2-BAA5-EB46D04CEFD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8E73D4-768D-4E4E-ADC2-0623580786FB}" type="pres">
      <dgm:prSet presAssocID="{511252C7-9395-44C2-BAA5-EB46D04CEFD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38C515-97A8-404C-8A5B-35DC9FD504C0}" type="pres">
      <dgm:prSet presAssocID="{511252C7-9395-44C2-BAA5-EB46D04CEFD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1E399C-FC3E-4850-83A6-E1236F559FCB}" type="pres">
      <dgm:prSet presAssocID="{511252C7-9395-44C2-BAA5-EB46D04CEFDD}" presName="quadrantPlaceholder" presStyleCnt="0"/>
      <dgm:spPr/>
    </dgm:pt>
    <dgm:pt modelId="{1EBCB03E-78A0-4D33-988D-5CE0C5F3B643}" type="pres">
      <dgm:prSet presAssocID="{511252C7-9395-44C2-BAA5-EB46D04CEFDD}" presName="center1" presStyleLbl="fgShp" presStyleIdx="0" presStyleCnt="2"/>
      <dgm:spPr/>
    </dgm:pt>
    <dgm:pt modelId="{0AA90BC7-92BF-4427-BD1C-1076AC9D5E3D}" type="pres">
      <dgm:prSet presAssocID="{511252C7-9395-44C2-BAA5-EB46D04CEFDD}" presName="center2" presStyleLbl="fgShp" presStyleIdx="1" presStyleCnt="2"/>
      <dgm:spPr/>
    </dgm:pt>
  </dgm:ptLst>
  <dgm:cxnLst>
    <dgm:cxn modelId="{8E38230E-3054-47F1-AD71-978BF7FAF1E3}" type="presOf" srcId="{C883E86B-D542-46A2-B27F-6636B4422B74}" destId="{2C2B73F3-57B2-4987-B28C-2FB970CD2632}" srcOrd="0" destOrd="0" presId="urn:microsoft.com/office/officeart/2005/8/layout/cycle4"/>
    <dgm:cxn modelId="{799974D5-9DD4-4A9E-BB14-69384D8AA448}" srcId="{511252C7-9395-44C2-BAA5-EB46D04CEFDD}" destId="{3CB8B02F-3754-44C8-904E-47A60A9D359D}" srcOrd="3" destOrd="0" parTransId="{DFE8F5C8-39E6-4AC5-ACF4-E45F45E56D68}" sibTransId="{881973BC-3197-4092-A6A3-C86AE5D44433}"/>
    <dgm:cxn modelId="{0430380D-D494-4430-B532-09AC6152006F}" srcId="{C883E86B-D542-46A2-B27F-6636B4422B74}" destId="{CB7CE5C8-1ABE-44B1-9745-C83ECC8CE078}" srcOrd="0" destOrd="0" parTransId="{07DD44B4-194E-4EA5-80FA-E8E43124D9DC}" sibTransId="{FDBBB334-C90F-4470-937B-D257FAF834AA}"/>
    <dgm:cxn modelId="{87BFC978-F674-46FF-AF85-30E680386A87}" type="presOf" srcId="{33A7E7BE-39F4-4472-A5B4-5641D983C68D}" destId="{138E73D4-768D-4E4E-ADC2-0623580786FB}" srcOrd="0" destOrd="0" presId="urn:microsoft.com/office/officeart/2005/8/layout/cycle4"/>
    <dgm:cxn modelId="{8485D451-1263-4569-9C5B-E710CCA9A149}" type="presOf" srcId="{A42261F5-AC58-4077-9324-99968F8629EC}" destId="{F6D53711-1E13-4E06-8621-DD64589C58B9}" srcOrd="0" destOrd="0" presId="urn:microsoft.com/office/officeart/2005/8/layout/cycle4"/>
    <dgm:cxn modelId="{9E317AF0-5785-4941-B143-7C7FFC62F411}" type="presOf" srcId="{511252C7-9395-44C2-BAA5-EB46D04CEFDD}" destId="{5A3E54FB-B032-49DE-B82E-01BCFA9C35AD}" srcOrd="0" destOrd="0" presId="urn:microsoft.com/office/officeart/2005/8/layout/cycle4"/>
    <dgm:cxn modelId="{A5B1FC40-DC0A-4936-85D1-FA5E5B4B5E7E}" type="presOf" srcId="{CB7CE5C8-1ABE-44B1-9745-C83ECC8CE078}" destId="{5CE0FFA6-9526-4A42-B3EC-6A5030AF0DB8}" srcOrd="1" destOrd="0" presId="urn:microsoft.com/office/officeart/2005/8/layout/cycle4"/>
    <dgm:cxn modelId="{86629A4C-E198-4150-BC7B-9B4A2E4423C2}" srcId="{511252C7-9395-44C2-BAA5-EB46D04CEFDD}" destId="{B3961BF3-475C-4ABA-8AC6-86023CE1AB50}" srcOrd="0" destOrd="0" parTransId="{C3FF7A3B-2918-4FFC-989E-023F28B316A1}" sibTransId="{DC8C6965-400E-4049-B398-D2DB7A91F2C5}"/>
    <dgm:cxn modelId="{3752AEAA-A728-4EBD-B1A8-B470A59B73AE}" type="presOf" srcId="{B3961BF3-475C-4ABA-8AC6-86023CE1AB50}" destId="{1B7747C8-5706-4596-B424-2ADFFD97225F}" srcOrd="0" destOrd="0" presId="urn:microsoft.com/office/officeart/2005/8/layout/cycle4"/>
    <dgm:cxn modelId="{FE01AA8A-CA17-469A-9015-9EA5FF130089}" srcId="{511252C7-9395-44C2-BAA5-EB46D04CEFDD}" destId="{33A7E7BE-39F4-4472-A5B4-5641D983C68D}" srcOrd="2" destOrd="0" parTransId="{31194770-78A6-4DA7-8B8C-CD9F33FCD45B}" sibTransId="{D70014CF-D628-4B78-873D-BA548E99C12E}"/>
    <dgm:cxn modelId="{A4A47C85-C2CB-44E2-B8D5-3B7DB7A7F6DA}" type="presOf" srcId="{BF6BD9A3-5344-4458-8242-36B536C44BF6}" destId="{844AEF92-DD50-4D3D-AD60-D6607AF7ECDE}" srcOrd="1" destOrd="0" presId="urn:microsoft.com/office/officeart/2005/8/layout/cycle4"/>
    <dgm:cxn modelId="{0EA9ED02-E0C8-420A-A309-1E4654E450BE}" type="presOf" srcId="{E499FB36-C2E3-4F99-9567-54DD86C78B72}" destId="{B87D834B-7C1C-4144-84EA-5377659BBE72}" srcOrd="1" destOrd="0" presId="urn:microsoft.com/office/officeart/2005/8/layout/cycle4"/>
    <dgm:cxn modelId="{6A8C5985-96BB-47E3-A25B-C88D0F6F9D8B}" type="presOf" srcId="{A42261F5-AC58-4077-9324-99968F8629EC}" destId="{A1E7ECEF-3AB5-4096-9A5A-2ADD5D85C906}" srcOrd="1" destOrd="0" presId="urn:microsoft.com/office/officeart/2005/8/layout/cycle4"/>
    <dgm:cxn modelId="{5A1FDA76-A5F2-42E9-AAAA-6B55B0D4D9D0}" srcId="{B3961BF3-475C-4ABA-8AC6-86023CE1AB50}" destId="{E499FB36-C2E3-4F99-9567-54DD86C78B72}" srcOrd="0" destOrd="0" parTransId="{AB2CFBF9-556E-4B76-8381-AB75C029EAE1}" sibTransId="{9F5541A8-EAA5-4AFC-908F-F8584EED5AE1}"/>
    <dgm:cxn modelId="{01DA0970-D53D-45A5-9C4B-0D2ED22F47E5}" type="presOf" srcId="{BF6BD9A3-5344-4458-8242-36B536C44BF6}" destId="{FFE79601-2000-4752-A304-545247F950E7}" srcOrd="0" destOrd="0" presId="urn:microsoft.com/office/officeart/2005/8/layout/cycle4"/>
    <dgm:cxn modelId="{0F427558-280F-4019-B4ED-E17643DB4135}" srcId="{3CB8B02F-3754-44C8-904E-47A60A9D359D}" destId="{BF6BD9A3-5344-4458-8242-36B536C44BF6}" srcOrd="0" destOrd="0" parTransId="{B818D209-7357-4C52-9EE7-D9156102F3D7}" sibTransId="{B4E3CAD1-A95B-4C70-842D-C9E4BC279115}"/>
    <dgm:cxn modelId="{A36CBB50-46DD-438A-A86C-0217F24237C6}" srcId="{33A7E7BE-39F4-4472-A5B4-5641D983C68D}" destId="{A42261F5-AC58-4077-9324-99968F8629EC}" srcOrd="0" destOrd="0" parTransId="{AE3C896A-65A3-4F89-97B4-1FF5866125E0}" sibTransId="{0DEF95B7-F939-4F74-A7A3-10D5D2815157}"/>
    <dgm:cxn modelId="{ECD65F5F-7411-42DB-97AC-70F0742C1B07}" type="presOf" srcId="{E499FB36-C2E3-4F99-9567-54DD86C78B72}" destId="{4EA101FF-10AE-46A4-8CF6-499CD0803463}" srcOrd="0" destOrd="0" presId="urn:microsoft.com/office/officeart/2005/8/layout/cycle4"/>
    <dgm:cxn modelId="{53B3F0D0-5294-4746-905E-1B78C2D4ACA2}" srcId="{511252C7-9395-44C2-BAA5-EB46D04CEFDD}" destId="{C883E86B-D542-46A2-B27F-6636B4422B74}" srcOrd="1" destOrd="0" parTransId="{F1B111C5-CCAD-4C6E-ABC8-23DC648EBB6E}" sibTransId="{EE36A97F-D318-47DC-861E-94E107465B6A}"/>
    <dgm:cxn modelId="{F5E16A44-304A-4DCB-B32B-8987231F266B}" type="presOf" srcId="{CB7CE5C8-1ABE-44B1-9745-C83ECC8CE078}" destId="{66F49E5C-1ABF-4339-967F-524C29983804}" srcOrd="0" destOrd="0" presId="urn:microsoft.com/office/officeart/2005/8/layout/cycle4"/>
    <dgm:cxn modelId="{8EA0AC5F-AC3F-4023-BFD1-5855EF352F2E}" type="presOf" srcId="{3CB8B02F-3754-44C8-904E-47A60A9D359D}" destId="{2238C515-97A8-404C-8A5B-35DC9FD504C0}" srcOrd="0" destOrd="0" presId="urn:microsoft.com/office/officeart/2005/8/layout/cycle4"/>
    <dgm:cxn modelId="{98B9B16A-2298-4115-ADC1-3A147690B398}" type="presParOf" srcId="{5A3E54FB-B032-49DE-B82E-01BCFA9C35AD}" destId="{C14FA5BA-8591-41C0-821E-07283DD89AC7}" srcOrd="0" destOrd="0" presId="urn:microsoft.com/office/officeart/2005/8/layout/cycle4"/>
    <dgm:cxn modelId="{B121D125-FE31-41C8-AEB3-1BDA553280D6}" type="presParOf" srcId="{C14FA5BA-8591-41C0-821E-07283DD89AC7}" destId="{AC538ACE-2AB2-43D5-9CCE-77BB737A8457}" srcOrd="0" destOrd="0" presId="urn:microsoft.com/office/officeart/2005/8/layout/cycle4"/>
    <dgm:cxn modelId="{00F58E7A-A07C-447C-A5A4-400E0D5F1231}" type="presParOf" srcId="{AC538ACE-2AB2-43D5-9CCE-77BB737A8457}" destId="{4EA101FF-10AE-46A4-8CF6-499CD0803463}" srcOrd="0" destOrd="0" presId="urn:microsoft.com/office/officeart/2005/8/layout/cycle4"/>
    <dgm:cxn modelId="{0474132C-A5E4-40EB-A7AC-1848F597C202}" type="presParOf" srcId="{AC538ACE-2AB2-43D5-9CCE-77BB737A8457}" destId="{B87D834B-7C1C-4144-84EA-5377659BBE72}" srcOrd="1" destOrd="0" presId="urn:microsoft.com/office/officeart/2005/8/layout/cycle4"/>
    <dgm:cxn modelId="{62547335-4B52-40ED-9191-1889245FEAE8}" type="presParOf" srcId="{C14FA5BA-8591-41C0-821E-07283DD89AC7}" destId="{40D87FFE-504A-48CB-B094-63548654CE09}" srcOrd="1" destOrd="0" presId="urn:microsoft.com/office/officeart/2005/8/layout/cycle4"/>
    <dgm:cxn modelId="{5A426578-B06C-46AE-A5E1-756CA44A0ABA}" type="presParOf" srcId="{40D87FFE-504A-48CB-B094-63548654CE09}" destId="{66F49E5C-1ABF-4339-967F-524C29983804}" srcOrd="0" destOrd="0" presId="urn:microsoft.com/office/officeart/2005/8/layout/cycle4"/>
    <dgm:cxn modelId="{9E0FC4FA-E2D9-4782-B040-48313D17D027}" type="presParOf" srcId="{40D87FFE-504A-48CB-B094-63548654CE09}" destId="{5CE0FFA6-9526-4A42-B3EC-6A5030AF0DB8}" srcOrd="1" destOrd="0" presId="urn:microsoft.com/office/officeart/2005/8/layout/cycle4"/>
    <dgm:cxn modelId="{3960E145-1960-45DA-A85D-305E223C6F33}" type="presParOf" srcId="{C14FA5BA-8591-41C0-821E-07283DD89AC7}" destId="{A2F92635-0CF5-4C92-B080-5E0DEF10A5DB}" srcOrd="2" destOrd="0" presId="urn:microsoft.com/office/officeart/2005/8/layout/cycle4"/>
    <dgm:cxn modelId="{A5183AEC-AB9F-4B3E-A3CC-B4B59C0F93B2}" type="presParOf" srcId="{A2F92635-0CF5-4C92-B080-5E0DEF10A5DB}" destId="{F6D53711-1E13-4E06-8621-DD64589C58B9}" srcOrd="0" destOrd="0" presId="urn:microsoft.com/office/officeart/2005/8/layout/cycle4"/>
    <dgm:cxn modelId="{E15DFC5B-8127-4F14-8131-3D9D0111EA90}" type="presParOf" srcId="{A2F92635-0CF5-4C92-B080-5E0DEF10A5DB}" destId="{A1E7ECEF-3AB5-4096-9A5A-2ADD5D85C906}" srcOrd="1" destOrd="0" presId="urn:microsoft.com/office/officeart/2005/8/layout/cycle4"/>
    <dgm:cxn modelId="{58B2820D-A535-42DA-8AFF-FED5632D4B11}" type="presParOf" srcId="{C14FA5BA-8591-41C0-821E-07283DD89AC7}" destId="{75C1B9A6-2021-4067-8666-C92ADF6EE52A}" srcOrd="3" destOrd="0" presId="urn:microsoft.com/office/officeart/2005/8/layout/cycle4"/>
    <dgm:cxn modelId="{55547C3B-94F5-469F-B427-C5607CBD1FDD}" type="presParOf" srcId="{75C1B9A6-2021-4067-8666-C92ADF6EE52A}" destId="{FFE79601-2000-4752-A304-545247F950E7}" srcOrd="0" destOrd="0" presId="urn:microsoft.com/office/officeart/2005/8/layout/cycle4"/>
    <dgm:cxn modelId="{C416F780-2A54-470E-89EE-3912D051A50A}" type="presParOf" srcId="{75C1B9A6-2021-4067-8666-C92ADF6EE52A}" destId="{844AEF92-DD50-4D3D-AD60-D6607AF7ECDE}" srcOrd="1" destOrd="0" presId="urn:microsoft.com/office/officeart/2005/8/layout/cycle4"/>
    <dgm:cxn modelId="{2C21FD5C-04BA-4335-8746-83DFA275CF02}" type="presParOf" srcId="{C14FA5BA-8591-41C0-821E-07283DD89AC7}" destId="{F0A5AA1E-74EE-400D-91C5-BDE949433147}" srcOrd="4" destOrd="0" presId="urn:microsoft.com/office/officeart/2005/8/layout/cycle4"/>
    <dgm:cxn modelId="{CBF0DF79-5278-4455-8156-0F673F9CCF68}" type="presParOf" srcId="{5A3E54FB-B032-49DE-B82E-01BCFA9C35AD}" destId="{36FFCC3C-48CB-4962-9E94-C8AB6198BB0D}" srcOrd="1" destOrd="0" presId="urn:microsoft.com/office/officeart/2005/8/layout/cycle4"/>
    <dgm:cxn modelId="{37DE33F4-72FF-4CE3-BE5B-EF7431B242C3}" type="presParOf" srcId="{36FFCC3C-48CB-4962-9E94-C8AB6198BB0D}" destId="{1B7747C8-5706-4596-B424-2ADFFD97225F}" srcOrd="0" destOrd="0" presId="urn:microsoft.com/office/officeart/2005/8/layout/cycle4"/>
    <dgm:cxn modelId="{B8E1BB91-73AB-48D5-A679-058F32449F6D}" type="presParOf" srcId="{36FFCC3C-48CB-4962-9E94-C8AB6198BB0D}" destId="{2C2B73F3-57B2-4987-B28C-2FB970CD2632}" srcOrd="1" destOrd="0" presId="urn:microsoft.com/office/officeart/2005/8/layout/cycle4"/>
    <dgm:cxn modelId="{C1E670FE-AB16-45C2-8040-92ADA36A9A60}" type="presParOf" srcId="{36FFCC3C-48CB-4962-9E94-C8AB6198BB0D}" destId="{138E73D4-768D-4E4E-ADC2-0623580786FB}" srcOrd="2" destOrd="0" presId="urn:microsoft.com/office/officeart/2005/8/layout/cycle4"/>
    <dgm:cxn modelId="{25CE1BF5-F06D-4C7E-A917-006AF45E947D}" type="presParOf" srcId="{36FFCC3C-48CB-4962-9E94-C8AB6198BB0D}" destId="{2238C515-97A8-404C-8A5B-35DC9FD504C0}" srcOrd="3" destOrd="0" presId="urn:microsoft.com/office/officeart/2005/8/layout/cycle4"/>
    <dgm:cxn modelId="{AA15DC5B-0129-47F0-8AE1-88E5AAA1C37D}" type="presParOf" srcId="{36FFCC3C-48CB-4962-9E94-C8AB6198BB0D}" destId="{0C1E399C-FC3E-4850-83A6-E1236F559FCB}" srcOrd="4" destOrd="0" presId="urn:microsoft.com/office/officeart/2005/8/layout/cycle4"/>
    <dgm:cxn modelId="{57F8F1DB-AD65-4E94-B936-34FB5D678125}" type="presParOf" srcId="{5A3E54FB-B032-49DE-B82E-01BCFA9C35AD}" destId="{1EBCB03E-78A0-4D33-988D-5CE0C5F3B643}" srcOrd="2" destOrd="0" presId="urn:microsoft.com/office/officeart/2005/8/layout/cycle4"/>
    <dgm:cxn modelId="{F340F6A8-BF0E-4A54-AA23-DEA0268F6538}" type="presParOf" srcId="{5A3E54FB-B032-49DE-B82E-01BCFA9C35AD}" destId="{0AA90BC7-92BF-4427-BD1C-1076AC9D5E3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D53711-1E13-4E06-8621-DD64589C58B9}">
      <dsp:nvSpPr>
        <dsp:cNvPr id="0" name=""/>
        <dsp:cNvSpPr/>
      </dsp:nvSpPr>
      <dsp:spPr>
        <a:xfrm>
          <a:off x="3681984" y="2763519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Learning and competence development in knowledge society </a:t>
          </a:r>
          <a:endParaRPr lang="en-GB" sz="1200" kern="1200" dirty="0"/>
        </a:p>
      </dsp:txBody>
      <dsp:txXfrm>
        <a:off x="4284268" y="3088639"/>
        <a:ext cx="1405331" cy="975360"/>
      </dsp:txXfrm>
    </dsp:sp>
    <dsp:sp modelId="{FFE79601-2000-4752-A304-545247F950E7}">
      <dsp:nvSpPr>
        <dsp:cNvPr id="0" name=""/>
        <dsp:cNvSpPr/>
      </dsp:nvSpPr>
      <dsp:spPr>
        <a:xfrm>
          <a:off x="383713" y="2763519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Master thesis </a:t>
          </a:r>
          <a:endParaRPr lang="en-GB" sz="1200" kern="1200" dirty="0"/>
        </a:p>
      </dsp:txBody>
      <dsp:txXfrm>
        <a:off x="383713" y="3088639"/>
        <a:ext cx="1405331" cy="975360"/>
      </dsp:txXfrm>
    </dsp:sp>
    <dsp:sp modelId="{66F49E5C-1ABF-4339-967F-524C29983804}">
      <dsp:nvSpPr>
        <dsp:cNvPr id="0" name=""/>
        <dsp:cNvSpPr/>
      </dsp:nvSpPr>
      <dsp:spPr>
        <a:xfrm>
          <a:off x="3681984" y="0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Learning and competence development at work and in organisation </a:t>
          </a:r>
          <a:endParaRPr lang="en-GB" sz="1200" kern="1200" dirty="0"/>
        </a:p>
      </dsp:txBody>
      <dsp:txXfrm>
        <a:off x="4284268" y="0"/>
        <a:ext cx="1405331" cy="975360"/>
      </dsp:txXfrm>
    </dsp:sp>
    <dsp:sp modelId="{4EA101FF-10AE-46A4-8CF6-499CD0803463}">
      <dsp:nvSpPr>
        <dsp:cNvPr id="0" name=""/>
        <dsp:cNvSpPr/>
      </dsp:nvSpPr>
      <dsp:spPr>
        <a:xfrm>
          <a:off x="406400" y="0"/>
          <a:ext cx="2007616" cy="1300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Adults life and learning </a:t>
          </a:r>
          <a:r>
            <a:rPr lang="en-GB" sz="1200" kern="1200" dirty="0" smtClean="0"/>
            <a:t>process </a:t>
          </a:r>
          <a:endParaRPr lang="en-GB" sz="1200" kern="1200" dirty="0"/>
        </a:p>
      </dsp:txBody>
      <dsp:txXfrm>
        <a:off x="406400" y="0"/>
        <a:ext cx="1405331" cy="975360"/>
      </dsp:txXfrm>
    </dsp:sp>
    <dsp:sp modelId="{1B7747C8-5706-4596-B424-2ADFFD97225F}">
      <dsp:nvSpPr>
        <dsp:cNvPr id="0" name=""/>
        <dsp:cNvSpPr/>
      </dsp:nvSpPr>
      <dsp:spPr>
        <a:xfrm>
          <a:off x="1247648" y="231647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Practise </a:t>
          </a:r>
          <a:endParaRPr lang="en-GB" sz="2100" kern="1200" dirty="0"/>
        </a:p>
      </dsp:txBody>
      <dsp:txXfrm>
        <a:off x="1247648" y="231647"/>
        <a:ext cx="1759712" cy="1759712"/>
      </dsp:txXfrm>
    </dsp:sp>
    <dsp:sp modelId="{2C2B73F3-57B2-4987-B28C-2FB970CD2632}">
      <dsp:nvSpPr>
        <dsp:cNvPr id="0" name=""/>
        <dsp:cNvSpPr/>
      </dsp:nvSpPr>
      <dsp:spPr>
        <a:xfrm rot="5400000">
          <a:off x="3088640" y="231647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practise</a:t>
          </a:r>
          <a:endParaRPr lang="en-GB" sz="2100" kern="1200" dirty="0"/>
        </a:p>
      </dsp:txBody>
      <dsp:txXfrm rot="5400000">
        <a:off x="3088640" y="231647"/>
        <a:ext cx="1759712" cy="1759712"/>
      </dsp:txXfrm>
    </dsp:sp>
    <dsp:sp modelId="{138E73D4-768D-4E4E-ADC2-0623580786FB}">
      <dsp:nvSpPr>
        <dsp:cNvPr id="0" name=""/>
        <dsp:cNvSpPr/>
      </dsp:nvSpPr>
      <dsp:spPr>
        <a:xfrm rot="10800000">
          <a:off x="3088640" y="2072640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practise</a:t>
          </a:r>
          <a:endParaRPr lang="en-GB" sz="2100" kern="1200" dirty="0"/>
        </a:p>
      </dsp:txBody>
      <dsp:txXfrm rot="10800000">
        <a:off x="3088640" y="2072640"/>
        <a:ext cx="1759712" cy="1759712"/>
      </dsp:txXfrm>
    </dsp:sp>
    <dsp:sp modelId="{2238C515-97A8-404C-8A5B-35DC9FD504C0}">
      <dsp:nvSpPr>
        <dsp:cNvPr id="0" name=""/>
        <dsp:cNvSpPr/>
      </dsp:nvSpPr>
      <dsp:spPr>
        <a:xfrm rot="16200000">
          <a:off x="1247648" y="2072640"/>
          <a:ext cx="1759712" cy="175971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Practise </a:t>
          </a:r>
          <a:endParaRPr lang="en-GB" sz="2100" kern="1200" dirty="0"/>
        </a:p>
      </dsp:txBody>
      <dsp:txXfrm rot="16200000">
        <a:off x="1247648" y="2072640"/>
        <a:ext cx="1759712" cy="1759712"/>
      </dsp:txXfrm>
    </dsp:sp>
    <dsp:sp modelId="{1EBCB03E-78A0-4D33-988D-5CE0C5F3B643}">
      <dsp:nvSpPr>
        <dsp:cNvPr id="0" name=""/>
        <dsp:cNvSpPr/>
      </dsp:nvSpPr>
      <dsp:spPr>
        <a:xfrm>
          <a:off x="2744216" y="1666240"/>
          <a:ext cx="607568" cy="52832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0AA90BC7-92BF-4427-BD1C-1076AC9D5E3D}">
      <dsp:nvSpPr>
        <dsp:cNvPr id="0" name=""/>
        <dsp:cNvSpPr/>
      </dsp:nvSpPr>
      <dsp:spPr>
        <a:xfrm rot="10800000">
          <a:off x="2744216" y="1869440"/>
          <a:ext cx="607568" cy="52832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endParaRPr lang="da-DK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endParaRPr lang="da-DK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endParaRPr lang="da-DK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fld id="{DC4A3A4E-DB5E-4F10-B0C5-C09D1F2CBA07}" type="slidenum">
              <a:rPr lang="da-DK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/>
            </a:lvl1pPr>
          </a:lstStyle>
          <a:p>
            <a:fld id="{1D7557C4-DE14-461E-9F17-C2172DFF39AA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8DE1F-BEC7-49C6-95CC-26F54F1EAE63}" type="slidenum">
              <a:rPr lang="en-US"/>
              <a:pPr/>
              <a:t>1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8775" y="1619250"/>
            <a:ext cx="8421688" cy="94932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da-DK" dirty="0" err="1" smtClean="0"/>
              <a:t>Programmes</a:t>
            </a:r>
            <a:r>
              <a:rPr lang="da-DK" dirty="0" smtClean="0"/>
              <a:t> </a:t>
            </a:r>
            <a:r>
              <a:rPr lang="da-DK" dirty="0" err="1" smtClean="0"/>
              <a:t>designed</a:t>
            </a:r>
            <a:r>
              <a:rPr lang="da-DK" dirty="0" smtClean="0"/>
              <a:t> to </a:t>
            </a:r>
            <a:r>
              <a:rPr lang="da-DK" dirty="0" err="1" smtClean="0"/>
              <a:t>atract</a:t>
            </a:r>
            <a:r>
              <a:rPr lang="da-DK" dirty="0" smtClean="0"/>
              <a:t> </a:t>
            </a:r>
            <a:r>
              <a:rPr lang="da-DK" dirty="0" err="1" smtClean="0"/>
              <a:t>wider</a:t>
            </a:r>
            <a:r>
              <a:rPr lang="da-DK" dirty="0" smtClean="0"/>
              <a:t> </a:t>
            </a:r>
            <a:r>
              <a:rPr lang="da-DK" dirty="0" err="1" smtClean="0"/>
              <a:t>adult</a:t>
            </a:r>
            <a:r>
              <a:rPr lang="da-DK" dirty="0" smtClean="0"/>
              <a:t> </a:t>
            </a:r>
            <a:r>
              <a:rPr lang="da-DK" dirty="0" err="1" smtClean="0"/>
              <a:t>learner</a:t>
            </a:r>
            <a:r>
              <a:rPr lang="da-DK" dirty="0" smtClean="0"/>
              <a:t> population </a:t>
            </a:r>
            <a:endParaRPr lang="da-DK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8775" y="2935288"/>
            <a:ext cx="8421688" cy="334962"/>
          </a:xfrm>
        </p:spPr>
        <p:txBody>
          <a:bodyPr/>
          <a:lstStyle>
            <a:lvl1pPr marL="0" indent="0">
              <a:lnSpc>
                <a:spcPct val="97000"/>
              </a:lnSpc>
              <a:buFont typeface="AU Passata" pitchFamily="34" charset="0"/>
              <a:buNone/>
              <a:defRPr sz="1200" baseline="0">
                <a:solidFill>
                  <a:schemeClr val="accent1"/>
                </a:solidFill>
              </a:defRPr>
            </a:lvl1pPr>
          </a:lstStyle>
          <a:p>
            <a:r>
              <a:rPr lang="da-DK" dirty="0" err="1" smtClean="0"/>
              <a:t>Meet</a:t>
            </a:r>
            <a:r>
              <a:rPr lang="da-DK" dirty="0" smtClean="0"/>
              <a:t> the </a:t>
            </a:r>
            <a:r>
              <a:rPr lang="da-DK" dirty="0" err="1" smtClean="0"/>
              <a:t>labor</a:t>
            </a:r>
            <a:r>
              <a:rPr lang="da-DK" dirty="0" smtClean="0"/>
              <a:t> </a:t>
            </a:r>
            <a:r>
              <a:rPr lang="da-DK" dirty="0" err="1" smtClean="0"/>
              <a:t>market</a:t>
            </a:r>
            <a:r>
              <a:rPr lang="da-DK" dirty="0" smtClean="0"/>
              <a:t> </a:t>
            </a:r>
            <a:r>
              <a:rPr lang="da-DK" dirty="0" err="1" smtClean="0"/>
              <a:t>needs</a:t>
            </a:r>
            <a:r>
              <a:rPr lang="da-DK" dirty="0" smtClean="0"/>
              <a:t>   - </a:t>
            </a:r>
            <a:r>
              <a:rPr lang="da-DK" dirty="0" err="1" smtClean="0"/>
              <a:t>quality</a:t>
            </a:r>
            <a:r>
              <a:rPr lang="da-DK" dirty="0" smtClean="0"/>
              <a:t> </a:t>
            </a:r>
            <a:r>
              <a:rPr lang="da-DK" dirty="0" err="1" smtClean="0"/>
              <a:t>issues</a:t>
            </a:r>
            <a:r>
              <a:rPr lang="da-DK" dirty="0" smtClean="0"/>
              <a:t>  in </a:t>
            </a:r>
            <a:r>
              <a:rPr lang="da-DK" dirty="0" err="1" smtClean="0"/>
              <a:t>Lifelong</a:t>
            </a:r>
            <a:r>
              <a:rPr lang="da-DK" dirty="0" smtClean="0"/>
              <a:t> </a:t>
            </a:r>
            <a:r>
              <a:rPr lang="da-DK" dirty="0" err="1" smtClean="0"/>
              <a:t>Learning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395288" y="2781300"/>
            <a:ext cx="1403350" cy="0"/>
          </a:xfrm>
          <a:prstGeom prst="line">
            <a:avLst/>
          </a:prstGeom>
          <a:noFill/>
          <a:ln w="1778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7556500" y="358775"/>
            <a:ext cx="1223963" cy="71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095" name="Group 23"/>
          <p:cNvGrpSpPr>
            <a:grpSpLocks noChangeAspect="1"/>
          </p:cNvGrpSpPr>
          <p:nvPr/>
        </p:nvGrpSpPr>
        <p:grpSpPr bwMode="auto">
          <a:xfrm>
            <a:off x="358775" y="358775"/>
            <a:ext cx="590550" cy="295275"/>
            <a:chOff x="454" y="227"/>
            <a:chExt cx="384" cy="192"/>
          </a:xfrm>
        </p:grpSpPr>
        <p:sp>
          <p:nvSpPr>
            <p:cNvPr id="3096" name="Freeform 24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97" name="Freeform 25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07" name="bmkFldDate"/>
          <p:cNvSpPr txBox="1">
            <a:spLocks noChangeArrowheads="1"/>
          </p:cNvSpPr>
          <p:nvPr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23.</a:t>
            </a:r>
            <a:r>
              <a:rPr lang="en-US" sz="900" baseline="0" dirty="0" smtClean="0">
                <a:solidFill>
                  <a:schemeClr val="bg1"/>
                </a:solidFill>
              </a:rPr>
              <a:t> June 2011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108" name="bmkFldMainEntity"/>
          <p:cNvSpPr txBox="1">
            <a:spLocks noChangeArrowheads="1"/>
          </p:cNvSpPr>
          <p:nvPr/>
        </p:nvSpPr>
        <p:spPr bwMode="auto">
          <a:xfrm>
            <a:off x="1120775" y="33337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en-US" sz="1100">
                <a:solidFill>
                  <a:schemeClr val="bg1"/>
                </a:solidFill>
              </a:rPr>
              <a:t>DANMARKS PÆDAGOGISKE</a:t>
            </a:r>
          </a:p>
          <a:p>
            <a:pPr>
              <a:lnSpc>
                <a:spcPct val="95000"/>
              </a:lnSpc>
            </a:pPr>
            <a:r>
              <a:rPr lang="en-US" sz="1100">
                <a:solidFill>
                  <a:schemeClr val="bg1"/>
                </a:solidFill>
              </a:rPr>
              <a:t>UNIVERSITETSSKOLE</a:t>
            </a:r>
          </a:p>
          <a:p>
            <a:pPr>
              <a:lnSpc>
                <a:spcPct val="95000"/>
              </a:lnSpc>
            </a:pPr>
            <a:r>
              <a:rPr lang="en-US" sz="900">
                <a:solidFill>
                  <a:schemeClr val="bg1"/>
                </a:solidFill>
              </a:rPr>
              <a:t>AARHUS UNIVERSITET</a:t>
            </a:r>
          </a:p>
        </p:txBody>
      </p:sp>
      <p:pic>
        <p:nvPicPr>
          <p:cNvPr id="3117" name="Picture 45" descr="Vej_negati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2300" y="3149600"/>
            <a:ext cx="2819400" cy="558800"/>
          </a:xfrm>
          <a:prstGeom prst="rect">
            <a:avLst/>
          </a:prstGeom>
          <a:noFill/>
        </p:spPr>
      </p:pic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250825" y="2636838"/>
            <a:ext cx="1081088" cy="549275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a-DK">
              <a:solidFill>
                <a:srgbClr val="F9198E"/>
              </a:solidFill>
            </a:endParaRPr>
          </a:p>
        </p:txBody>
      </p:sp>
      <p:pic>
        <p:nvPicPr>
          <p:cNvPr id="3132" name="Picture 60" descr="Formidlingsvej_DPU_p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6538" y="5876925"/>
            <a:ext cx="2162175" cy="485775"/>
          </a:xfrm>
          <a:prstGeom prst="rect">
            <a:avLst/>
          </a:prstGeom>
          <a:noFill/>
        </p:spPr>
      </p:pic>
      <p:sp>
        <p:nvSpPr>
          <p:cNvPr id="14" name="Pladsholder til diasnumm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3EC92-9C58-4289-9C8C-829F0AC901B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9616AB-1A86-490E-9190-6A33A20CA3D8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40513" y="1628775"/>
            <a:ext cx="2105025" cy="4533900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323850" y="1628775"/>
            <a:ext cx="6164263" cy="4533900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AC3277-C479-46FB-BA99-638CDB3D3DD5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0C57C4-3D37-4B36-974D-936D6B1044C3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2A89B-F543-4F11-A23C-D1CA86C045BB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323850" y="2924175"/>
            <a:ext cx="4133850" cy="323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10100" y="2924175"/>
            <a:ext cx="4135438" cy="323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3481DB-6787-4028-BFCC-B8C3902D11C7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393AB3-09A1-4667-AAA1-6459D8059701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7099DD-3CA0-4438-8694-A5FD4ADD2F9D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C925E0-C868-4346-BDBB-103CFEAB7E54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GB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9B544A-7BFE-40ED-932B-2F08F8D193E0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en-GB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C3C52D-C828-41AE-B651-2851BD396DA4}" type="slidenum">
              <a:rPr lang="da-DK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628775"/>
            <a:ext cx="8421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da-DK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924175"/>
            <a:ext cx="84216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37288"/>
            <a:ext cx="21336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Tx/>
              <a:buNone/>
              <a:defRPr sz="900">
                <a:solidFill>
                  <a:schemeClr val="bg2"/>
                </a:solidFill>
              </a:defRPr>
            </a:lvl1pPr>
          </a:lstStyle>
          <a:p>
            <a:fld id="{11E3EC92-9C58-4289-9C8C-829F0AC901B9}" type="slidenum">
              <a:rPr lang="da-DK"/>
              <a:pPr/>
              <a:t>‹nr.›</a:t>
            </a:fld>
            <a:endParaRPr lang="da-DK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7556500" y="358775"/>
            <a:ext cx="1223963" cy="71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749800" y="358775"/>
            <a:ext cx="2627313" cy="71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a-DK"/>
          </a:p>
        </p:txBody>
      </p:sp>
      <p:grpSp>
        <p:nvGrpSpPr>
          <p:cNvPr id="1045" name="Group 21"/>
          <p:cNvGrpSpPr>
            <a:grpSpLocks noChangeAspect="1"/>
          </p:cNvGrpSpPr>
          <p:nvPr/>
        </p:nvGrpSpPr>
        <p:grpSpPr bwMode="auto">
          <a:xfrm>
            <a:off x="358775" y="358775"/>
            <a:ext cx="590550" cy="295275"/>
            <a:chOff x="454" y="227"/>
            <a:chExt cx="384" cy="192"/>
          </a:xfrm>
        </p:grpSpPr>
        <p:sp>
          <p:nvSpPr>
            <p:cNvPr id="1046" name="Freeform 22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7" name="Freeform 23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55" name="bmkFldAuthorName"/>
          <p:cNvSpPr txBox="1">
            <a:spLocks noChangeArrowheads="1"/>
          </p:cNvSpPr>
          <p:nvPr/>
        </p:nvSpPr>
        <p:spPr bwMode="auto">
          <a:xfrm>
            <a:off x="4767263" y="682625"/>
            <a:ext cx="2609850" cy="144463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</a:pPr>
            <a:r>
              <a:rPr lang="en-US" sz="900" dirty="0" err="1" smtClean="0">
                <a:solidFill>
                  <a:schemeClr val="accent2"/>
                </a:solidFill>
              </a:rPr>
              <a:t>Liis</a:t>
            </a:r>
            <a:r>
              <a:rPr lang="en-US" sz="900" baseline="0" dirty="0" smtClean="0">
                <a:solidFill>
                  <a:schemeClr val="accent2"/>
                </a:solidFill>
              </a:rPr>
              <a:t> Hemmingsen </a:t>
            </a:r>
            <a:endParaRPr lang="en-US" sz="900" dirty="0">
              <a:solidFill>
                <a:schemeClr val="accent2"/>
              </a:solidFill>
            </a:endParaRPr>
          </a:p>
        </p:txBody>
      </p:sp>
      <p:sp>
        <p:nvSpPr>
          <p:cNvPr id="1056" name="bmkFldAuthorTitle"/>
          <p:cNvSpPr txBox="1">
            <a:spLocks noChangeArrowheads="1"/>
          </p:cNvSpPr>
          <p:nvPr/>
        </p:nvSpPr>
        <p:spPr bwMode="auto">
          <a:xfrm>
            <a:off x="4767263" y="811213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</a:pPr>
            <a:endParaRPr lang="en-US" sz="900" dirty="0">
              <a:solidFill>
                <a:schemeClr val="accent2"/>
              </a:solidFill>
            </a:endParaRPr>
          </a:p>
        </p:txBody>
      </p:sp>
      <p:sp>
        <p:nvSpPr>
          <p:cNvPr id="1060" name="bmkFld2Date"/>
          <p:cNvSpPr txBox="1">
            <a:spLocks noChangeArrowheads="1"/>
          </p:cNvSpPr>
          <p:nvPr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</a:pPr>
            <a:r>
              <a:rPr lang="en-US" sz="900" dirty="0" smtClean="0">
                <a:solidFill>
                  <a:schemeClr val="accent2"/>
                </a:solidFill>
              </a:rPr>
              <a:t>23.June</a:t>
            </a:r>
            <a:r>
              <a:rPr lang="en-US" sz="900" baseline="0" dirty="0" smtClean="0">
                <a:solidFill>
                  <a:schemeClr val="accent2"/>
                </a:solidFill>
              </a:rPr>
              <a:t> </a:t>
            </a:r>
            <a:r>
              <a:rPr lang="en-US" sz="900" dirty="0" smtClean="0">
                <a:solidFill>
                  <a:schemeClr val="accent2"/>
                </a:solidFill>
              </a:rPr>
              <a:t> 2011</a:t>
            </a:r>
            <a:endParaRPr lang="en-US" sz="900" dirty="0">
              <a:solidFill>
                <a:schemeClr val="accent2"/>
              </a:solidFill>
            </a:endParaRPr>
          </a:p>
        </p:txBody>
      </p:sp>
      <p:sp>
        <p:nvSpPr>
          <p:cNvPr id="1064" name="bmkFld2MainEntity"/>
          <p:cNvSpPr txBox="1">
            <a:spLocks noChangeArrowheads="1"/>
          </p:cNvSpPr>
          <p:nvPr/>
        </p:nvSpPr>
        <p:spPr bwMode="auto">
          <a:xfrm>
            <a:off x="1120775" y="33337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en-US" sz="1100">
                <a:solidFill>
                  <a:schemeClr val="accent2"/>
                </a:solidFill>
              </a:rPr>
              <a:t>DANMARKS PÆDAGOGISKE</a:t>
            </a:r>
          </a:p>
          <a:p>
            <a:pPr>
              <a:lnSpc>
                <a:spcPct val="95000"/>
              </a:lnSpc>
            </a:pPr>
            <a:r>
              <a:rPr lang="en-US" sz="1100">
                <a:solidFill>
                  <a:schemeClr val="accent2"/>
                </a:solidFill>
              </a:rPr>
              <a:t>UNIVERSITETSSKOLE</a:t>
            </a:r>
          </a:p>
          <a:p>
            <a:pPr>
              <a:lnSpc>
                <a:spcPct val="95000"/>
              </a:lnSpc>
            </a:pPr>
            <a:r>
              <a:rPr lang="en-US" sz="900">
                <a:solidFill>
                  <a:schemeClr val="accent2"/>
                </a:solidFill>
              </a:rPr>
              <a:t>AARHUS UNIVERSITET</a:t>
            </a:r>
          </a:p>
        </p:txBody>
      </p:sp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1958975" y="2362200"/>
            <a:ext cx="184150" cy="549275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da-DK"/>
          </a:p>
        </p:txBody>
      </p:sp>
      <p:sp>
        <p:nvSpPr>
          <p:cNvPr id="1068" name="Line 44"/>
          <p:cNvSpPr>
            <a:spLocks noChangeShapeType="1"/>
          </p:cNvSpPr>
          <p:nvPr/>
        </p:nvSpPr>
        <p:spPr bwMode="auto">
          <a:xfrm>
            <a:off x="611188" y="2773363"/>
            <a:ext cx="1403350" cy="0"/>
          </a:xfrm>
          <a:prstGeom prst="line">
            <a:avLst/>
          </a:prstGeom>
          <a:noFill/>
          <a:ln w="1778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79388" y="2636838"/>
            <a:ext cx="307975" cy="549275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a-DK">
                <a:solidFill>
                  <a:srgbClr val="F9198E"/>
                </a:solidFill>
                <a:latin typeface="Arial Black" pitchFamily="34" charset="0"/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2pPr>
      <a:lvl3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3pPr>
      <a:lvl4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4pPr>
      <a:lvl5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5pPr>
      <a:lvl6pPr marL="4572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6pPr>
      <a:lvl7pPr marL="9144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7pPr>
      <a:lvl8pPr marL="13716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8pPr>
      <a:lvl9pPr marL="18288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U Passata" pitchFamily="34" charset="0"/>
        </a:defRPr>
      </a:lvl9pPr>
    </p:titleStyle>
    <p:bodyStyle>
      <a:lvl1pPr marL="174625" indent="-174625" algn="l" rtl="0" eaLnBrk="1" fontAlgn="base" hangingPunct="1">
        <a:lnSpc>
          <a:spcPts val="21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rtl="0" eaLnBrk="1" fontAlgn="base" hangingPunct="1">
        <a:lnSpc>
          <a:spcPct val="1010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 sz="1400">
          <a:solidFill>
            <a:schemeClr val="tx1"/>
          </a:solidFill>
          <a:latin typeface="+mn-lt"/>
        </a:defRPr>
      </a:lvl2pPr>
      <a:lvl3pPr marL="544513" indent="-182563" algn="l" rtl="0" eaLnBrk="1" fontAlgn="base" hangingPunct="1">
        <a:lnSpc>
          <a:spcPct val="97000"/>
        </a:lnSpc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3pPr>
      <a:lvl4pPr marL="711200" indent="-165100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4pPr>
      <a:lvl5pPr marL="8953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5pPr>
      <a:lvl6pPr marL="13525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6pPr>
      <a:lvl7pPr marL="18097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7pPr>
      <a:lvl8pPr marL="22669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8pPr>
      <a:lvl9pPr marL="27241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Programmes</a:t>
            </a:r>
            <a:r>
              <a:rPr lang="da-DK" dirty="0" smtClean="0"/>
              <a:t> </a:t>
            </a:r>
            <a:r>
              <a:rPr lang="da-DK" dirty="0" err="1" smtClean="0"/>
              <a:t>designed</a:t>
            </a:r>
            <a:r>
              <a:rPr lang="da-DK" dirty="0" smtClean="0"/>
              <a:t> to </a:t>
            </a:r>
            <a:r>
              <a:rPr lang="da-DK" dirty="0" err="1" smtClean="0"/>
              <a:t>attract</a:t>
            </a:r>
            <a:r>
              <a:rPr lang="da-DK" dirty="0" smtClean="0"/>
              <a:t> </a:t>
            </a:r>
            <a:r>
              <a:rPr lang="da-DK" dirty="0" err="1" smtClean="0"/>
              <a:t>wider</a:t>
            </a:r>
            <a:r>
              <a:rPr lang="da-DK" dirty="0" smtClean="0"/>
              <a:t> </a:t>
            </a:r>
            <a:r>
              <a:rPr lang="da-DK" dirty="0" err="1" smtClean="0"/>
              <a:t>adult</a:t>
            </a:r>
            <a:r>
              <a:rPr lang="da-DK" dirty="0" smtClean="0"/>
              <a:t> </a:t>
            </a:r>
            <a:r>
              <a:rPr lang="da-DK" dirty="0" err="1" smtClean="0"/>
              <a:t>learners</a:t>
            </a:r>
            <a:r>
              <a:rPr lang="da-DK" dirty="0" smtClean="0"/>
              <a:t> population 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F51FE-D599-422D-821A-B57EB10B2265}" type="slidenum">
              <a:rPr lang="da-DK" smtClean="0"/>
              <a:pPr/>
              <a:t>10</a:t>
            </a:fld>
            <a:endParaRPr lang="da-DK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Combine theory and practise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a-DK"/>
              <a:t>…</a:t>
            </a:r>
            <a:r>
              <a:rPr lang="en-GB"/>
              <a:t>who can do is better, this is only me. It is me who are at education, I have choose it, it is my practise, so I have to do it my 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aim</a:t>
            </a:r>
            <a:r>
              <a:rPr lang="da-DK" dirty="0" smtClean="0"/>
              <a:t> of the </a:t>
            </a:r>
            <a:r>
              <a:rPr lang="da-DK" dirty="0" err="1"/>
              <a:t>study</a:t>
            </a:r>
            <a:r>
              <a:rPr lang="da-DK" dirty="0"/>
              <a:t> </a:t>
            </a:r>
            <a:r>
              <a:rPr lang="da-DK" dirty="0" err="1" smtClean="0"/>
              <a:t>group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da-DK" dirty="0"/>
          </a:p>
          <a:p>
            <a:pPr>
              <a:buFont typeface="Wingdings" pitchFamily="2" charset="2"/>
              <a:buChar char="Ø"/>
            </a:pPr>
            <a:r>
              <a:rPr lang="da-DK" dirty="0"/>
              <a:t>Organisation</a:t>
            </a:r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err="1" smtClean="0"/>
              <a:t>Room</a:t>
            </a:r>
            <a:r>
              <a:rPr lang="da-DK" dirty="0" smtClean="0"/>
              <a:t> </a:t>
            </a:r>
            <a:r>
              <a:rPr lang="da-DK" dirty="0"/>
              <a:t>for </a:t>
            </a:r>
            <a:r>
              <a:rPr lang="da-DK" dirty="0" err="1"/>
              <a:t>reflections</a:t>
            </a:r>
            <a:endParaRPr lang="da-DK" dirty="0"/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To </a:t>
            </a:r>
            <a:r>
              <a:rPr lang="da-DK" dirty="0" err="1"/>
              <a:t>prevent</a:t>
            </a:r>
            <a:r>
              <a:rPr lang="da-DK" dirty="0"/>
              <a:t> drop out</a:t>
            </a:r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The </a:t>
            </a:r>
            <a:r>
              <a:rPr lang="da-DK" dirty="0"/>
              <a:t>social dimension /net </a:t>
            </a:r>
            <a:r>
              <a:rPr lang="da-DK" dirty="0" err="1" smtClean="0"/>
              <a:t>work</a:t>
            </a:r>
            <a:endParaRPr lang="da-DK" dirty="0" smtClean="0"/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The </a:t>
            </a:r>
            <a:r>
              <a:rPr lang="da-DK" dirty="0" smtClean="0"/>
              <a:t>formation of the </a:t>
            </a:r>
            <a:r>
              <a:rPr lang="da-DK" dirty="0" err="1" smtClean="0"/>
              <a:t>study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endParaRPr lang="da-DK" dirty="0" smtClean="0"/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The </a:t>
            </a:r>
            <a:r>
              <a:rPr lang="da-DK" dirty="0" err="1" smtClean="0"/>
              <a:t>coopation</a:t>
            </a:r>
            <a:r>
              <a:rPr lang="da-DK" dirty="0" smtClean="0"/>
              <a:t> in the </a:t>
            </a:r>
            <a:r>
              <a:rPr lang="da-DK" dirty="0" err="1" smtClean="0"/>
              <a:t>study</a:t>
            </a:r>
            <a:r>
              <a:rPr lang="da-DK" dirty="0" smtClean="0"/>
              <a:t> </a:t>
            </a:r>
            <a:r>
              <a:rPr lang="da-DK" dirty="0" err="1" smtClean="0"/>
              <a:t>group</a:t>
            </a:r>
            <a:endParaRPr lang="da-DK" dirty="0" smtClean="0"/>
          </a:p>
          <a:p>
            <a:pPr>
              <a:buNone/>
            </a:pPr>
            <a:r>
              <a:rPr lang="da-DK" dirty="0" smtClean="0"/>
              <a:t> 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Examples of Master thesis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/>
              <a:t>Cultural analysis of a company that experience a cultural change of paradigm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/>
              <a:t>Competence development in complex situations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/>
              <a:t>The need for cultural changes in an organisation (FTF-A)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/>
              <a:t>The Danish and Canadian school management- a comparative research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/>
              <a:t>Individual and social learning of nursing staffs in psychiatric wards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052736"/>
            <a:ext cx="8421688" cy="576063"/>
          </a:xfrm>
        </p:spPr>
        <p:txBody>
          <a:bodyPr/>
          <a:lstStyle/>
          <a:p>
            <a:r>
              <a:rPr lang="da-DK" dirty="0" smtClean="0"/>
              <a:t>To </a:t>
            </a:r>
            <a:r>
              <a:rPr lang="da-DK" dirty="0" err="1" smtClean="0"/>
              <a:t>be</a:t>
            </a:r>
            <a:r>
              <a:rPr lang="da-DK" dirty="0" smtClean="0"/>
              <a:t> a master student</a:t>
            </a:r>
            <a:endParaRPr lang="da-DK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 </a:t>
            </a:r>
            <a:r>
              <a:rPr lang="en-US" dirty="0" smtClean="0"/>
              <a:t>commitment </a:t>
            </a:r>
            <a:r>
              <a:rPr lang="en-US" dirty="0" smtClean="0"/>
              <a:t>of his or her work and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family </a:t>
            </a:r>
            <a:r>
              <a:rPr lang="en-US" dirty="0" smtClean="0"/>
              <a:t>life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To </a:t>
            </a:r>
            <a:r>
              <a:rPr lang="da-DK" dirty="0" err="1" smtClean="0"/>
              <a:t>work</a:t>
            </a:r>
            <a:r>
              <a:rPr lang="da-DK" dirty="0" smtClean="0"/>
              <a:t> in </a:t>
            </a:r>
            <a:r>
              <a:rPr lang="da-DK" dirty="0" err="1" smtClean="0"/>
              <a:t>study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endParaRPr lang="da-DK" dirty="0" smtClean="0"/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able</a:t>
            </a:r>
            <a:r>
              <a:rPr lang="da-DK" dirty="0" smtClean="0"/>
              <a:t> to </a:t>
            </a:r>
            <a:r>
              <a:rPr lang="da-DK" dirty="0" err="1" smtClean="0"/>
              <a:t>study</a:t>
            </a:r>
            <a:r>
              <a:rPr lang="da-DK" dirty="0" smtClean="0"/>
              <a:t> </a:t>
            </a:r>
            <a:endParaRPr lang="da-DK" dirty="0" smtClean="0"/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To </a:t>
            </a:r>
            <a:r>
              <a:rPr lang="da-DK" dirty="0" err="1" smtClean="0"/>
              <a:t>combine</a:t>
            </a:r>
            <a:r>
              <a:rPr lang="da-DK" dirty="0" smtClean="0"/>
              <a:t> </a:t>
            </a:r>
            <a:r>
              <a:rPr lang="da-DK" dirty="0" err="1" smtClean="0"/>
              <a:t>theory</a:t>
            </a:r>
            <a:r>
              <a:rPr lang="da-DK" dirty="0" smtClean="0"/>
              <a:t> and </a:t>
            </a:r>
            <a:r>
              <a:rPr lang="da-DK" dirty="0" err="1" smtClean="0"/>
              <a:t>practice</a:t>
            </a:r>
            <a:r>
              <a:rPr lang="da-DK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da-DK" dirty="0" smtClean="0"/>
          </a:p>
          <a:p>
            <a:pPr>
              <a:buFont typeface="Wingdings" pitchFamily="2" charset="2"/>
              <a:buChar char="Ø"/>
            </a:pPr>
            <a:r>
              <a:rPr lang="da-DK" dirty="0" smtClean="0"/>
              <a:t>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active</a:t>
            </a:r>
            <a:r>
              <a:rPr lang="da-DK" dirty="0" smtClean="0"/>
              <a:t> </a:t>
            </a:r>
            <a:endParaRPr lang="da-DK" dirty="0" smtClean="0"/>
          </a:p>
          <a:p>
            <a:pPr>
              <a:buNone/>
            </a:pPr>
            <a:endParaRPr lang="da-DK" dirty="0"/>
          </a:p>
        </p:txBody>
      </p:sp>
      <p:pic>
        <p:nvPicPr>
          <p:cNvPr id="10244" name="Picture 4" descr="Google-søgning linedan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276872"/>
            <a:ext cx="410445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Master students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 Gender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Age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Previous educational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Experience and position from work life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Future 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9F215-ABE6-46A3-9D49-0B93C2C4747F}" type="slidenum">
              <a:rPr lang="da-DK" smtClean="0"/>
              <a:pPr/>
              <a:t>15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issues </a:t>
            </a:r>
            <a:r>
              <a:rPr lang="en-GB" dirty="0" smtClean="0"/>
              <a:t>related to </a:t>
            </a:r>
            <a:r>
              <a:rPr lang="en-GB" dirty="0" smtClean="0"/>
              <a:t>Lifelong Learning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Recognition of prior learning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Employability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Qualification frame </a:t>
            </a:r>
            <a:r>
              <a:rPr lang="en-GB" dirty="0" smtClean="0"/>
              <a:t>work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Accreditation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16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assurance  </a:t>
            </a:r>
            <a:r>
              <a:rPr lang="en-GB" dirty="0" smtClean="0"/>
              <a:t>in program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Accreditation </a:t>
            </a:r>
            <a:r>
              <a:rPr lang="en-GB" b="1" dirty="0" smtClean="0"/>
              <a:t>:</a:t>
            </a:r>
            <a:r>
              <a:rPr lang="en-GB" dirty="0" smtClean="0"/>
              <a:t>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Criteria </a:t>
            </a:r>
            <a:r>
              <a:rPr lang="en-GB" dirty="0" smtClean="0"/>
              <a:t>of </a:t>
            </a:r>
            <a:r>
              <a:rPr lang="en-GB" dirty="0" smtClean="0"/>
              <a:t>quality: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Criteria </a:t>
            </a:r>
            <a:r>
              <a:rPr lang="en-GB" dirty="0" smtClean="0"/>
              <a:t>of </a:t>
            </a:r>
            <a:r>
              <a:rPr lang="en-GB" dirty="0" smtClean="0"/>
              <a:t>relevance  and employability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Qualification </a:t>
            </a:r>
            <a:r>
              <a:rPr lang="en-GB" dirty="0" smtClean="0"/>
              <a:t>frame </a:t>
            </a:r>
            <a:r>
              <a:rPr lang="en-GB" dirty="0" smtClean="0"/>
              <a:t>work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Research based teaching and learning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Advisory Board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err="1" smtClean="0"/>
              <a:t>Alumnie</a:t>
            </a:r>
            <a:r>
              <a:rPr lang="en-GB" dirty="0" smtClean="0"/>
              <a:t> society 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17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Qualification framework ( Bologna)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National qualification framework :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3 area: knowledge, skills and competences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8. levels 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18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from Master of adult and human </a:t>
            </a:r>
            <a:r>
              <a:rPr lang="en-GB" dirty="0" smtClean="0"/>
              <a:t>resource </a:t>
            </a:r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b="1" dirty="0" smtClean="0"/>
              <a:t>Knowledge: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 Master has knowledge of adults learning, </a:t>
            </a:r>
            <a:r>
              <a:rPr lang="en-GB" dirty="0" smtClean="0"/>
              <a:t>competence development </a:t>
            </a:r>
            <a:r>
              <a:rPr lang="en-GB" dirty="0" smtClean="0"/>
              <a:t>and organization learning at individual, organization and society level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b="1" dirty="0" smtClean="0"/>
              <a:t>Skills: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 master can analyse, asses and formulate problem issue  according to adults learning, competence development and organization learning in private, public enterprises and organization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b="1" dirty="0" smtClean="0"/>
              <a:t>Competence: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 master can independently carry out, develop and asses complex work situation according adult learning and competence development I education and workplace 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19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Five points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Education program related  to lifelong learning  and recognition of prior learning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Master  programs in  general 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/>
              <a:t> Master in adult learning and human resource development 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Competence of the </a:t>
            </a:r>
            <a:r>
              <a:rPr lang="en-GB" dirty="0" smtClean="0"/>
              <a:t> </a:t>
            </a:r>
            <a:r>
              <a:rPr lang="en-GB" dirty="0" smtClean="0"/>
              <a:t>master students 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Quality assurance 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References: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Rasmussen, </a:t>
            </a:r>
            <a:r>
              <a:rPr lang="en-GB" dirty="0" err="1" smtClean="0"/>
              <a:t>Palle</a:t>
            </a:r>
            <a:r>
              <a:rPr lang="en-GB" dirty="0" smtClean="0"/>
              <a:t>( 2007) </a:t>
            </a:r>
            <a:r>
              <a:rPr lang="en-GB" i="1" dirty="0" smtClean="0"/>
              <a:t>Professional Learning in Part-Time University Study</a:t>
            </a:r>
            <a:r>
              <a:rPr lang="en-GB" dirty="0" smtClean="0"/>
              <a:t> in </a:t>
            </a:r>
            <a:r>
              <a:rPr lang="en-GB" dirty="0" err="1" smtClean="0"/>
              <a:t>Rinne</a:t>
            </a:r>
            <a:r>
              <a:rPr lang="en-GB" dirty="0" smtClean="0"/>
              <a:t>, R e.al </a:t>
            </a:r>
            <a:r>
              <a:rPr lang="en-GB" dirty="0" err="1" smtClean="0"/>
              <a:t>ed</a:t>
            </a:r>
            <a:r>
              <a:rPr lang="en-GB" dirty="0" smtClean="0"/>
              <a:t>, </a:t>
            </a:r>
            <a:r>
              <a:rPr lang="en-GB" i="1" dirty="0" smtClean="0"/>
              <a:t>Adult Education liberty, Fraternity Equality? Nordic Views on lifelong Learning. Finish Educational Research Association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Ministry of Education(2000)</a:t>
            </a:r>
            <a:r>
              <a:rPr lang="en-GB" i="1" dirty="0" smtClean="0"/>
              <a:t> The Adult Education and  Continuing Training Reform .</a:t>
            </a:r>
            <a:r>
              <a:rPr lang="en-GB" dirty="0" smtClean="0"/>
              <a:t>Copenhagen : Ministry of Education </a:t>
            </a:r>
          </a:p>
          <a:p>
            <a:pPr>
              <a:buFont typeface="Wingdings" pitchFamily="2" charset="2"/>
              <a:buChar char="Ø"/>
            </a:pPr>
            <a:r>
              <a:rPr lang="en-GB" dirty="0" err="1" smtClean="0"/>
              <a:t>Kasworm</a:t>
            </a:r>
            <a:r>
              <a:rPr lang="en-GB" dirty="0" smtClean="0"/>
              <a:t>, C &amp; Hemmingsen, L( 2006) </a:t>
            </a:r>
            <a:r>
              <a:rPr lang="en-GB" i="1" dirty="0" smtClean="0"/>
              <a:t>Preparing Professionals for Lifelong Learning: Comparative Examination of Master´s educational programs. </a:t>
            </a:r>
            <a:r>
              <a:rPr lang="en-GB" dirty="0" smtClean="0"/>
              <a:t>Higher Education , Springer </a:t>
            </a:r>
          </a:p>
          <a:p>
            <a:pPr>
              <a:buFont typeface="Wingdings" pitchFamily="2" charset="2"/>
              <a:buChar char="Ø"/>
            </a:pPr>
            <a:r>
              <a:rPr lang="en-GB" dirty="0" err="1" smtClean="0"/>
              <a:t>Henmmingsen</a:t>
            </a:r>
            <a:r>
              <a:rPr lang="en-GB" dirty="0" smtClean="0"/>
              <a:t>, L &amp; Sprogøe, J( 2005) </a:t>
            </a:r>
            <a:r>
              <a:rPr lang="en-GB" i="1" dirty="0" smtClean="0"/>
              <a:t>Learning profiles of  master Students- support or barrier for lifelong </a:t>
            </a:r>
            <a:r>
              <a:rPr lang="en-GB" i="1" smtClean="0"/>
              <a:t>learning?  </a:t>
            </a:r>
            <a:r>
              <a:rPr lang="en-GB" dirty="0" smtClean="0"/>
              <a:t>Conference paper University of Turku 2005 </a:t>
            </a:r>
          </a:p>
          <a:p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20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836713"/>
            <a:ext cx="8421688" cy="504056"/>
          </a:xfrm>
        </p:spPr>
        <p:txBody>
          <a:bodyPr/>
          <a:lstStyle/>
          <a:p>
            <a:r>
              <a:rPr lang="da-DK" dirty="0" smtClean="0"/>
              <a:t> </a:t>
            </a:r>
            <a:r>
              <a:rPr lang="da-DK" dirty="0" err="1" smtClean="0"/>
              <a:t>Adult</a:t>
            </a:r>
            <a:r>
              <a:rPr lang="da-DK" dirty="0" smtClean="0"/>
              <a:t> and </a:t>
            </a:r>
            <a:r>
              <a:rPr lang="da-DK" dirty="0" err="1" smtClean="0"/>
              <a:t>contiuning</a:t>
            </a:r>
            <a:r>
              <a:rPr lang="da-DK" dirty="0" smtClean="0"/>
              <a:t> </a:t>
            </a:r>
            <a:r>
              <a:rPr lang="da-DK" dirty="0" err="1" smtClean="0"/>
              <a:t>education</a:t>
            </a:r>
            <a:r>
              <a:rPr lang="da-DK" dirty="0" smtClean="0"/>
              <a:t> </a:t>
            </a:r>
            <a:endParaRPr lang="da-DK" dirty="0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>
            <a:off x="467544" y="1340768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4355976" y="1772816"/>
            <a:ext cx="0" cy="480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611560" y="1412776"/>
            <a:ext cx="327426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a-DK" sz="1600" u="sng" dirty="0" smtClean="0">
                <a:latin typeface="Times New Roman" pitchFamily="18" charset="0"/>
              </a:rPr>
              <a:t>The </a:t>
            </a:r>
            <a:r>
              <a:rPr lang="da-DK" sz="1600" u="sng" dirty="0" err="1" smtClean="0">
                <a:latin typeface="Times New Roman" pitchFamily="18" charset="0"/>
              </a:rPr>
              <a:t>ordinarie</a:t>
            </a:r>
            <a:r>
              <a:rPr lang="da-DK" sz="1600" u="sng" dirty="0" smtClean="0">
                <a:latin typeface="Times New Roman" pitchFamily="18" charset="0"/>
              </a:rPr>
              <a:t> system of </a:t>
            </a:r>
            <a:r>
              <a:rPr lang="da-DK" sz="1600" u="sng" dirty="0" err="1" smtClean="0">
                <a:latin typeface="Times New Roman" pitchFamily="18" charset="0"/>
              </a:rPr>
              <a:t>education</a:t>
            </a:r>
            <a:r>
              <a:rPr lang="da-DK" sz="1600" u="sng" dirty="0" smtClean="0">
                <a:latin typeface="Times New Roman" pitchFamily="18" charset="0"/>
              </a:rPr>
              <a:t> </a:t>
            </a:r>
            <a:endParaRPr lang="da-DK" sz="1600" u="sng" dirty="0">
              <a:latin typeface="Times New Roman" pitchFamily="18" charset="0"/>
            </a:endParaRP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4724400" y="1268760"/>
            <a:ext cx="32319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a-DK" sz="1600" u="sng" dirty="0" err="1" smtClean="0">
                <a:latin typeface="Times New Roman" pitchFamily="18" charset="0"/>
              </a:rPr>
              <a:t>Adult</a:t>
            </a:r>
            <a:r>
              <a:rPr lang="da-DK" sz="1600" u="sng" dirty="0" smtClean="0">
                <a:latin typeface="Times New Roman" pitchFamily="18" charset="0"/>
              </a:rPr>
              <a:t> and </a:t>
            </a:r>
            <a:r>
              <a:rPr lang="da-DK" sz="1600" u="sng" dirty="0" err="1" smtClean="0">
                <a:latin typeface="Times New Roman" pitchFamily="18" charset="0"/>
              </a:rPr>
              <a:t>further</a:t>
            </a:r>
            <a:r>
              <a:rPr lang="da-DK" sz="1600" u="sng" dirty="0" smtClean="0">
                <a:latin typeface="Times New Roman" pitchFamily="18" charset="0"/>
              </a:rPr>
              <a:t> </a:t>
            </a:r>
            <a:r>
              <a:rPr lang="da-DK" sz="1600" u="sng" dirty="0" err="1" smtClean="0">
                <a:latin typeface="Times New Roman" pitchFamily="18" charset="0"/>
              </a:rPr>
              <a:t>education</a:t>
            </a:r>
            <a:r>
              <a:rPr lang="da-DK" sz="1600" u="sng" dirty="0" smtClean="0">
                <a:latin typeface="Times New Roman" pitchFamily="18" charset="0"/>
              </a:rPr>
              <a:t> </a:t>
            </a:r>
            <a:endParaRPr lang="da-DK" sz="1600" u="sng" dirty="0">
              <a:latin typeface="Times New Roman" pitchFamily="18" charset="0"/>
            </a:endParaRP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228600" y="6400800"/>
            <a:ext cx="184731" cy="48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7391400" y="6324600"/>
            <a:ext cx="184731" cy="48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304800" y="3962400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Vocational</a:t>
            </a:r>
            <a:r>
              <a:rPr lang="da-DK" sz="1400" dirty="0" smtClean="0">
                <a:latin typeface="Times New Roman" pitchFamily="18" charset="0"/>
              </a:rPr>
              <a:t>  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r>
              <a:rPr lang="da-DK" sz="1400" dirty="0" smtClean="0">
                <a:latin typeface="Times New Roman" pitchFamily="18" charset="0"/>
              </a:rPr>
              <a:t> 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2286000" y="3962400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Secondary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56" name="Rectangle 16"/>
          <p:cNvSpPr>
            <a:spLocks noChangeArrowheads="1"/>
          </p:cNvSpPr>
          <p:nvPr/>
        </p:nvSpPr>
        <p:spPr bwMode="auto">
          <a:xfrm>
            <a:off x="4419600" y="4005064"/>
            <a:ext cx="1295400" cy="79553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Bacis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adult</a:t>
            </a:r>
            <a:r>
              <a:rPr lang="da-DK" sz="1400" dirty="0" smtClean="0">
                <a:latin typeface="Times New Roman" pitchFamily="18" charset="0"/>
              </a:rPr>
              <a:t> 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r>
              <a:rPr lang="da-DK" sz="1400" dirty="0" smtClean="0">
                <a:latin typeface="Times New Roman" pitchFamily="18" charset="0"/>
              </a:rPr>
              <a:t> 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>
                <a:latin typeface="Times New Roman" pitchFamily="18" charset="0"/>
              </a:rPr>
              <a:t>(GVU)</a:t>
            </a: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5791200" y="2895600"/>
            <a:ext cx="12192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Adult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vocational</a:t>
            </a:r>
            <a:endParaRPr lang="da-DK" sz="1400" dirty="0" smtClean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training</a:t>
            </a:r>
            <a:r>
              <a:rPr lang="da-DK" sz="1400" dirty="0" smtClean="0">
                <a:latin typeface="Times New Roman" pitchFamily="18" charset="0"/>
              </a:rPr>
              <a:t> </a:t>
            </a:r>
          </a:p>
          <a:p>
            <a:pPr algn="ctr"/>
            <a:r>
              <a:rPr lang="da-DK" sz="1400" dirty="0" smtClean="0">
                <a:latin typeface="Times New Roman" pitchFamily="18" charset="0"/>
              </a:rPr>
              <a:t>programs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>
                <a:latin typeface="Times New Roman" pitchFamily="18" charset="0"/>
              </a:rPr>
              <a:t>(AMU)</a:t>
            </a:r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7164288" y="3861048"/>
            <a:ext cx="1512168" cy="10801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Higher</a:t>
            </a:r>
            <a:endParaRPr lang="da-DK" sz="1400" dirty="0" smtClean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preparation</a:t>
            </a:r>
            <a:endParaRPr lang="da-DK" sz="1400" dirty="0" smtClean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examination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>
                <a:latin typeface="Times New Roman" pitchFamily="18" charset="0"/>
              </a:rPr>
              <a:t>(HF)</a:t>
            </a:r>
          </a:p>
        </p:txBody>
      </p:sp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7164288" y="4941168"/>
            <a:ext cx="1524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smtClean="0">
                <a:latin typeface="Times New Roman" pitchFamily="18" charset="0"/>
              </a:rPr>
              <a:t>General </a:t>
            </a:r>
            <a:r>
              <a:rPr lang="da-DK" sz="1400" dirty="0" err="1" smtClean="0">
                <a:latin typeface="Times New Roman" pitchFamily="18" charset="0"/>
              </a:rPr>
              <a:t>adult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>
                <a:latin typeface="Times New Roman" pitchFamily="18" charset="0"/>
              </a:rPr>
              <a:t>(AVU)</a:t>
            </a:r>
          </a:p>
        </p:txBody>
      </p:sp>
      <p:sp>
        <p:nvSpPr>
          <p:cNvPr id="61460" name="Rectangle 20"/>
          <p:cNvSpPr>
            <a:spLocks noChangeArrowheads="1"/>
          </p:cNvSpPr>
          <p:nvPr/>
        </p:nvSpPr>
        <p:spPr bwMode="auto">
          <a:xfrm>
            <a:off x="7162800" y="5562600"/>
            <a:ext cx="1585664" cy="103475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Preparatory</a:t>
            </a:r>
            <a:endParaRPr lang="da-DK" sz="1400" dirty="0" smtClean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adult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education</a:t>
            </a:r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>
                <a:latin typeface="Times New Roman" pitchFamily="18" charset="0"/>
              </a:rPr>
              <a:t>(FVU)</a:t>
            </a: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304800" y="28956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Vocational</a:t>
            </a:r>
            <a:r>
              <a:rPr lang="da-DK" sz="1400" dirty="0" smtClean="0">
                <a:latin typeface="Times New Roman" pitchFamily="18" charset="0"/>
              </a:rPr>
              <a:t> akademi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r>
              <a:rPr lang="da-DK" sz="1400" dirty="0" smtClean="0">
                <a:latin typeface="Times New Roman" pitchFamily="18" charset="0"/>
              </a:rPr>
              <a:t>.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2" name="Rectangle 22"/>
          <p:cNvSpPr>
            <a:spLocks noChangeArrowheads="1"/>
          </p:cNvSpPr>
          <p:nvPr/>
        </p:nvSpPr>
        <p:spPr bwMode="auto">
          <a:xfrm>
            <a:off x="1828800" y="2438400"/>
            <a:ext cx="990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>
                <a:latin typeface="Times New Roman" pitchFamily="18" charset="0"/>
              </a:rPr>
              <a:t>Professions</a:t>
            </a:r>
          </a:p>
          <a:p>
            <a:pPr algn="ctr"/>
            <a:r>
              <a:rPr lang="da-DK" sz="1400" dirty="0">
                <a:latin typeface="Times New Roman" pitchFamily="18" charset="0"/>
              </a:rPr>
              <a:t>bachelor</a:t>
            </a: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2971800" y="2438400"/>
            <a:ext cx="990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University</a:t>
            </a:r>
            <a:endParaRPr lang="da-DK" sz="1400" dirty="0" smtClean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bachelor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err="1" smtClean="0">
                <a:latin typeface="Times New Roman" pitchFamily="18" charset="0"/>
              </a:rPr>
              <a:t>education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4" name="Rectangle 24"/>
          <p:cNvSpPr>
            <a:spLocks noChangeArrowheads="1"/>
          </p:cNvSpPr>
          <p:nvPr/>
        </p:nvSpPr>
        <p:spPr bwMode="auto">
          <a:xfrm>
            <a:off x="2971800" y="1828800"/>
            <a:ext cx="990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smtClean="0">
                <a:latin typeface="Times New Roman" pitchFamily="18" charset="0"/>
              </a:rPr>
              <a:t>Kandidat</a:t>
            </a:r>
            <a:endParaRPr lang="da-DK" sz="1400" dirty="0">
              <a:latin typeface="Times New Roman" pitchFamily="18" charset="0"/>
            </a:endParaRPr>
          </a:p>
          <a:p>
            <a:pPr algn="ctr"/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6" name="Rectangle 26"/>
          <p:cNvSpPr>
            <a:spLocks noChangeArrowheads="1"/>
          </p:cNvSpPr>
          <p:nvPr/>
        </p:nvSpPr>
        <p:spPr bwMode="auto">
          <a:xfrm>
            <a:off x="4419600" y="1828800"/>
            <a:ext cx="990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>
                <a:latin typeface="Times New Roman" pitchFamily="18" charset="0"/>
              </a:rPr>
              <a:t>Master</a:t>
            </a:r>
          </a:p>
          <a:p>
            <a:pPr algn="ctr"/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4427984" y="2420888"/>
            <a:ext cx="990600" cy="5760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Diploma</a:t>
            </a:r>
            <a:endParaRPr lang="da-DK" sz="1400" dirty="0">
              <a:latin typeface="Times New Roman" pitchFamily="18" charset="0"/>
            </a:endParaRPr>
          </a:p>
          <a:p>
            <a:pPr algn="ctr"/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8" name="Rectangle 28"/>
          <p:cNvSpPr>
            <a:spLocks noChangeArrowheads="1"/>
          </p:cNvSpPr>
          <p:nvPr/>
        </p:nvSpPr>
        <p:spPr bwMode="auto">
          <a:xfrm>
            <a:off x="4419600" y="3212976"/>
            <a:ext cx="1088504" cy="72008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da-DK" sz="1400" dirty="0" err="1" smtClean="0">
                <a:latin typeface="Times New Roman" pitchFamily="18" charset="0"/>
              </a:rPr>
              <a:t>further</a:t>
            </a:r>
            <a:endParaRPr lang="da-DK" sz="1400" dirty="0">
              <a:latin typeface="Times New Roman" pitchFamily="18" charset="0"/>
            </a:endParaRPr>
          </a:p>
          <a:p>
            <a:pPr algn="ctr"/>
            <a:r>
              <a:rPr lang="da-DK" sz="1400" dirty="0" smtClean="0">
                <a:latin typeface="Times New Roman" pitchFamily="18" charset="0"/>
              </a:rPr>
              <a:t> </a:t>
            </a:r>
            <a:r>
              <a:rPr lang="da-DK" sz="1400" dirty="0" err="1" smtClean="0">
                <a:latin typeface="Times New Roman" pitchFamily="18" charset="0"/>
              </a:rPr>
              <a:t>education</a:t>
            </a:r>
            <a:r>
              <a:rPr lang="da-DK" sz="1400" dirty="0" smtClean="0">
                <a:latin typeface="Times New Roman" pitchFamily="18" charset="0"/>
              </a:rPr>
              <a:t> </a:t>
            </a:r>
            <a:endParaRPr lang="da-DK" sz="1400" dirty="0">
              <a:latin typeface="Times New Roman" pitchFamily="18" charset="0"/>
            </a:endParaRPr>
          </a:p>
        </p:txBody>
      </p:sp>
      <p:sp>
        <p:nvSpPr>
          <p:cNvPr id="61469" name="Text Box 29"/>
          <p:cNvSpPr txBox="1">
            <a:spLocks noChangeArrowheads="1"/>
          </p:cNvSpPr>
          <p:nvPr/>
        </p:nvSpPr>
        <p:spPr bwMode="auto">
          <a:xfrm>
            <a:off x="2895600" y="5805264"/>
            <a:ext cx="2971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da-DK"/>
          </a:p>
        </p:txBody>
      </p:sp>
      <p:sp>
        <p:nvSpPr>
          <p:cNvPr id="61470" name="Text Box 30"/>
          <p:cNvSpPr txBox="1">
            <a:spLocks noChangeArrowheads="1"/>
          </p:cNvSpPr>
          <p:nvPr/>
        </p:nvSpPr>
        <p:spPr bwMode="auto">
          <a:xfrm>
            <a:off x="304800" y="53340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year master program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51520" y="2996952"/>
            <a:ext cx="8421688" cy="32385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A response to lifelong learning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Parallel but different to the existing educational system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Based on “open education” but different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Second change  opportunities in general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Recognition of prior learning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 response to </a:t>
            </a:r>
            <a:r>
              <a:rPr lang="en-GB" dirty="0" smtClean="0"/>
              <a:t>qualifications </a:t>
            </a:r>
            <a:r>
              <a:rPr lang="en-GB" dirty="0" smtClean="0"/>
              <a:t>demands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year master program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23528" y="3068960"/>
            <a:ext cx="8421688" cy="32385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One year study provided in two year  ( part time)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Recognition of at least two years of relevant professional experience  after the admission diploma (exam)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Combination of theory and </a:t>
            </a:r>
            <a:r>
              <a:rPr lang="en-GB" dirty="0" smtClean="0"/>
              <a:t>practise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The </a:t>
            </a:r>
            <a:r>
              <a:rPr lang="en-GB" dirty="0" err="1" smtClean="0"/>
              <a:t>posiblility</a:t>
            </a:r>
            <a:r>
              <a:rPr lang="en-GB" dirty="0" smtClean="0"/>
              <a:t> to study in </a:t>
            </a:r>
            <a:r>
              <a:rPr lang="en-GB" dirty="0" err="1" smtClean="0"/>
              <a:t>deept</a:t>
            </a:r>
            <a:r>
              <a:rPr lang="en-GB" dirty="0" smtClean="0"/>
              <a:t> in own profession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Mature students and par-time study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From free to intuition fee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57C4-3D37-4B36-974D-936D6B1044C3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sz="4000" dirty="0"/>
              <a:t>Master </a:t>
            </a:r>
            <a:r>
              <a:rPr lang="da-DK" sz="4000" dirty="0" smtClean="0"/>
              <a:t>program at </a:t>
            </a:r>
            <a:r>
              <a:rPr lang="da-DK" sz="4000" dirty="0" smtClean="0"/>
              <a:t>DPU</a:t>
            </a:r>
            <a:r>
              <a:rPr lang="da-DK" sz="4000" dirty="0"/>
              <a:t/>
            </a:r>
            <a:br>
              <a:rPr lang="da-DK" sz="4000" dirty="0"/>
            </a:br>
            <a:endParaRPr lang="da-DK" sz="40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/>
              <a:t>From </a:t>
            </a:r>
            <a:r>
              <a:rPr lang="en-GB" dirty="0" smtClean="0"/>
              <a:t>3 programs  </a:t>
            </a:r>
            <a:r>
              <a:rPr lang="en-GB" dirty="0"/>
              <a:t>in 2001 to </a:t>
            </a:r>
            <a:r>
              <a:rPr lang="en-GB" dirty="0" smtClean="0"/>
              <a:t>16 programs  </a:t>
            </a:r>
            <a:r>
              <a:rPr lang="en-GB" dirty="0"/>
              <a:t>in </a:t>
            </a:r>
            <a:r>
              <a:rPr lang="en-GB" dirty="0" smtClean="0"/>
              <a:t>2011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/>
              <a:t>Intake fall and spring 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</a:t>
            </a:r>
            <a:r>
              <a:rPr lang="en-GB" dirty="0" smtClean="0"/>
              <a:t>Entry </a:t>
            </a:r>
            <a:r>
              <a:rPr lang="en-GB" dirty="0" smtClean="0"/>
              <a:t>requirements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Recognition of prior learning :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Documentation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Interview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da-DK" dirty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Types of master education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Regulated program</a:t>
            </a:r>
          </a:p>
          <a:p>
            <a:pPr>
              <a:buFont typeface="Wingdings" pitchFamily="2" charset="2"/>
              <a:buChar char="Ø"/>
            </a:pPr>
            <a:endParaRPr lang="da-DK" dirty="0"/>
          </a:p>
          <a:p>
            <a:pPr>
              <a:buFont typeface="Wingdings" pitchFamily="2" charset="2"/>
              <a:buChar char="Ø"/>
            </a:pPr>
            <a:r>
              <a:rPr lang="da-DK" dirty="0"/>
              <a:t>Fleksibel master </a:t>
            </a:r>
            <a:r>
              <a:rPr lang="da-DK" dirty="0" smtClean="0"/>
              <a:t>program</a:t>
            </a:r>
          </a:p>
          <a:p>
            <a:pPr>
              <a:buFont typeface="Wingdings" pitchFamily="2" charset="2"/>
              <a:buChar char="Ø"/>
            </a:pPr>
            <a:endParaRPr lang="da-DK" dirty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One module program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Flexible master program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4 modules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An individual education plan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Master project &gt; future – carrier plan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Planning of the modules &gt; program </a:t>
            </a:r>
            <a:endParaRPr lang="en-GB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9F215-ABE6-46A3-9D49-0B93C2C4747F}" type="slidenum">
              <a:rPr lang="da-DK" smtClean="0"/>
              <a:pPr/>
              <a:t>8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Master in adult </a:t>
            </a:r>
            <a:r>
              <a:rPr lang="en-GB" dirty="0" smtClean="0"/>
              <a:t>education Human </a:t>
            </a:r>
            <a:r>
              <a:rPr lang="en-GB" dirty="0" smtClean="0"/>
              <a:t>resource development 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2001- 2011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dirty="0" smtClean="0"/>
              <a:t>17 intake </a:t>
            </a:r>
            <a:endParaRPr lang="en-GB" dirty="0" smtClean="0"/>
          </a:p>
          <a:p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60  ECTS </a:t>
            </a:r>
            <a:r>
              <a:rPr lang="en-GB" dirty="0" smtClean="0"/>
              <a:t>point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4 module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Exam  with extern examination (on 3 of the module)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Module</a:t>
            </a:r>
            <a:r>
              <a:rPr lang="en-GB" dirty="0" smtClean="0"/>
              <a:t>: 10 days </a:t>
            </a:r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da-DK" dirty="0" err="1" smtClean="0"/>
              <a:t>Mixmode</a:t>
            </a:r>
            <a:r>
              <a:rPr lang="da-DK" dirty="0" smtClean="0"/>
              <a:t>: seminars, </a:t>
            </a:r>
            <a:r>
              <a:rPr lang="da-DK" dirty="0" err="1" smtClean="0"/>
              <a:t>study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r>
              <a:rPr lang="da-DK" dirty="0" smtClean="0"/>
              <a:t>, supervision and </a:t>
            </a:r>
            <a:r>
              <a:rPr lang="da-DK" dirty="0" err="1" smtClean="0"/>
              <a:t>e-learning</a:t>
            </a:r>
            <a:r>
              <a:rPr lang="da-DK" dirty="0" smtClean="0"/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GB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48E73-0E23-4FC9-A09B-FDC836DA9433}" type="slidenum">
              <a:rPr lang="da-DK" smtClean="0"/>
              <a:pPr/>
              <a:t>9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PU_AU">
  <a:themeElements>
    <a:clrScheme name="">
      <a:dk1>
        <a:srgbClr val="000000"/>
      </a:dk1>
      <a:lt1>
        <a:srgbClr val="FFFFFF"/>
      </a:lt1>
      <a:dk2>
        <a:srgbClr val="81A0C6"/>
      </a:dk2>
      <a:lt2>
        <a:srgbClr val="03428E"/>
      </a:lt2>
      <a:accent1>
        <a:srgbClr val="FFFFFF"/>
      </a:accent1>
      <a:accent2>
        <a:srgbClr val="808092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84"/>
      </a:accent6>
      <a:hlink>
        <a:srgbClr val="E6ECF4"/>
      </a:hlink>
      <a:folHlink>
        <a:srgbClr val="E5E5E9"/>
      </a:folHlink>
    </a:clrScheme>
    <a:fontScheme name="Default">
      <a:majorFont>
        <a:latin typeface="AU Passata"/>
        <a:ea typeface=""/>
        <a:cs typeface=""/>
      </a:majorFont>
      <a:minorFont>
        <a:latin typeface="AU Passat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4">
        <a:dk1>
          <a:srgbClr val="000000"/>
        </a:dk1>
        <a:lt1>
          <a:srgbClr val="0066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AAB8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97932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EA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6">
        <a:dk1>
          <a:srgbClr val="000000"/>
        </a:dk1>
        <a:lt1>
          <a:srgbClr val="FFFFFF"/>
        </a:lt1>
        <a:dk2>
          <a:srgbClr val="000000"/>
        </a:dk2>
        <a:lt2>
          <a:srgbClr val="808092"/>
        </a:lt2>
        <a:accent1>
          <a:srgbClr val="03428E"/>
        </a:accent1>
        <a:accent2>
          <a:srgbClr val="81A0C6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7491B3"/>
        </a:accent6>
        <a:hlink>
          <a:srgbClr val="E6ECF4"/>
        </a:hlink>
        <a:folHlink>
          <a:srgbClr val="E5E5E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DPU_AU</Template>
  <TotalTime>445</TotalTime>
  <Words>782</Words>
  <Application>Microsoft Office PowerPoint</Application>
  <PresentationFormat>Skærmshow (4:3)</PresentationFormat>
  <Paragraphs>220</Paragraphs>
  <Slides>20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Diastitler</vt:lpstr>
      </vt:variant>
      <vt:variant>
        <vt:i4>20</vt:i4>
      </vt:variant>
    </vt:vector>
  </HeadingPairs>
  <TitlesOfParts>
    <vt:vector size="26" baseType="lpstr">
      <vt:lpstr>Arial</vt:lpstr>
      <vt:lpstr>AU Passata</vt:lpstr>
      <vt:lpstr>Wingdings</vt:lpstr>
      <vt:lpstr>Times New Roman</vt:lpstr>
      <vt:lpstr>Arial Black</vt:lpstr>
      <vt:lpstr>DPU_AU</vt:lpstr>
      <vt:lpstr>Programmes designed to attract wider adult learners population </vt:lpstr>
      <vt:lpstr>Five points </vt:lpstr>
      <vt:lpstr> Adult and contiuning education </vt:lpstr>
      <vt:lpstr>One year master program </vt:lpstr>
      <vt:lpstr>One year master program </vt:lpstr>
      <vt:lpstr>Master program at DPU </vt:lpstr>
      <vt:lpstr>Types of master education</vt:lpstr>
      <vt:lpstr>Flexible master program </vt:lpstr>
      <vt:lpstr>Master in adult education Human resource development </vt:lpstr>
      <vt:lpstr>Dias nummer 10</vt:lpstr>
      <vt:lpstr>Combine theory and practise</vt:lpstr>
      <vt:lpstr>The aim of the study group:</vt:lpstr>
      <vt:lpstr>Examples of Master thesis </vt:lpstr>
      <vt:lpstr>To be a master student</vt:lpstr>
      <vt:lpstr>Master students </vt:lpstr>
      <vt:lpstr>Quality issues related to Lifelong Learning </vt:lpstr>
      <vt:lpstr>Quality assurance  in program </vt:lpstr>
      <vt:lpstr>Qualification framework ( Bologna) </vt:lpstr>
      <vt:lpstr>Examples from Master of adult and human resource development</vt:lpstr>
      <vt:lpstr>References:</vt:lpstr>
    </vt:vector>
  </TitlesOfParts>
  <Company>DPU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DPU 2009</dc:title>
  <dc:creator>lihe</dc:creator>
  <cp:lastModifiedBy>lihe</cp:lastModifiedBy>
  <cp:revision>49</cp:revision>
  <dcterms:created xsi:type="dcterms:W3CDTF">2011-06-09T09:46:10Z</dcterms:created>
  <dcterms:modified xsi:type="dcterms:W3CDTF">2011-06-20T13:41:28Z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By">
    <vt:lpwstr>SkabelonDesign</vt:lpwstr>
  </property>
</Properties>
</file>