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440" r:id="rId2"/>
    <p:sldId id="576" r:id="rId3"/>
    <p:sldId id="532" r:id="rId4"/>
    <p:sldId id="442" r:id="rId5"/>
    <p:sldId id="352" r:id="rId6"/>
    <p:sldId id="573" r:id="rId7"/>
    <p:sldId id="447" r:id="rId8"/>
    <p:sldId id="550" r:id="rId9"/>
    <p:sldId id="416" r:id="rId10"/>
    <p:sldId id="434" r:id="rId11"/>
    <p:sldId id="498" r:id="rId12"/>
    <p:sldId id="495" r:id="rId13"/>
    <p:sldId id="448" r:id="rId14"/>
    <p:sldId id="430" r:id="rId15"/>
    <p:sldId id="431" r:id="rId16"/>
    <p:sldId id="575" r:id="rId17"/>
    <p:sldId id="501" r:id="rId18"/>
    <p:sldId id="502" r:id="rId19"/>
    <p:sldId id="504" r:id="rId20"/>
    <p:sldId id="520" r:id="rId21"/>
    <p:sldId id="459" r:id="rId22"/>
    <p:sldId id="570" r:id="rId23"/>
    <p:sldId id="538" r:id="rId24"/>
    <p:sldId id="574" r:id="rId2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clrMru>
    <a:srgbClr val="D2D0F0"/>
    <a:srgbClr val="7470AD"/>
    <a:srgbClr val="342B90"/>
    <a:srgbClr val="2A2378"/>
    <a:srgbClr val="F59999"/>
    <a:srgbClr val="EB3632"/>
    <a:srgbClr val="9B0000"/>
    <a:srgbClr val="FBFF9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150" d="100"/>
          <a:sy n="150" d="100"/>
        </p:scale>
        <p:origin x="-72" y="162"/>
      </p:cViewPr>
      <p:guideLst>
        <p:guide orient="horz" pos="4319"/>
        <p:guide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Book%20HD:Users:hbigs:Desktop:Statistiken:Doktoranden_anonym_2003-2010_Bio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Book%20HD:Users:hbigs:Desktop:Subjects_final_degrees_12_Dec_2011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Book%20HD:Users:hbigs:Desktop:Antrag_ExIni_2:Abbildungen:Abb_ExIni2_Statistics_7_Dec_11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Book%20HD:Users:hbigs:Desktop:Antrag_ExIni_2:Abbildungen:Abb_ExIni2_Statistics_7_Dec_11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plotArea>
      <c:layout/>
      <c:barChart>
        <c:barDir val="col"/>
        <c:grouping val="clustered"/>
        <c:ser>
          <c:idx val="0"/>
          <c:order val="0"/>
          <c:spPr>
            <a:solidFill>
              <a:srgbClr val="800000"/>
            </a:solidFill>
          </c:spPr>
          <c:cat>
            <c:strRef>
              <c:f>'Total_2003-2010'!$I$4:$I$11</c:f>
              <c:strCache>
                <c:ptCount val="8"/>
                <c:pt idx="0">
                  <c:v>200x3</c:v>
                </c:pt>
                <c:pt idx="1">
                  <c:v>200x4</c:v>
                </c:pt>
                <c:pt idx="2">
                  <c:v>200x5</c:v>
                </c:pt>
                <c:pt idx="3">
                  <c:v>200x6</c:v>
                </c:pt>
                <c:pt idx="4">
                  <c:v>200x7</c:v>
                </c:pt>
                <c:pt idx="5">
                  <c:v>200x8</c:v>
                </c:pt>
                <c:pt idx="6">
                  <c:v>200x9</c:v>
                </c:pt>
                <c:pt idx="7">
                  <c:v>20x10</c:v>
                </c:pt>
              </c:strCache>
            </c:strRef>
          </c:cat>
          <c:val>
            <c:numRef>
              <c:f>'Total_2003-2010'!$J$4:$J$11</c:f>
              <c:numCache>
                <c:formatCode>General</c:formatCode>
                <c:ptCount val="8"/>
                <c:pt idx="0">
                  <c:v>172</c:v>
                </c:pt>
                <c:pt idx="1">
                  <c:v>193</c:v>
                </c:pt>
                <c:pt idx="2">
                  <c:v>208</c:v>
                </c:pt>
                <c:pt idx="3">
                  <c:v>259</c:v>
                </c:pt>
                <c:pt idx="4">
                  <c:v>204</c:v>
                </c:pt>
                <c:pt idx="5">
                  <c:v>281</c:v>
                </c:pt>
                <c:pt idx="6">
                  <c:v>292</c:v>
                </c:pt>
                <c:pt idx="7">
                  <c:v>312</c:v>
                </c:pt>
              </c:numCache>
            </c:numRef>
          </c:val>
        </c:ser>
        <c:axId val="113444736"/>
        <c:axId val="113446272"/>
      </c:barChart>
      <c:catAx>
        <c:axId val="113444736"/>
        <c:scaling>
          <c:orientation val="minMax"/>
        </c:scaling>
        <c:delete val="1"/>
        <c:axPos val="b"/>
        <c:tickLblPos val="nextTo"/>
        <c:crossAx val="113446272"/>
        <c:crosses val="autoZero"/>
        <c:auto val="1"/>
        <c:lblAlgn val="ctr"/>
        <c:lblOffset val="100"/>
      </c:catAx>
      <c:valAx>
        <c:axId val="11344627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de-DE"/>
            </a:pPr>
            <a:endParaRPr lang="en-US"/>
          </a:p>
        </c:txPr>
        <c:crossAx val="113444736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plotArea>
      <c:layout/>
      <c:pieChart>
        <c:varyColors val="1"/>
        <c:firstSliceAng val="130"/>
      </c:pieChart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plotArea>
      <c:layout/>
      <c:pieChart>
        <c:varyColors val="1"/>
        <c:ser>
          <c:idx val="0"/>
          <c:order val="0"/>
          <c:spPr>
            <a:ln>
              <a:solidFill>
                <a:schemeClr val="bg1"/>
              </a:solidFill>
            </a:ln>
            <a:effectLst>
              <a:outerShdw blurRad="103505" dist="50800" dir="900000" sx="101000" sy="101000" algn="tl" rotWithShape="0">
                <a:schemeClr val="bg1">
                  <a:lumMod val="65000"/>
                  <a:alpha val="35000"/>
                </a:schemeClr>
              </a:outerShdw>
            </a:effectLst>
          </c:spPr>
          <c:dPt>
            <c:idx val="0"/>
            <c:spPr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103505" dist="50800" dir="900000" sx="101000" sy="101000" algn="tl" rotWithShape="0">
                  <a:schemeClr val="bg1">
                    <a:lumMod val="65000"/>
                    <a:alpha val="35000"/>
                  </a:schemeClr>
                </a:outerShdw>
              </a:effectLst>
            </c:spPr>
          </c:dPt>
          <c:dPt>
            <c:idx val="1"/>
            <c:spPr>
              <a:solidFill>
                <a:srgbClr val="6C0719"/>
              </a:solidFill>
              <a:ln>
                <a:solidFill>
                  <a:schemeClr val="bg1"/>
                </a:solidFill>
              </a:ln>
              <a:effectLst>
                <a:outerShdw blurRad="103505" dist="50800" dir="900000" sx="101000" sy="101000" algn="tl" rotWithShape="0">
                  <a:schemeClr val="bg1">
                    <a:lumMod val="65000"/>
                    <a:alpha val="35000"/>
                  </a:schemeClr>
                </a:outerShdw>
              </a:effectLst>
            </c:spPr>
          </c:dPt>
          <c:dPt>
            <c:idx val="2"/>
            <c:spPr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103505" dist="50800" dir="900000" sx="101000" sy="101000" algn="tl" rotWithShape="0">
                  <a:schemeClr val="bg1">
                    <a:lumMod val="65000"/>
                    <a:alpha val="35000"/>
                  </a:schemeClr>
                </a:outerShdw>
              </a:effectLst>
            </c:spPr>
          </c:dPt>
          <c:dPt>
            <c:idx val="3"/>
            <c:spPr>
              <a:solidFill>
                <a:srgbClr val="860822"/>
              </a:solidFill>
              <a:ln>
                <a:solidFill>
                  <a:schemeClr val="bg1"/>
                </a:solidFill>
              </a:ln>
              <a:effectLst>
                <a:outerShdw blurRad="103505" dist="50800" dir="900000" sx="101000" sy="101000" algn="tl" rotWithShape="0">
                  <a:schemeClr val="bg1">
                    <a:lumMod val="65000"/>
                    <a:alpha val="35000"/>
                  </a:schemeClr>
                </a:outerShdw>
              </a:effectLst>
            </c:spPr>
          </c:dPt>
          <c:dPt>
            <c:idx val="4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103505" dist="50800" dir="900000" sx="101000" sy="101000" algn="tl" rotWithShape="0">
                  <a:schemeClr val="bg1">
                    <a:lumMod val="65000"/>
                    <a:alpha val="35000"/>
                  </a:schemeClr>
                </a:outerShdw>
              </a:effectLst>
            </c:spPr>
          </c:dPt>
          <c:dPt>
            <c:idx val="5"/>
            <c:spPr>
              <a:solidFill>
                <a:srgbClr val="A50A2B"/>
              </a:solidFill>
              <a:ln>
                <a:solidFill>
                  <a:schemeClr val="bg1"/>
                </a:solidFill>
              </a:ln>
              <a:effectLst>
                <a:outerShdw blurRad="103505" dist="50800" dir="900000" sx="101000" sy="101000" algn="tl" rotWithShape="0">
                  <a:schemeClr val="bg1">
                    <a:lumMod val="65000"/>
                    <a:alpha val="35000"/>
                  </a:schemeClr>
                </a:outerShdw>
              </a:effectLst>
            </c:spPr>
          </c:dPt>
          <c:dPt>
            <c:idx val="6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103505" dist="50800" dir="900000" sx="101000" sy="101000" algn="tl" rotWithShape="0">
                  <a:schemeClr val="bg1">
                    <a:lumMod val="65000"/>
                    <a:alpha val="35000"/>
                  </a:schemeClr>
                </a:outerShdw>
              </a:effectLst>
            </c:spPr>
          </c:dPt>
          <c:dPt>
            <c:idx val="7"/>
            <c:spPr>
              <a:solidFill>
                <a:srgbClr val="C90C35"/>
              </a:solidFill>
              <a:ln>
                <a:solidFill>
                  <a:schemeClr val="bg1"/>
                </a:solidFill>
              </a:ln>
              <a:effectLst>
                <a:outerShdw blurRad="103505" dist="50800" dir="900000" sx="101000" sy="101000" algn="tl" rotWithShape="0">
                  <a:schemeClr val="bg1">
                    <a:lumMod val="65000"/>
                    <a:alpha val="35000"/>
                  </a:schemeClr>
                </a:outerShdw>
              </a:effectLst>
            </c:spPr>
          </c:dPt>
          <c:dPt>
            <c:idx val="8"/>
            <c:spPr>
              <a:solidFill>
                <a:schemeClr val="accent3">
                  <a:lumMod val="6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103505" dist="50800" dir="900000" sx="101000" sy="101000" algn="tl" rotWithShape="0">
                  <a:schemeClr val="bg1">
                    <a:lumMod val="65000"/>
                    <a:alpha val="35000"/>
                  </a:schemeClr>
                </a:outerShdw>
              </a:effectLst>
            </c:spPr>
          </c:dPt>
          <c:dPt>
            <c:idx val="9"/>
            <c:spPr>
              <a:solidFill>
                <a:srgbClr val="F70E46"/>
              </a:solidFill>
              <a:ln>
                <a:solidFill>
                  <a:schemeClr val="bg1"/>
                </a:solidFill>
              </a:ln>
              <a:effectLst>
                <a:outerShdw blurRad="103505" dist="50800" dir="900000" sx="101000" sy="101000" algn="tl" rotWithShape="0">
                  <a:schemeClr val="bg1">
                    <a:lumMod val="65000"/>
                    <a:alpha val="35000"/>
                  </a:schemeClr>
                </a:outerShdw>
              </a:effectLst>
            </c:spPr>
          </c:dPt>
          <c:dPt>
            <c:idx val="1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103505" dist="50800" dir="900000" sx="101000" sy="101000" algn="tl" rotWithShape="0">
                  <a:schemeClr val="bg1">
                    <a:lumMod val="65000"/>
                    <a:alpha val="35000"/>
                  </a:schemeClr>
                </a:outerShdw>
              </a:effectLst>
            </c:spPr>
          </c:dPt>
          <c:cat>
            <c:strRef>
              <c:f>Affiliations_Disciplines_PhDs!$A$353:$A$363</c:f>
              <c:strCache>
                <c:ptCount val="11"/>
                <c:pt idx="0">
                  <c:v>Biology</c:v>
                </c:pt>
                <c:pt idx="1">
                  <c:v>Biochemistry</c:v>
                </c:pt>
                <c:pt idx="2">
                  <c:v>Biomedicine</c:v>
                </c:pt>
                <c:pt idx="3">
                  <c:v>Biophysics</c:v>
                </c:pt>
                <c:pt idx="4">
                  <c:v>Biotechnology</c:v>
                </c:pt>
                <c:pt idx="5">
                  <c:v>Chemistry</c:v>
                </c:pt>
                <c:pt idx="6">
                  <c:v>Mathematics</c:v>
                </c:pt>
                <c:pt idx="7">
                  <c:v>Medicine</c:v>
                </c:pt>
                <c:pt idx="8">
                  <c:v>Pharmaceutical Sciences</c:v>
                </c:pt>
                <c:pt idx="9">
                  <c:v>Bioinformatics</c:v>
                </c:pt>
                <c:pt idx="10">
                  <c:v>Physics</c:v>
                </c:pt>
              </c:strCache>
            </c:strRef>
          </c:cat>
          <c:val>
            <c:numRef>
              <c:f>Affiliations_Disciplines_PhDs!$B$353:$B$363</c:f>
              <c:numCache>
                <c:formatCode>General</c:formatCode>
                <c:ptCount val="11"/>
                <c:pt idx="0">
                  <c:v>153</c:v>
                </c:pt>
                <c:pt idx="1">
                  <c:v>21</c:v>
                </c:pt>
                <c:pt idx="2">
                  <c:v>8</c:v>
                </c:pt>
                <c:pt idx="3">
                  <c:v>3</c:v>
                </c:pt>
                <c:pt idx="4">
                  <c:v>53</c:v>
                </c:pt>
                <c:pt idx="5">
                  <c:v>7</c:v>
                </c:pt>
                <c:pt idx="6">
                  <c:v>1</c:v>
                </c:pt>
                <c:pt idx="7">
                  <c:v>22</c:v>
                </c:pt>
                <c:pt idx="8">
                  <c:v>2</c:v>
                </c:pt>
                <c:pt idx="9">
                  <c:v>4</c:v>
                </c:pt>
                <c:pt idx="10">
                  <c:v>3</c:v>
                </c:pt>
              </c:numCache>
            </c:numRef>
          </c:val>
        </c:ser>
        <c:firstSliceAng val="88"/>
      </c:pieChart>
      <c:spPr>
        <a:noFill/>
        <a:ln w="25400">
          <a:noFill/>
        </a:ln>
      </c:spPr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8"/>
  <c:chart>
    <c:plotArea>
      <c:layout/>
      <c:pieChart>
        <c:varyColors val="1"/>
        <c:ser>
          <c:idx val="0"/>
          <c:order val="0"/>
          <c:spPr>
            <a:ln>
              <a:solidFill>
                <a:schemeClr val="bg1"/>
              </a:solidFill>
            </a:ln>
            <a:effectLst>
              <a:outerShdw blurRad="158750" dist="38100" dir="2700000" sx="102000" sy="102000" algn="tl" rotWithShape="0">
                <a:srgbClr val="000000">
                  <a:alpha val="43000"/>
                </a:srgbClr>
              </a:outerShdw>
            </a:effectLst>
          </c:spPr>
          <c:dPt>
            <c:idx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158750" dist="38100" dir="2700000" sx="102000" sy="102000" algn="tl" rotWithShape="0">
                  <a:srgbClr val="000000">
                    <a:alpha val="43000"/>
                  </a:srgbClr>
                </a:outerShdw>
              </a:effectLst>
            </c:spPr>
          </c:dPt>
          <c:dPt>
            <c:idx val="1"/>
            <c:spPr>
              <a:solidFill>
                <a:srgbClr val="C70202"/>
              </a:solidFill>
              <a:ln>
                <a:solidFill>
                  <a:schemeClr val="bg1"/>
                </a:solidFill>
              </a:ln>
              <a:effectLst>
                <a:outerShdw blurRad="158750" dist="38100" dir="2700000" sx="102000" sy="102000" algn="tl" rotWithShape="0">
                  <a:srgbClr val="000000">
                    <a:alpha val="43000"/>
                  </a:srgbClr>
                </a:outerShdw>
              </a:effectLst>
            </c:spPr>
          </c:dPt>
          <c:dPt>
            <c:idx val="2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158750" dist="38100" dir="2700000" sx="102000" sy="102000" algn="tl" rotWithShape="0">
                  <a:srgbClr val="000000">
                    <a:alpha val="43000"/>
                  </a:srgbClr>
                </a:outerShdw>
              </a:effectLst>
            </c:spPr>
          </c:dPt>
          <c:dPt>
            <c:idx val="3"/>
            <c:spPr>
              <a:solidFill>
                <a:srgbClr val="C3324D"/>
              </a:solidFill>
              <a:ln>
                <a:solidFill>
                  <a:schemeClr val="bg1"/>
                </a:solidFill>
              </a:ln>
              <a:effectLst>
                <a:outerShdw blurRad="158750" dist="38100" dir="2700000" sx="102000" sy="102000" algn="tl" rotWithShape="0">
                  <a:srgbClr val="000000">
                    <a:alpha val="43000"/>
                  </a:srgbClr>
                </a:outerShdw>
              </a:effectLst>
            </c:spPr>
          </c:dPt>
          <c:dPt>
            <c:idx val="4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158750" dist="38100" dir="2700000" sx="102000" sy="102000" algn="tl" rotWithShape="0">
                  <a:srgbClr val="000000">
                    <a:alpha val="43000"/>
                  </a:srgbClr>
                </a:outerShdw>
              </a:effectLst>
            </c:spPr>
          </c:dPt>
          <c:dPt>
            <c:idx val="5"/>
            <c:spPr>
              <a:solidFill>
                <a:srgbClr val="800000"/>
              </a:solidFill>
              <a:ln>
                <a:solidFill>
                  <a:schemeClr val="bg1"/>
                </a:solidFill>
              </a:ln>
              <a:effectLst>
                <a:outerShdw blurRad="158750" dist="38100" dir="2700000" sx="102000" sy="102000" algn="tl" rotWithShape="0">
                  <a:srgbClr val="000000">
                    <a:alpha val="43000"/>
                  </a:srgbClr>
                </a:outerShdw>
              </a:effectLst>
            </c:spPr>
          </c:dPt>
          <c:dPt>
            <c:idx val="6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158750" dist="38100" dir="2700000" sx="102000" sy="102000" algn="tl" rotWithShape="0">
                  <a:srgbClr val="000000">
                    <a:alpha val="43000"/>
                  </a:srgbClr>
                </a:outerShdw>
              </a:effectLst>
            </c:spPr>
          </c:dPt>
          <c:dPt>
            <c:idx val="7"/>
            <c:spPr>
              <a:solidFill>
                <a:srgbClr val="A80202"/>
              </a:solidFill>
              <a:ln>
                <a:solidFill>
                  <a:schemeClr val="bg1"/>
                </a:solidFill>
              </a:ln>
              <a:effectLst>
                <a:outerShdw blurRad="158750" dist="38100" dir="2700000" sx="102000" sy="102000" algn="tl" rotWithShape="0">
                  <a:srgbClr val="000000">
                    <a:alpha val="43000"/>
                  </a:srgbClr>
                </a:outerShdw>
              </a:effectLst>
            </c:spPr>
          </c:dPt>
          <c:dPt>
            <c:idx val="8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158750" dist="38100" dir="2700000" sx="102000" sy="102000" algn="tl" rotWithShape="0">
                  <a:srgbClr val="000000">
                    <a:alpha val="43000"/>
                  </a:srgbClr>
                </a:outerShdw>
              </a:effectLst>
            </c:spPr>
          </c:dPt>
          <c:dPt>
            <c:idx val="9"/>
            <c:spPr>
              <a:solidFill>
                <a:srgbClr val="B21436"/>
              </a:solidFill>
              <a:ln>
                <a:solidFill>
                  <a:schemeClr val="bg1"/>
                </a:solidFill>
              </a:ln>
              <a:effectLst>
                <a:outerShdw blurRad="158750" dist="38100" dir="2700000" sx="102000" sy="102000" algn="tl" rotWithShape="0">
                  <a:srgbClr val="000000">
                    <a:alpha val="43000"/>
                  </a:srgbClr>
                </a:outerShdw>
              </a:effectLst>
            </c:spPr>
          </c:dPt>
          <c:cat>
            <c:strRef>
              <c:f>Affiliation_PIs!$D$3:$D$12</c:f>
              <c:strCache>
                <c:ptCount val="10"/>
                <c:pt idx="0">
                  <c:v>DKFZ 17</c:v>
                </c:pt>
                <c:pt idx="1">
                  <c:v>EMBL 2</c:v>
                </c:pt>
                <c:pt idx="2">
                  <c:v>HITS 2</c:v>
                </c:pt>
                <c:pt idx="3">
                  <c:v>MPI 8</c:v>
                </c:pt>
                <c:pt idx="4">
                  <c:v>Mannheim Univ. of Applied Sciences 7</c:v>
                </c:pt>
                <c:pt idx="5">
                  <c:v>Biosciences 64</c:v>
                </c:pt>
                <c:pt idx="6">
                  <c:v>Chemistry 3</c:v>
                </c:pt>
                <c:pt idx="7">
                  <c:v>Physics 1</c:v>
                </c:pt>
                <c:pt idx="8">
                  <c:v>Medicine 25</c:v>
                </c:pt>
                <c:pt idx="9">
                  <c:v>Pharmacy 6</c:v>
                </c:pt>
              </c:strCache>
            </c:strRef>
          </c:cat>
          <c:val>
            <c:numRef>
              <c:f>Affiliation_PIs!$E$3:$E$12</c:f>
              <c:numCache>
                <c:formatCode>General</c:formatCode>
                <c:ptCount val="10"/>
                <c:pt idx="0">
                  <c:v>17</c:v>
                </c:pt>
                <c:pt idx="1">
                  <c:v>2</c:v>
                </c:pt>
                <c:pt idx="2">
                  <c:v>2</c:v>
                </c:pt>
                <c:pt idx="3">
                  <c:v>8</c:v>
                </c:pt>
                <c:pt idx="4">
                  <c:v>7</c:v>
                </c:pt>
                <c:pt idx="5">
                  <c:v>64</c:v>
                </c:pt>
                <c:pt idx="6">
                  <c:v>3</c:v>
                </c:pt>
                <c:pt idx="7">
                  <c:v>1</c:v>
                </c:pt>
                <c:pt idx="8">
                  <c:v>25</c:v>
                </c:pt>
                <c:pt idx="9">
                  <c:v>6</c:v>
                </c:pt>
              </c:numCache>
            </c:numRef>
          </c:val>
        </c:ser>
        <c:firstSliceAng val="57"/>
      </c:pieChart>
    </c:plotArea>
    <c:plotVisOnly val="1"/>
    <c:dispBlanksAs val="zero"/>
  </c:chart>
  <c:txPr>
    <a:bodyPr/>
    <a:lstStyle/>
    <a:p>
      <a:pPr>
        <a:defRPr sz="1200">
          <a:latin typeface="Verdana"/>
          <a:cs typeface="Verdana"/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113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114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114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2E30523F-4F92-4DB0-802D-ECF913C13971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28019FB7-BB2C-436C-8408-E588EFF47E14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pitchFamily="-6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ヒラギノ角ゴ Pro W3" charset="-128"/>
        <a:cs typeface="ヒラギノ角ゴ Pro W3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ヒラギノ角ゴ Pro W3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65" charset="0"/>
        <a:ea typeface="ＭＳ Ｐゴシック" charset="-128"/>
        <a:cs typeface="ＭＳ Ｐゴシック" pitchFamily="-112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6D5753-E8FC-401D-9CF2-B5F893744933}" type="slidenum">
              <a:rPr lang="de-DE"/>
              <a:pPr/>
              <a:t>1</a:t>
            </a:fld>
            <a:endParaRPr lang="de-DE"/>
          </a:p>
        </p:txBody>
      </p:sp>
      <p:sp>
        <p:nvSpPr>
          <p:cNvPr id="1638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GB" smtClean="0">
                <a:latin typeface="Arial" charset="0"/>
                <a:ea typeface="ＭＳ Ｐゴシック" charset="-128"/>
              </a:rPr>
              <a:t>Notiz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6456BE-38C3-4C18-A340-EB3538887390}" type="slidenum">
              <a:rPr lang="de-DE"/>
              <a:pPr/>
              <a:t>15</a:t>
            </a:fld>
            <a:endParaRPr lang="de-DE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120D3E-E6A9-4118-864B-38CC5B00CCA1}" type="slidenum">
              <a:rPr lang="en-GB"/>
              <a:pPr/>
              <a:t>16</a:t>
            </a:fld>
            <a:endParaRPr lang="en-GB"/>
          </a:p>
        </p:txBody>
      </p:sp>
      <p:sp>
        <p:nvSpPr>
          <p:cNvPr id="41987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1988" name="Rectangle 1027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GB" smtClean="0">
              <a:latin typeface="Verdana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946062-30F1-45DF-A0A0-84A0AC073F8C}" type="slidenum">
              <a:rPr lang="de-DE"/>
              <a:pPr/>
              <a:t>17</a:t>
            </a:fld>
            <a:endParaRPr lang="de-DE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19885D-C2E8-421F-8BB6-0FE1951E7118}" type="slidenum">
              <a:rPr lang="de-DE"/>
              <a:pPr/>
              <a:t>18</a:t>
            </a:fld>
            <a:endParaRPr lang="de-DE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C4595E-A925-4E3D-BA49-006B71156023}" type="slidenum">
              <a:rPr lang="de-DE"/>
              <a:pPr/>
              <a:t>19</a:t>
            </a:fld>
            <a:endParaRPr lang="de-DE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7ABA6E-F2C0-4DA9-99D2-49E0BD7817C7}" type="slidenum">
              <a:rPr lang="de-DE"/>
              <a:pPr/>
              <a:t>23</a:t>
            </a:fld>
            <a:endParaRPr lang="de-DE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E8C015-EE06-4360-A761-886489A406D8}" type="slidenum">
              <a:rPr lang="de-DE"/>
              <a:pPr/>
              <a:t>2</a:t>
            </a:fld>
            <a:endParaRPr lang="de-DE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6D8966-CCD1-4112-8BF6-4CF9B3AA3B1D}" type="slidenum">
              <a:rPr lang="de-DE"/>
              <a:pPr/>
              <a:t>3</a:t>
            </a:fld>
            <a:endParaRPr lang="de-DE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712FDF-82CA-4A0F-AB29-C1E53B058417}" type="slidenum">
              <a:rPr lang="de-DE"/>
              <a:pPr/>
              <a:t>4</a:t>
            </a:fld>
            <a:endParaRPr lang="de-DE"/>
          </a:p>
        </p:txBody>
      </p:sp>
      <p:sp>
        <p:nvSpPr>
          <p:cNvPr id="2253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36866D-16CD-4DB6-B354-119A675BFEFB}" type="slidenum">
              <a:rPr lang="en-GB"/>
              <a:pPr/>
              <a:t>5</a:t>
            </a:fld>
            <a:endParaRPr lang="en-GB"/>
          </a:p>
        </p:txBody>
      </p:sp>
      <p:sp>
        <p:nvSpPr>
          <p:cNvPr id="24579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4580" name="Rectangle 1027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GB" smtClean="0">
              <a:latin typeface="Verdana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B62BF1-0DB7-49BE-8700-B792A78231AC}" type="slidenum">
              <a:rPr lang="en-GB"/>
              <a:pPr/>
              <a:t>6</a:t>
            </a:fld>
            <a:endParaRPr lang="en-GB"/>
          </a:p>
        </p:txBody>
      </p:sp>
      <p:sp>
        <p:nvSpPr>
          <p:cNvPr id="26627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6628" name="Rectangle 1027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GB" smtClean="0">
              <a:latin typeface="Verdana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E5F52A-C2C4-40AA-9033-4710E960E7A1}" type="slidenum">
              <a:rPr lang="de-DE"/>
              <a:pPr/>
              <a:t>7</a:t>
            </a:fld>
            <a:endParaRPr lang="de-DE"/>
          </a:p>
        </p:txBody>
      </p:sp>
      <p:sp>
        <p:nvSpPr>
          <p:cNvPr id="2867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GB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C8E7BF-E3CE-447D-B696-81B900533E84}" type="slidenum">
              <a:rPr lang="de-DE"/>
              <a:pPr/>
              <a:t>13</a:t>
            </a:fld>
            <a:endParaRPr lang="de-DE"/>
          </a:p>
        </p:txBody>
      </p:sp>
      <p:sp>
        <p:nvSpPr>
          <p:cNvPr id="3584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927CC2-637F-4FD1-AB67-7DEDEC36FA75}" type="slidenum">
              <a:rPr lang="de-DE"/>
              <a:pPr/>
              <a:t>14</a:t>
            </a:fld>
            <a:endParaRPr lang="de-DE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0" y="0"/>
            <a:ext cx="9144000" cy="673100"/>
          </a:xfrm>
          <a:prstGeom prst="rect">
            <a:avLst/>
          </a:prstGeom>
          <a:solidFill>
            <a:srgbClr val="A315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6751" tIns="48376" rIns="96751" bIns="48376" anchor="ctr"/>
          <a:lstStyle/>
          <a:p>
            <a:pPr algn="ctr"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" name="Foliennummernplatzhalter 5"/>
          <p:cNvSpPr txBox="1">
            <a:spLocks/>
          </p:cNvSpPr>
          <p:nvPr userDrawn="1"/>
        </p:nvSpPr>
        <p:spPr bwMode="auto">
          <a:xfrm>
            <a:off x="6654800" y="6570663"/>
            <a:ext cx="236061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762" tIns="48381" rIns="96762" bIns="48381"/>
          <a:lstStyle/>
          <a:p>
            <a:pPr algn="r" defTabSz="912813"/>
            <a:fld id="{03F71167-4184-4058-BF4F-46F387DF0C60}" type="slidenum">
              <a:rPr lang="de-DE" sz="800">
                <a:solidFill>
                  <a:srgbClr val="000000"/>
                </a:solidFill>
                <a:cs typeface="Arial" charset="0"/>
              </a:rPr>
              <a:pPr algn="r" defTabSz="912813"/>
              <a:t>‹#›</a:t>
            </a:fld>
            <a:endParaRPr lang="de-DE" sz="800">
              <a:solidFill>
                <a:srgbClr val="000000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-65" charset="0"/>
          <a:ea typeface="ＭＳ Ｐゴシック" pitchFamily="-65" charset="-128"/>
          <a:cs typeface="ＭＳ Ｐゴシック" pitchFamily="-6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-65" charset="0"/>
          <a:ea typeface="ＭＳ Ｐゴシック" pitchFamily="-65" charset="-128"/>
          <a:cs typeface="ＭＳ Ｐゴシック" pitchFamily="-6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-65" charset="0"/>
          <a:ea typeface="ＭＳ Ｐゴシック" pitchFamily="-65" charset="-128"/>
          <a:cs typeface="ＭＳ Ｐゴシック" pitchFamily="-6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Verdana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ヒラギノ角ゴ Pro W3" charset="-128"/>
          <a:cs typeface="ヒラギノ角ゴ Pro W3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ヒラギノ角ゴ Pro W3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  <a:cs typeface="ＭＳ Ｐゴシック" pitchFamily="-112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26" Type="http://schemas.openxmlformats.org/officeDocument/2006/relationships/image" Target="../media/image35.png"/><Relationship Id="rId39" Type="http://schemas.openxmlformats.org/officeDocument/2006/relationships/image" Target="../media/image48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34" Type="http://schemas.openxmlformats.org/officeDocument/2006/relationships/image" Target="../media/image4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5" Type="http://schemas.openxmlformats.org/officeDocument/2006/relationships/image" Target="../media/image34.png"/><Relationship Id="rId33" Type="http://schemas.openxmlformats.org/officeDocument/2006/relationships/image" Target="../media/image42.png"/><Relationship Id="rId38" Type="http://schemas.openxmlformats.org/officeDocument/2006/relationships/image" Target="../media/image47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29" Type="http://schemas.openxmlformats.org/officeDocument/2006/relationships/image" Target="../media/image38.png"/><Relationship Id="rId41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24" Type="http://schemas.openxmlformats.org/officeDocument/2006/relationships/image" Target="../media/image33.png"/><Relationship Id="rId32" Type="http://schemas.openxmlformats.org/officeDocument/2006/relationships/image" Target="../media/image41.png"/><Relationship Id="rId37" Type="http://schemas.openxmlformats.org/officeDocument/2006/relationships/image" Target="../media/image46.png"/><Relationship Id="rId40" Type="http://schemas.openxmlformats.org/officeDocument/2006/relationships/image" Target="../media/image49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23" Type="http://schemas.openxmlformats.org/officeDocument/2006/relationships/image" Target="../media/image32.png"/><Relationship Id="rId28" Type="http://schemas.openxmlformats.org/officeDocument/2006/relationships/image" Target="../media/image37.png"/><Relationship Id="rId36" Type="http://schemas.openxmlformats.org/officeDocument/2006/relationships/image" Target="../media/image45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31" Type="http://schemas.openxmlformats.org/officeDocument/2006/relationships/image" Target="../media/image40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Relationship Id="rId22" Type="http://schemas.openxmlformats.org/officeDocument/2006/relationships/image" Target="../media/image31.png"/><Relationship Id="rId27" Type="http://schemas.openxmlformats.org/officeDocument/2006/relationships/image" Target="../media/image36.png"/><Relationship Id="rId30" Type="http://schemas.openxmlformats.org/officeDocument/2006/relationships/image" Target="../media/image39.png"/><Relationship Id="rId35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70.jpeg"/><Relationship Id="rId18" Type="http://schemas.openxmlformats.org/officeDocument/2006/relationships/image" Target="../media/image75.jpeg"/><Relationship Id="rId26" Type="http://schemas.openxmlformats.org/officeDocument/2006/relationships/image" Target="../media/image83.jpeg"/><Relationship Id="rId39" Type="http://schemas.openxmlformats.org/officeDocument/2006/relationships/image" Target="../media/image96.jpeg"/><Relationship Id="rId3" Type="http://schemas.openxmlformats.org/officeDocument/2006/relationships/image" Target="../media/image12.png"/><Relationship Id="rId21" Type="http://schemas.openxmlformats.org/officeDocument/2006/relationships/image" Target="../media/image78.jpeg"/><Relationship Id="rId34" Type="http://schemas.openxmlformats.org/officeDocument/2006/relationships/image" Target="../media/image91.jpeg"/><Relationship Id="rId7" Type="http://schemas.openxmlformats.org/officeDocument/2006/relationships/image" Target="../media/image30.png"/><Relationship Id="rId12" Type="http://schemas.openxmlformats.org/officeDocument/2006/relationships/image" Target="../media/image69.jpeg"/><Relationship Id="rId17" Type="http://schemas.openxmlformats.org/officeDocument/2006/relationships/image" Target="../media/image74.jpeg"/><Relationship Id="rId25" Type="http://schemas.openxmlformats.org/officeDocument/2006/relationships/image" Target="../media/image82.jpeg"/><Relationship Id="rId33" Type="http://schemas.openxmlformats.org/officeDocument/2006/relationships/image" Target="../media/image90.jpeg"/><Relationship Id="rId38" Type="http://schemas.openxmlformats.org/officeDocument/2006/relationships/image" Target="../media/image95.jpeg"/><Relationship Id="rId2" Type="http://schemas.openxmlformats.org/officeDocument/2006/relationships/image" Target="../media/image11.png"/><Relationship Id="rId16" Type="http://schemas.openxmlformats.org/officeDocument/2006/relationships/image" Target="../media/image73.jpeg"/><Relationship Id="rId20" Type="http://schemas.openxmlformats.org/officeDocument/2006/relationships/image" Target="../media/image77.jpeg"/><Relationship Id="rId29" Type="http://schemas.openxmlformats.org/officeDocument/2006/relationships/image" Target="../media/image8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68.png"/><Relationship Id="rId24" Type="http://schemas.openxmlformats.org/officeDocument/2006/relationships/image" Target="../media/image81.jpeg"/><Relationship Id="rId32" Type="http://schemas.openxmlformats.org/officeDocument/2006/relationships/image" Target="../media/image89.jpeg"/><Relationship Id="rId37" Type="http://schemas.openxmlformats.org/officeDocument/2006/relationships/image" Target="../media/image94.jpeg"/><Relationship Id="rId5" Type="http://schemas.openxmlformats.org/officeDocument/2006/relationships/image" Target="../media/image22.png"/><Relationship Id="rId15" Type="http://schemas.openxmlformats.org/officeDocument/2006/relationships/image" Target="../media/image72.jpeg"/><Relationship Id="rId23" Type="http://schemas.openxmlformats.org/officeDocument/2006/relationships/image" Target="../media/image80.jpeg"/><Relationship Id="rId28" Type="http://schemas.openxmlformats.org/officeDocument/2006/relationships/image" Target="../media/image85.jpeg"/><Relationship Id="rId36" Type="http://schemas.openxmlformats.org/officeDocument/2006/relationships/image" Target="../media/image93.jpeg"/><Relationship Id="rId10" Type="http://schemas.openxmlformats.org/officeDocument/2006/relationships/image" Target="../media/image67.png"/><Relationship Id="rId19" Type="http://schemas.openxmlformats.org/officeDocument/2006/relationships/image" Target="../media/image76.jpeg"/><Relationship Id="rId31" Type="http://schemas.openxmlformats.org/officeDocument/2006/relationships/image" Target="../media/image88.jpeg"/><Relationship Id="rId4" Type="http://schemas.openxmlformats.org/officeDocument/2006/relationships/image" Target="../media/image21.png"/><Relationship Id="rId9" Type="http://schemas.openxmlformats.org/officeDocument/2006/relationships/image" Target="../media/image50.png"/><Relationship Id="rId14" Type="http://schemas.openxmlformats.org/officeDocument/2006/relationships/image" Target="../media/image71.jpeg"/><Relationship Id="rId22" Type="http://schemas.openxmlformats.org/officeDocument/2006/relationships/image" Target="../media/image79.jpeg"/><Relationship Id="rId27" Type="http://schemas.openxmlformats.org/officeDocument/2006/relationships/image" Target="../media/image84.jpeg"/><Relationship Id="rId30" Type="http://schemas.openxmlformats.org/officeDocument/2006/relationships/image" Target="../media/image87.jpeg"/><Relationship Id="rId35" Type="http://schemas.openxmlformats.org/officeDocument/2006/relationships/image" Target="../media/image9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" descr="HBIGS_Logo+HBIGS_07_08_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7850" y="1387475"/>
            <a:ext cx="3716338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hteck 3"/>
          <p:cNvSpPr/>
          <p:nvPr/>
        </p:nvSpPr>
        <p:spPr bwMode="auto">
          <a:xfrm>
            <a:off x="0" y="4514850"/>
            <a:ext cx="9151938" cy="1573213"/>
          </a:xfrm>
          <a:prstGeom prst="rect">
            <a:avLst/>
          </a:prstGeom>
          <a:solidFill>
            <a:srgbClr val="A315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6751" tIns="48376" rIns="96751" bIns="48376" anchor="ctr"/>
          <a:lstStyle/>
          <a:p>
            <a:pPr algn="ctr">
              <a:defRPr/>
            </a:pPr>
            <a:endParaRPr lang="en-US" sz="1600" dirty="0">
              <a:solidFill>
                <a:srgbClr val="FFFFFF"/>
              </a:solidFill>
            </a:endParaRPr>
          </a:p>
        </p:txBody>
      </p:sp>
      <p:pic>
        <p:nvPicPr>
          <p:cNvPr id="15364" name="Bild 36" descr="image_manful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46850" y="4935538"/>
            <a:ext cx="12350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Bild 47" descr="image_martini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52713" y="4935538"/>
            <a:ext cx="1241425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Bild 62" descr="image_lanzer.jpg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40663" y="4935538"/>
            <a:ext cx="125253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Bild 21" descr="image_eitel.jpg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3" y="4935538"/>
            <a:ext cx="12382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Bild 14" descr="UniHei_Logo_BZClaim_4C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81650" y="1387475"/>
            <a:ext cx="3113088" cy="16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TextBox 4"/>
          <p:cNvSpPr txBox="1">
            <a:spLocks noChangeArrowheads="1"/>
          </p:cNvSpPr>
          <p:nvPr/>
        </p:nvSpPr>
        <p:spPr bwMode="auto">
          <a:xfrm>
            <a:off x="0" y="9048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000" b="1">
                <a:solidFill>
                  <a:schemeClr val="bg1"/>
                </a:solidFill>
              </a:rPr>
              <a:t>DGP Tagung 2012, Heidelberg</a:t>
            </a:r>
          </a:p>
        </p:txBody>
      </p:sp>
      <p:pic>
        <p:nvPicPr>
          <p:cNvPr id="15370" name="Bild 16" descr="image_weiss.jpg"/>
          <p:cNvPicPr>
            <a:picLocks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54463" y="4940300"/>
            <a:ext cx="1233487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Bild 12" descr="Bild CV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46688" y="4938713"/>
            <a:ext cx="1239837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Bild 12" descr="image_Schiebel.jp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339850" y="4935538"/>
            <a:ext cx="1254125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8"/>
          <p:cNvSpPr>
            <a:spLocks noChangeArrowheads="1"/>
          </p:cNvSpPr>
          <p:nvPr/>
        </p:nvSpPr>
        <p:spPr bwMode="auto">
          <a:xfrm>
            <a:off x="0" y="5080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2000" b="1">
                <a:solidFill>
                  <a:srgbClr val="FFFFFF"/>
                </a:solidFill>
              </a:rPr>
              <a:t>Origin of HBIGS doctoral researchers</a:t>
            </a:r>
          </a:p>
        </p:txBody>
      </p:sp>
      <p:pic>
        <p:nvPicPr>
          <p:cNvPr id="31747" name="Bild 5" descr="politische-weltkarte-v.jpg"/>
          <p:cNvPicPr>
            <a:picLocks noChangeAspect="1"/>
          </p:cNvPicPr>
          <p:nvPr/>
        </p:nvPicPr>
        <p:blipFill>
          <a:blip r:embed="rId2">
            <a:grayscl/>
          </a:blip>
          <a:srcRect l="17001" t="25539" r="4025" b="6902"/>
          <a:stretch>
            <a:fillRect/>
          </a:stretch>
        </p:blipFill>
        <p:spPr bwMode="auto">
          <a:xfrm>
            <a:off x="511175" y="792163"/>
            <a:ext cx="8105775" cy="497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Bild 26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2551113"/>
            <a:ext cx="31115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Bild 2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82800" y="4910138"/>
            <a:ext cx="381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Bild 12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60813" y="2111375"/>
            <a:ext cx="300037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Bild 2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1788" y="2143125"/>
            <a:ext cx="309562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Bild 1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68688" y="1954213"/>
            <a:ext cx="30956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Bild 1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65550" y="2159000"/>
            <a:ext cx="307975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Bild 2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75075" y="1912938"/>
            <a:ext cx="309563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Bild 44"/>
          <p:cNvPicPr>
            <a:picLocks noChangeAspect="1"/>
          </p:cNvPicPr>
          <p:nvPr/>
        </p:nvPicPr>
        <p:blipFill>
          <a:blip r:embed="rId10"/>
          <a:srcRect l="2362" t="12991" r="2362" b="12991"/>
          <a:stretch>
            <a:fillRect/>
          </a:stretch>
        </p:blipFill>
        <p:spPr bwMode="auto">
          <a:xfrm>
            <a:off x="4694238" y="2005013"/>
            <a:ext cx="3571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Bild 48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49800" y="2378075"/>
            <a:ext cx="3714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Bild 16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437313" y="2589213"/>
            <a:ext cx="382587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8" name="Bild 11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037013" y="1938338"/>
            <a:ext cx="309562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9" name="Bild 56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560888" y="2736850"/>
            <a:ext cx="3714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0" name="Bild 58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658938" y="5043488"/>
            <a:ext cx="3714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1" name="Bild 61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676400" y="3570288"/>
            <a:ext cx="3714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2" name="Bild 63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754438" y="1660525"/>
            <a:ext cx="3714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3" name="Bild 65"/>
          <p:cNvPicPr>
            <a:picLocks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826000" y="3400425"/>
            <a:ext cx="3111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4" name="Bild 17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394200" y="2640013"/>
            <a:ext cx="307975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5" name="Bild 18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057650" y="2368550"/>
            <a:ext cx="309563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6" name="Bild 75"/>
          <p:cNvPicPr>
            <a:picLocks noChangeAspect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840413" y="2946400"/>
            <a:ext cx="3714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7" name="Bild 79"/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813300" y="3665538"/>
            <a:ext cx="333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8" name="Bild 81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4435475" y="2424113"/>
            <a:ext cx="3714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9" name="Bild 83"/>
          <p:cNvPicPr>
            <a:picLocks noChangeAspect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4491038" y="1684338"/>
            <a:ext cx="33496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0" name="Bild 21"/>
          <p:cNvPicPr>
            <a:picLocks noChangeAspect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1055688" y="2978150"/>
            <a:ext cx="309562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1" name="Bild 23"/>
          <p:cNvPicPr>
            <a:picLocks noChangeAspect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417888" y="2478088"/>
            <a:ext cx="309562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2" name="Bild 24"/>
          <p:cNvPicPr>
            <a:picLocks noChangeAspect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6373813" y="1368425"/>
            <a:ext cx="30956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3" name="Bild 99"/>
          <p:cNvPicPr>
            <a:picLocks noChangeAspect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6583363" y="3478213"/>
            <a:ext cx="3333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4" name="Bild 102"/>
          <p:cNvPicPr>
            <a:picLocks noChangeAspect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1735138" y="4079875"/>
            <a:ext cx="3333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5" name="Bild 104"/>
          <p:cNvPicPr>
            <a:picLocks noChangeAspect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4351338" y="1892300"/>
            <a:ext cx="3714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6" name="Bild 108"/>
          <p:cNvPicPr>
            <a:picLocks noChangeAspect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4402138" y="2201863"/>
            <a:ext cx="333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7" name="Bild 110"/>
          <p:cNvPicPr>
            <a:picLocks noChangeAspect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7126288" y="2479675"/>
            <a:ext cx="3333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8" name="Bild 112"/>
          <p:cNvPicPr>
            <a:picLocks noChangeAspect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3692525" y="2400300"/>
            <a:ext cx="36988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79" name="Bild 118"/>
          <p:cNvPicPr>
            <a:picLocks noChangeAspect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032625" y="2954338"/>
            <a:ext cx="3333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0" name="Bild 120"/>
          <p:cNvPicPr>
            <a:picLocks noChangeAspect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4778375" y="3929063"/>
            <a:ext cx="3349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1" name="Bild 122"/>
          <p:cNvPicPr>
            <a:picLocks noChangeAspect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4676775" y="2586038"/>
            <a:ext cx="36988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2" name="Bild 124"/>
          <p:cNvPicPr>
            <a:picLocks noChangeAspect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4495800" y="3592513"/>
            <a:ext cx="33496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3" name="Bild 126"/>
          <p:cNvPicPr>
            <a:picLocks noChangeAspect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4902200" y="2217738"/>
            <a:ext cx="29845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4" name="Bild 130"/>
          <p:cNvPicPr>
            <a:picLocks noChangeAspect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6710363" y="3213100"/>
            <a:ext cx="369887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85" name="Bild 119"/>
          <p:cNvPicPr>
            <a:picLocks noChangeAspect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2097088" y="3317875"/>
            <a:ext cx="379412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86" name="Text Box 13"/>
          <p:cNvSpPr txBox="1">
            <a:spLocks noChangeArrowheads="1"/>
          </p:cNvSpPr>
          <p:nvPr/>
        </p:nvSpPr>
        <p:spPr bwMode="auto">
          <a:xfrm>
            <a:off x="2709863" y="4894263"/>
            <a:ext cx="4681537" cy="1719262"/>
          </a:xfrm>
          <a:prstGeom prst="rect">
            <a:avLst/>
          </a:prstGeom>
          <a:solidFill>
            <a:srgbClr val="FBFBFB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375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de-DE" sz="1600">
                <a:sym typeface="Wingdings" charset="2"/>
              </a:rPr>
              <a:t> </a:t>
            </a:r>
            <a:r>
              <a:rPr lang="de-DE" sz="1600" b="1">
                <a:sym typeface="Wingdings" charset="2"/>
              </a:rPr>
              <a:t>277</a:t>
            </a:r>
            <a:r>
              <a:rPr lang="de-DE" sz="1600">
                <a:sym typeface="Wingdings" charset="2"/>
              </a:rPr>
              <a:t> doctoral researchers</a:t>
            </a:r>
            <a:endParaRPr lang="de-DE" sz="1600" b="1">
              <a:sym typeface="Wingdings" charset="2"/>
            </a:endParaRPr>
          </a:p>
          <a:p>
            <a:pPr>
              <a:lnSpc>
                <a:spcPts val="1375"/>
              </a:lnSpc>
              <a:buClr>
                <a:srgbClr val="990000"/>
              </a:buClr>
              <a:buFont typeface="Wingdings" charset="2"/>
              <a:buChar char="§"/>
            </a:pPr>
            <a:endParaRPr lang="de-DE" sz="1600">
              <a:sym typeface="Wingdings" charset="2"/>
            </a:endParaRPr>
          </a:p>
          <a:p>
            <a:pPr>
              <a:lnSpc>
                <a:spcPts val="1375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de-DE" sz="1600">
                <a:sym typeface="Wingdings" charset="2"/>
              </a:rPr>
              <a:t> </a:t>
            </a:r>
            <a:r>
              <a:rPr lang="de-DE" sz="1600" b="1"/>
              <a:t>42% </a:t>
            </a:r>
            <a:r>
              <a:rPr lang="de-DE" sz="1600"/>
              <a:t>international </a:t>
            </a:r>
            <a:r>
              <a:rPr lang="de-DE" sz="1600">
                <a:sym typeface="Wingdings" charset="2"/>
              </a:rPr>
              <a:t>doctoral researchers</a:t>
            </a:r>
          </a:p>
          <a:p>
            <a:pPr>
              <a:lnSpc>
                <a:spcPts val="1375"/>
              </a:lnSpc>
              <a:buClr>
                <a:srgbClr val="990000"/>
              </a:buClr>
              <a:buFont typeface="Wingdings" charset="2"/>
              <a:buChar char="§"/>
            </a:pPr>
            <a:endParaRPr lang="de-DE" sz="1600">
              <a:sym typeface="Wingdings" charset="2"/>
            </a:endParaRPr>
          </a:p>
          <a:p>
            <a:pPr>
              <a:lnSpc>
                <a:spcPts val="1375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de-DE" sz="1600"/>
              <a:t> </a:t>
            </a:r>
            <a:r>
              <a:rPr lang="de-DE" sz="1600" b="1">
                <a:sym typeface="Wingdings" charset="2"/>
              </a:rPr>
              <a:t>37</a:t>
            </a:r>
            <a:r>
              <a:rPr lang="de-DE" sz="1600">
                <a:sym typeface="Wingdings" charset="2"/>
              </a:rPr>
              <a:t> nations</a:t>
            </a:r>
            <a:endParaRPr lang="de-DE" sz="1600"/>
          </a:p>
          <a:p>
            <a:pPr>
              <a:lnSpc>
                <a:spcPts val="1375"/>
              </a:lnSpc>
              <a:buClr>
                <a:srgbClr val="990000"/>
              </a:buClr>
            </a:pPr>
            <a:endParaRPr lang="de-DE" sz="1600">
              <a:sym typeface="Wingdings" charset="2"/>
            </a:endParaRPr>
          </a:p>
          <a:p>
            <a:pPr>
              <a:lnSpc>
                <a:spcPts val="1375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de-DE" sz="1600"/>
              <a:t> </a:t>
            </a:r>
            <a:r>
              <a:rPr lang="de-DE" sz="1600" b="1"/>
              <a:t>54% </a:t>
            </a:r>
            <a:r>
              <a:rPr lang="de-DE" sz="1600"/>
              <a:t>female</a:t>
            </a:r>
          </a:p>
          <a:p>
            <a:pPr>
              <a:lnSpc>
                <a:spcPts val="1375"/>
              </a:lnSpc>
              <a:buClr>
                <a:srgbClr val="990000"/>
              </a:buClr>
            </a:pPr>
            <a:endParaRPr lang="de-DE" sz="1600" b="1"/>
          </a:p>
          <a:p>
            <a:pPr>
              <a:lnSpc>
                <a:spcPts val="1375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de-DE" sz="1600" b="1"/>
              <a:t> 40% </a:t>
            </a:r>
            <a:r>
              <a:rPr lang="de-DE" sz="1600"/>
              <a:t>1</a:t>
            </a:r>
            <a:r>
              <a:rPr lang="de-DE" sz="1600" baseline="30000"/>
              <a:t>st</a:t>
            </a:r>
            <a:r>
              <a:rPr lang="de-DE" sz="1600"/>
              <a:t> generation academics</a:t>
            </a:r>
          </a:p>
        </p:txBody>
      </p:sp>
      <p:pic>
        <p:nvPicPr>
          <p:cNvPr id="31787" name="Bild 43"/>
          <p:cNvPicPr>
            <a:picLocks noChangeAspect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3706813" y="3444875"/>
            <a:ext cx="358775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68"/>
          <p:cNvSpPr>
            <a:spLocks noChangeArrowheads="1"/>
          </p:cNvSpPr>
          <p:nvPr/>
        </p:nvSpPr>
        <p:spPr bwMode="auto">
          <a:xfrm>
            <a:off x="0" y="5080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2000" b="1">
                <a:solidFill>
                  <a:srgbClr val="FFFFFF"/>
                </a:solidFill>
              </a:rPr>
              <a:t>Entry degree of doctoral researchers</a:t>
            </a:r>
          </a:p>
        </p:txBody>
      </p:sp>
      <p:grpSp>
        <p:nvGrpSpPr>
          <p:cNvPr id="32771" name="Gruppierung 17"/>
          <p:cNvGrpSpPr>
            <a:grpSpLocks/>
          </p:cNvGrpSpPr>
          <p:nvPr/>
        </p:nvGrpSpPr>
        <p:grpSpPr bwMode="auto">
          <a:xfrm>
            <a:off x="952500" y="1125538"/>
            <a:ext cx="8039100" cy="5148262"/>
            <a:chOff x="952500" y="1125538"/>
            <a:chExt cx="8039100" cy="5148262"/>
          </a:xfrm>
        </p:grpSpPr>
        <p:sp>
          <p:nvSpPr>
            <p:cNvPr id="32772" name="Textfeld 3"/>
            <p:cNvSpPr txBox="1">
              <a:spLocks noChangeArrowheads="1"/>
            </p:cNvSpPr>
            <p:nvPr/>
          </p:nvSpPr>
          <p:spPr bwMode="auto">
            <a:xfrm>
              <a:off x="952500" y="2362200"/>
              <a:ext cx="16430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Biochemistry 21</a:t>
              </a:r>
            </a:p>
          </p:txBody>
        </p:sp>
        <p:sp>
          <p:nvSpPr>
            <p:cNvPr id="32773" name="Textfeld 5"/>
            <p:cNvSpPr txBox="1">
              <a:spLocks noChangeArrowheads="1"/>
            </p:cNvSpPr>
            <p:nvPr/>
          </p:nvSpPr>
          <p:spPr bwMode="auto">
            <a:xfrm>
              <a:off x="6556375" y="3360738"/>
              <a:ext cx="10191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Physics 3</a:t>
              </a:r>
            </a:p>
          </p:txBody>
        </p:sp>
        <p:sp>
          <p:nvSpPr>
            <p:cNvPr id="32774" name="Textfeld 6"/>
            <p:cNvSpPr txBox="1">
              <a:spLocks noChangeArrowheads="1"/>
            </p:cNvSpPr>
            <p:nvPr/>
          </p:nvSpPr>
          <p:spPr bwMode="auto">
            <a:xfrm>
              <a:off x="6413500" y="2903538"/>
              <a:ext cx="25781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Pharmaceutical Sciences 2</a:t>
              </a:r>
            </a:p>
          </p:txBody>
        </p:sp>
        <p:sp>
          <p:nvSpPr>
            <p:cNvPr id="32775" name="Textfeld 7"/>
            <p:cNvSpPr txBox="1">
              <a:spLocks noChangeArrowheads="1"/>
            </p:cNvSpPr>
            <p:nvPr/>
          </p:nvSpPr>
          <p:spPr bwMode="auto">
            <a:xfrm>
              <a:off x="6302375" y="2463800"/>
              <a:ext cx="125888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Medicine 22</a:t>
              </a:r>
            </a:p>
          </p:txBody>
        </p:sp>
        <p:sp>
          <p:nvSpPr>
            <p:cNvPr id="32776" name="Textfeld 8"/>
            <p:cNvSpPr txBox="1">
              <a:spLocks noChangeArrowheads="1"/>
            </p:cNvSpPr>
            <p:nvPr/>
          </p:nvSpPr>
          <p:spPr bwMode="auto">
            <a:xfrm>
              <a:off x="5964238" y="1981200"/>
              <a:ext cx="15017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Mathematics 1</a:t>
              </a:r>
            </a:p>
          </p:txBody>
        </p:sp>
        <p:sp>
          <p:nvSpPr>
            <p:cNvPr id="32777" name="Textfeld 9"/>
            <p:cNvSpPr txBox="1">
              <a:spLocks noChangeArrowheads="1"/>
            </p:cNvSpPr>
            <p:nvPr/>
          </p:nvSpPr>
          <p:spPr bwMode="auto">
            <a:xfrm>
              <a:off x="5753100" y="1762125"/>
              <a:ext cx="127793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Chemistry 7</a:t>
              </a:r>
            </a:p>
          </p:txBody>
        </p:sp>
        <p:sp>
          <p:nvSpPr>
            <p:cNvPr id="32778" name="Textfeld 10"/>
            <p:cNvSpPr txBox="1">
              <a:spLocks noChangeArrowheads="1"/>
            </p:cNvSpPr>
            <p:nvPr/>
          </p:nvSpPr>
          <p:spPr bwMode="auto">
            <a:xfrm>
              <a:off x="3670300" y="1125538"/>
              <a:ext cx="17399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Biotechnology 53</a:t>
              </a:r>
            </a:p>
          </p:txBody>
        </p:sp>
        <p:sp>
          <p:nvSpPr>
            <p:cNvPr id="32779" name="Textfeld 11"/>
            <p:cNvSpPr txBox="1">
              <a:spLocks noChangeArrowheads="1"/>
            </p:cNvSpPr>
            <p:nvPr/>
          </p:nvSpPr>
          <p:spPr bwMode="auto">
            <a:xfrm>
              <a:off x="2027238" y="1617663"/>
              <a:ext cx="1303337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Biophysics 3</a:t>
              </a:r>
            </a:p>
          </p:txBody>
        </p:sp>
        <p:sp>
          <p:nvSpPr>
            <p:cNvPr id="32780" name="Textfeld 12"/>
            <p:cNvSpPr txBox="1">
              <a:spLocks noChangeArrowheads="1"/>
            </p:cNvSpPr>
            <p:nvPr/>
          </p:nvSpPr>
          <p:spPr bwMode="auto">
            <a:xfrm>
              <a:off x="1630363" y="1887538"/>
              <a:ext cx="1449387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Biomedicine 8</a:t>
              </a:r>
            </a:p>
          </p:txBody>
        </p:sp>
        <p:graphicFrame>
          <p:nvGraphicFramePr>
            <p:cNvPr id="17" name="Diagramm 16"/>
            <p:cNvGraphicFramePr>
              <a:graphicFrameLocks noChangeAspect="1"/>
            </p:cNvGraphicFramePr>
            <p:nvPr/>
          </p:nvGraphicFramePr>
          <p:xfrm>
            <a:off x="2184402" y="1710269"/>
            <a:ext cx="4103996" cy="408844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2782" name="Textfeld 17"/>
            <p:cNvSpPr txBox="1">
              <a:spLocks noChangeArrowheads="1"/>
            </p:cNvSpPr>
            <p:nvPr/>
          </p:nvSpPr>
          <p:spPr bwMode="auto">
            <a:xfrm>
              <a:off x="6480175" y="3124200"/>
              <a:ext cx="164623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Bioinformatics 4</a:t>
              </a:r>
            </a:p>
          </p:txBody>
        </p:sp>
        <p:sp>
          <p:nvSpPr>
            <p:cNvPr id="32783" name="Textfeld 14"/>
            <p:cNvSpPr txBox="1">
              <a:spLocks noChangeArrowheads="1"/>
            </p:cNvSpPr>
            <p:nvPr/>
          </p:nvSpPr>
          <p:spPr bwMode="auto">
            <a:xfrm>
              <a:off x="4030663" y="5935663"/>
              <a:ext cx="973137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600" b="1"/>
                <a:t>N=277</a:t>
              </a:r>
            </a:p>
          </p:txBody>
        </p:sp>
        <p:graphicFrame>
          <p:nvGraphicFramePr>
            <p:cNvPr id="16" name="Diagramm 15"/>
            <p:cNvGraphicFramePr>
              <a:graphicFrameLocks noChangeAspect="1"/>
            </p:cNvGraphicFramePr>
            <p:nvPr/>
          </p:nvGraphicFramePr>
          <p:xfrm>
            <a:off x="2252136" y="1439584"/>
            <a:ext cx="4292024" cy="428796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2785" name="Textfeld 4"/>
            <p:cNvSpPr txBox="1">
              <a:spLocks noChangeArrowheads="1"/>
            </p:cNvSpPr>
            <p:nvPr/>
          </p:nvSpPr>
          <p:spPr bwMode="auto">
            <a:xfrm>
              <a:off x="3759200" y="4605338"/>
              <a:ext cx="12477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Biology 153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8"/>
          <p:cNvSpPr>
            <a:spLocks noChangeArrowheads="1"/>
          </p:cNvSpPr>
          <p:nvPr/>
        </p:nvSpPr>
        <p:spPr bwMode="auto">
          <a:xfrm>
            <a:off x="0" y="33338"/>
            <a:ext cx="914400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2000" b="1">
                <a:solidFill>
                  <a:srgbClr val="FFFFFF"/>
                </a:solidFill>
              </a:rPr>
              <a:t>Academic Faculty - interdisciplinary &amp; interinstitutional</a:t>
            </a:r>
          </a:p>
        </p:txBody>
      </p:sp>
      <p:sp>
        <p:nvSpPr>
          <p:cNvPr id="10" name="Rechteck 9"/>
          <p:cNvSpPr/>
          <p:nvPr/>
        </p:nvSpPr>
        <p:spPr bwMode="auto">
          <a:xfrm>
            <a:off x="4960938" y="1422400"/>
            <a:ext cx="3962400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ln w="22225" cap="flat" cmpd="sng" algn="ctr">
            <a:solidFill>
              <a:srgbClr val="B2143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de-DE" sz="1800"/>
          </a:p>
        </p:txBody>
      </p:sp>
      <p:sp>
        <p:nvSpPr>
          <p:cNvPr id="33796" name="Textfeld 121"/>
          <p:cNvSpPr txBox="1">
            <a:spLocks noChangeArrowheads="1"/>
          </p:cNvSpPr>
          <p:nvPr/>
        </p:nvSpPr>
        <p:spPr bwMode="auto">
          <a:xfrm>
            <a:off x="5005388" y="1663700"/>
            <a:ext cx="3951287" cy="410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spcAft>
                <a:spcPts val="600"/>
              </a:spcAft>
              <a:buClr>
                <a:srgbClr val="A80202"/>
              </a:buClr>
              <a:buFont typeface="Wingdings" charset="2"/>
              <a:buChar char="§"/>
            </a:pPr>
            <a:r>
              <a:rPr lang="de-DE" sz="1400"/>
              <a:t> N=136</a:t>
            </a:r>
          </a:p>
          <a:p>
            <a:pPr marL="185738" lvl="1" eaLnBrk="0" hangingPunct="0">
              <a:lnSpc>
                <a:spcPct val="150000"/>
              </a:lnSpc>
              <a:buClr>
                <a:srgbClr val="A80202"/>
              </a:buClr>
              <a:buFont typeface="Arial" charset="0"/>
              <a:buChar char="•"/>
            </a:pPr>
            <a:r>
              <a:rPr lang="de-DE" sz="1400"/>
              <a:t> 100 Professors &amp; Senior Supervisors;</a:t>
            </a:r>
          </a:p>
          <a:p>
            <a:pPr marL="185738" lvl="1" eaLnBrk="0" hangingPunct="0">
              <a:lnSpc>
                <a:spcPct val="150000"/>
              </a:lnSpc>
              <a:spcAft>
                <a:spcPts val="600"/>
              </a:spcAft>
              <a:buClr>
                <a:srgbClr val="A80202"/>
              </a:buClr>
            </a:pPr>
            <a:r>
              <a:rPr lang="de-DE" sz="1400"/>
              <a:t>  21% female</a:t>
            </a:r>
          </a:p>
          <a:p>
            <a:pPr marL="185738" lvl="1" eaLnBrk="0" hangingPunct="0">
              <a:lnSpc>
                <a:spcPct val="150000"/>
              </a:lnSpc>
              <a:buClr>
                <a:srgbClr val="A80202"/>
              </a:buClr>
              <a:buFont typeface="Arial" charset="0"/>
              <a:buChar char="•"/>
            </a:pPr>
            <a:r>
              <a:rPr lang="de-DE" sz="1400"/>
              <a:t> 36 Junior group leaders;</a:t>
            </a:r>
          </a:p>
          <a:p>
            <a:pPr marL="185738" lvl="1" eaLnBrk="0" hangingPunct="0">
              <a:lnSpc>
                <a:spcPct val="150000"/>
              </a:lnSpc>
              <a:buClr>
                <a:srgbClr val="A80202"/>
              </a:buClr>
            </a:pPr>
            <a:r>
              <a:rPr lang="de-DE" sz="1400"/>
              <a:t>  30% female (2007: 14%)</a:t>
            </a:r>
          </a:p>
          <a:p>
            <a:pPr eaLnBrk="0" hangingPunct="0">
              <a:lnSpc>
                <a:spcPct val="150000"/>
              </a:lnSpc>
              <a:buClr>
                <a:srgbClr val="A80202"/>
              </a:buClr>
            </a:pPr>
            <a:endParaRPr lang="de-DE" sz="1400"/>
          </a:p>
          <a:p>
            <a:pPr eaLnBrk="0" hangingPunct="0">
              <a:lnSpc>
                <a:spcPct val="150000"/>
              </a:lnSpc>
              <a:buClr>
                <a:srgbClr val="A80202"/>
              </a:buClr>
              <a:buFont typeface="Wingdings" charset="2"/>
              <a:buChar char="§"/>
            </a:pPr>
            <a:r>
              <a:rPr lang="de-DE" sz="1400"/>
              <a:t> 9 ERC grant winners</a:t>
            </a:r>
          </a:p>
          <a:p>
            <a:pPr eaLnBrk="0" hangingPunct="0">
              <a:lnSpc>
                <a:spcPct val="150000"/>
              </a:lnSpc>
              <a:buClr>
                <a:srgbClr val="A80202"/>
              </a:buClr>
              <a:buFont typeface="Wingdings" charset="2"/>
              <a:buChar char="§"/>
            </a:pPr>
            <a:endParaRPr lang="de-DE" sz="1400"/>
          </a:p>
          <a:p>
            <a:pPr eaLnBrk="0" hangingPunct="0">
              <a:lnSpc>
                <a:spcPct val="150000"/>
              </a:lnSpc>
              <a:buClr>
                <a:srgbClr val="A80202"/>
              </a:buClr>
              <a:buFont typeface="Wingdings" charset="2"/>
              <a:buChar char="§"/>
            </a:pPr>
            <a:r>
              <a:rPr lang="de-DE" sz="1400"/>
              <a:t> 4 Leibniz and 4 BioFuture prize winners</a:t>
            </a:r>
          </a:p>
          <a:p>
            <a:pPr eaLnBrk="0" hangingPunct="0">
              <a:lnSpc>
                <a:spcPct val="150000"/>
              </a:lnSpc>
              <a:buClr>
                <a:srgbClr val="A80202"/>
              </a:buClr>
              <a:buFont typeface="Wingdings" charset="2"/>
              <a:buChar char="§"/>
            </a:pPr>
            <a:endParaRPr lang="de-DE" sz="1400"/>
          </a:p>
          <a:p>
            <a:pPr eaLnBrk="0" hangingPunct="0">
              <a:lnSpc>
                <a:spcPct val="150000"/>
              </a:lnSpc>
              <a:buClr>
                <a:srgbClr val="A80202"/>
              </a:buClr>
              <a:buFont typeface="Wingdings" charset="2"/>
              <a:buChar char="§"/>
            </a:pPr>
            <a:r>
              <a:rPr lang="de-DE" sz="1400"/>
              <a:t> 55 publications in </a:t>
            </a:r>
            <a:r>
              <a:rPr lang="de-DE" sz="1400" i="1"/>
              <a:t>Cell</a:t>
            </a:r>
            <a:r>
              <a:rPr lang="de-DE" sz="1400"/>
              <a:t>, </a:t>
            </a:r>
            <a:r>
              <a:rPr lang="de-DE" sz="1400" i="1"/>
              <a:t>Science</a:t>
            </a:r>
            <a:r>
              <a:rPr lang="de-DE" sz="1400"/>
              <a:t>, or</a:t>
            </a:r>
          </a:p>
          <a:p>
            <a:pPr eaLnBrk="0" hangingPunct="0">
              <a:lnSpc>
                <a:spcPct val="150000"/>
              </a:lnSpc>
              <a:buClr>
                <a:srgbClr val="A80202"/>
              </a:buClr>
            </a:pPr>
            <a:r>
              <a:rPr lang="de-DE" sz="1400" i="1"/>
              <a:t>  Nature</a:t>
            </a:r>
            <a:r>
              <a:rPr lang="de-DE" sz="1400"/>
              <a:t> 2007-11</a:t>
            </a:r>
          </a:p>
        </p:txBody>
      </p:sp>
      <p:grpSp>
        <p:nvGrpSpPr>
          <p:cNvPr id="33797" name="Gruppierung 18"/>
          <p:cNvGrpSpPr>
            <a:grpSpLocks/>
          </p:cNvGrpSpPr>
          <p:nvPr/>
        </p:nvGrpSpPr>
        <p:grpSpPr bwMode="auto">
          <a:xfrm>
            <a:off x="-254000" y="1566863"/>
            <a:ext cx="4976813" cy="4540250"/>
            <a:chOff x="-254000" y="1566863"/>
            <a:chExt cx="4976812" cy="4540250"/>
          </a:xfrm>
        </p:grpSpPr>
        <p:graphicFrame>
          <p:nvGraphicFramePr>
            <p:cNvPr id="7" name="Diagramm 6"/>
            <p:cNvGraphicFramePr>
              <a:graphicFrameLocks/>
            </p:cNvGraphicFramePr>
            <p:nvPr/>
          </p:nvGraphicFramePr>
          <p:xfrm>
            <a:off x="-254000" y="1735667"/>
            <a:ext cx="4747312" cy="35813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3799" name="Textfeld 7"/>
            <p:cNvSpPr txBox="1">
              <a:spLocks noChangeArrowheads="1"/>
            </p:cNvSpPr>
            <p:nvPr/>
          </p:nvSpPr>
          <p:spPr bwMode="auto">
            <a:xfrm>
              <a:off x="1735136" y="5799138"/>
              <a:ext cx="998537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 b="1"/>
                <a:t>N = 136</a:t>
              </a:r>
            </a:p>
          </p:txBody>
        </p:sp>
        <p:sp>
          <p:nvSpPr>
            <p:cNvPr id="33800" name="Textfeld 3"/>
            <p:cNvSpPr txBox="1">
              <a:spLocks noChangeArrowheads="1"/>
            </p:cNvSpPr>
            <p:nvPr/>
          </p:nvSpPr>
          <p:spPr bwMode="auto">
            <a:xfrm>
              <a:off x="3000374" y="4927600"/>
              <a:ext cx="1704975" cy="738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University of</a:t>
              </a:r>
            </a:p>
            <a:p>
              <a:r>
                <a:rPr lang="de-DE" sz="1400"/>
                <a:t>Applied Sciences</a:t>
              </a:r>
            </a:p>
            <a:p>
              <a:r>
                <a:rPr lang="de-DE" sz="1400"/>
                <a:t>Mannheim 7</a:t>
              </a:r>
            </a:p>
          </p:txBody>
        </p:sp>
        <p:sp>
          <p:nvSpPr>
            <p:cNvPr id="33801" name="Textfeld 5"/>
            <p:cNvSpPr txBox="1">
              <a:spLocks noChangeArrowheads="1"/>
            </p:cNvSpPr>
            <p:nvPr/>
          </p:nvSpPr>
          <p:spPr bwMode="auto">
            <a:xfrm>
              <a:off x="3871912" y="3810000"/>
              <a:ext cx="8509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EMBL 2</a:t>
              </a:r>
            </a:p>
          </p:txBody>
        </p:sp>
        <p:sp>
          <p:nvSpPr>
            <p:cNvPr id="33802" name="Textfeld 6"/>
            <p:cNvSpPr txBox="1">
              <a:spLocks noChangeArrowheads="1"/>
            </p:cNvSpPr>
            <p:nvPr/>
          </p:nvSpPr>
          <p:spPr bwMode="auto">
            <a:xfrm>
              <a:off x="3594099" y="4478338"/>
              <a:ext cx="69691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MPI 8</a:t>
              </a:r>
            </a:p>
          </p:txBody>
        </p:sp>
        <p:sp>
          <p:nvSpPr>
            <p:cNvPr id="33803" name="Textfeld 7"/>
            <p:cNvSpPr txBox="1">
              <a:spLocks noChangeArrowheads="1"/>
            </p:cNvSpPr>
            <p:nvPr/>
          </p:nvSpPr>
          <p:spPr bwMode="auto">
            <a:xfrm>
              <a:off x="3779837" y="4097338"/>
              <a:ext cx="804862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HITS 2</a:t>
              </a:r>
            </a:p>
          </p:txBody>
        </p:sp>
        <p:sp>
          <p:nvSpPr>
            <p:cNvPr id="33804" name="Textfeld 9"/>
            <p:cNvSpPr txBox="1">
              <a:spLocks noChangeArrowheads="1"/>
            </p:cNvSpPr>
            <p:nvPr/>
          </p:nvSpPr>
          <p:spPr bwMode="auto">
            <a:xfrm>
              <a:off x="2713037" y="3200400"/>
              <a:ext cx="9652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DKFZ 17</a:t>
              </a:r>
            </a:p>
          </p:txBody>
        </p:sp>
        <p:sp>
          <p:nvSpPr>
            <p:cNvPr id="33805" name="Textfeld 10"/>
            <p:cNvSpPr txBox="1">
              <a:spLocks noChangeArrowheads="1"/>
            </p:cNvSpPr>
            <p:nvPr/>
          </p:nvSpPr>
          <p:spPr bwMode="auto">
            <a:xfrm>
              <a:off x="3416299" y="2082800"/>
              <a:ext cx="12509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Pharmacy 6</a:t>
              </a:r>
            </a:p>
          </p:txBody>
        </p:sp>
        <p:sp>
          <p:nvSpPr>
            <p:cNvPr id="33806" name="Textfeld 11"/>
            <p:cNvSpPr txBox="1">
              <a:spLocks noChangeArrowheads="1"/>
            </p:cNvSpPr>
            <p:nvPr/>
          </p:nvSpPr>
          <p:spPr bwMode="auto">
            <a:xfrm>
              <a:off x="477836" y="1566863"/>
              <a:ext cx="1017587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Physics 1</a:t>
              </a:r>
            </a:p>
          </p:txBody>
        </p:sp>
        <p:sp>
          <p:nvSpPr>
            <p:cNvPr id="33807" name="Textfeld 12"/>
            <p:cNvSpPr txBox="1">
              <a:spLocks noChangeArrowheads="1"/>
            </p:cNvSpPr>
            <p:nvPr/>
          </p:nvSpPr>
          <p:spPr bwMode="auto">
            <a:xfrm>
              <a:off x="1722436" y="2133600"/>
              <a:ext cx="1258887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Medicine 26</a:t>
              </a:r>
            </a:p>
          </p:txBody>
        </p:sp>
        <p:sp>
          <p:nvSpPr>
            <p:cNvPr id="33808" name="Textfeld 17"/>
            <p:cNvSpPr txBox="1">
              <a:spLocks noChangeArrowheads="1"/>
            </p:cNvSpPr>
            <p:nvPr/>
          </p:nvSpPr>
          <p:spPr bwMode="auto">
            <a:xfrm>
              <a:off x="-2" y="1846263"/>
              <a:ext cx="12795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Chemistry 3</a:t>
              </a:r>
            </a:p>
          </p:txBody>
        </p:sp>
        <p:sp>
          <p:nvSpPr>
            <p:cNvPr id="33809" name="Textfeld 11"/>
            <p:cNvSpPr txBox="1">
              <a:spLocks noChangeArrowheads="1"/>
            </p:cNvSpPr>
            <p:nvPr/>
          </p:nvSpPr>
          <p:spPr bwMode="auto">
            <a:xfrm>
              <a:off x="612773" y="3725863"/>
              <a:ext cx="15081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>
                  <a:solidFill>
                    <a:schemeClr val="bg1"/>
                  </a:solidFill>
                </a:rPr>
                <a:t>Biosciences 64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674813" y="63277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GB" sz="1800">
              <a:latin typeface="Arial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2159000"/>
            <a:ext cx="9144000" cy="1524000"/>
          </a:xfrm>
          <a:prstGeom prst="rect">
            <a:avLst/>
          </a:prstGeom>
          <a:solidFill>
            <a:srgbClr val="A315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6751" tIns="48376" rIns="96751" bIns="48376" anchor="ctr"/>
          <a:lstStyle/>
          <a:p>
            <a:pPr algn="ctr"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0" y="0"/>
            <a:ext cx="9144000" cy="8969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6751" tIns="48376" rIns="96751" bIns="48376" anchor="ctr"/>
          <a:lstStyle/>
          <a:p>
            <a:pPr algn="ctr"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4821" name="Text Box 3"/>
          <p:cNvSpPr txBox="1">
            <a:spLocks noChangeArrowheads="1"/>
          </p:cNvSpPr>
          <p:nvPr/>
        </p:nvSpPr>
        <p:spPr bwMode="auto">
          <a:xfrm>
            <a:off x="0" y="2659063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2800" b="1">
                <a:solidFill>
                  <a:srgbClr val="FFFFFF"/>
                </a:solidFill>
              </a:rPr>
              <a:t>Training &amp; Mentoring</a:t>
            </a:r>
          </a:p>
        </p:txBody>
      </p:sp>
      <p:sp>
        <p:nvSpPr>
          <p:cNvPr id="8" name="Rechteck 3"/>
          <p:cNvSpPr/>
          <p:nvPr/>
        </p:nvSpPr>
        <p:spPr bwMode="auto">
          <a:xfrm>
            <a:off x="0" y="4514850"/>
            <a:ext cx="9151938" cy="1573213"/>
          </a:xfrm>
          <a:prstGeom prst="rect">
            <a:avLst/>
          </a:prstGeom>
          <a:solidFill>
            <a:srgbClr val="A315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6751" tIns="48376" rIns="96751" bIns="48376" anchor="ctr"/>
          <a:lstStyle/>
          <a:p>
            <a:pPr algn="ctr"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pic>
        <p:nvPicPr>
          <p:cNvPr id="34823" name="Bild 16" descr="image_lohmann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39075" y="4930775"/>
            <a:ext cx="12541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Bild 18" descr="image_kräusslich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800" y="4930775"/>
            <a:ext cx="12477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Bild 20" descr="image_bartenschlager.jpg"/>
          <p:cNvPicPr>
            <a:picLocks noChangeAspect="1"/>
          </p:cNvPicPr>
          <p:nvPr/>
        </p:nvPicPr>
        <p:blipFill>
          <a:blip r:embed="rId5"/>
          <a:srcRect l="7088"/>
          <a:stretch>
            <a:fillRect/>
          </a:stretch>
        </p:blipFill>
        <p:spPr bwMode="auto">
          <a:xfrm>
            <a:off x="2652713" y="4930775"/>
            <a:ext cx="12604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Bild 24" descr="image_sinning.jpg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46200" y="4930775"/>
            <a:ext cx="12588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Bild 25" descr="image_bischofs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49863" y="4930775"/>
            <a:ext cx="1258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8" name="Bild 26" descr="image_kulozik.jpg"/>
          <p:cNvPicPr>
            <a:picLocks noChangeAspect="1"/>
          </p:cNvPicPr>
          <p:nvPr/>
        </p:nvPicPr>
        <p:blipFill>
          <a:blip r:embed="rId8"/>
          <a:srcRect r="9843"/>
          <a:stretch>
            <a:fillRect/>
          </a:stretch>
        </p:blipFill>
        <p:spPr bwMode="auto">
          <a:xfrm>
            <a:off x="6556375" y="4929188"/>
            <a:ext cx="12350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9" name="Bild 16" descr="Hurt.gif"/>
          <p:cNvPicPr>
            <a:picLocks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62400" y="4933950"/>
            <a:ext cx="124936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0" name="Bild 12" descr="2 KirchmaierStephan Kopie.jpg"/>
          <p:cNvPicPr>
            <a:picLocks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983038" y="4921250"/>
            <a:ext cx="1228725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123825"/>
            <a:ext cx="9144000" cy="35877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sz="2000" smtClean="0">
                <a:solidFill>
                  <a:srgbClr val="FFFFFF"/>
                </a:solidFill>
              </a:rPr>
              <a:t>HBIGS tracks</a:t>
            </a:r>
          </a:p>
        </p:txBody>
      </p:sp>
      <p:sp>
        <p:nvSpPr>
          <p:cNvPr id="36867" name="Line 8"/>
          <p:cNvSpPr>
            <a:spLocks noChangeShapeType="1"/>
          </p:cNvSpPr>
          <p:nvPr/>
        </p:nvSpPr>
        <p:spPr bwMode="auto">
          <a:xfrm>
            <a:off x="1422400" y="5970588"/>
            <a:ext cx="6477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68" name="Text Box 20"/>
          <p:cNvSpPr txBox="1">
            <a:spLocks noChangeArrowheads="1"/>
          </p:cNvSpPr>
          <p:nvPr/>
        </p:nvSpPr>
        <p:spPr bwMode="auto">
          <a:xfrm>
            <a:off x="1220788" y="6102350"/>
            <a:ext cx="4079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600"/>
              <a:t>-6</a:t>
            </a:r>
          </a:p>
        </p:txBody>
      </p:sp>
      <p:sp>
        <p:nvSpPr>
          <p:cNvPr id="36869" name="Rechteck 46"/>
          <p:cNvSpPr>
            <a:spLocks noChangeArrowheads="1"/>
          </p:cNvSpPr>
          <p:nvPr/>
        </p:nvSpPr>
        <p:spPr bwMode="auto">
          <a:xfrm>
            <a:off x="4029075" y="3119438"/>
            <a:ext cx="88900" cy="431800"/>
          </a:xfrm>
          <a:prstGeom prst="rect">
            <a:avLst/>
          </a:prstGeom>
          <a:solidFill>
            <a:srgbClr val="B30020"/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>
              <a:solidFill>
                <a:srgbClr val="00A400"/>
              </a:solidFill>
            </a:endParaRPr>
          </a:p>
        </p:txBody>
      </p:sp>
      <p:sp>
        <p:nvSpPr>
          <p:cNvPr id="36870" name="Rechteck 35"/>
          <p:cNvSpPr>
            <a:spLocks noChangeArrowheads="1"/>
          </p:cNvSpPr>
          <p:nvPr/>
        </p:nvSpPr>
        <p:spPr bwMode="auto">
          <a:xfrm>
            <a:off x="5430838" y="3119438"/>
            <a:ext cx="36512" cy="431800"/>
          </a:xfrm>
          <a:prstGeom prst="rect">
            <a:avLst/>
          </a:prstGeom>
          <a:solidFill>
            <a:srgbClr val="B30020"/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36871" name="Rechteck 35"/>
          <p:cNvSpPr>
            <a:spLocks noChangeArrowheads="1"/>
          </p:cNvSpPr>
          <p:nvPr/>
        </p:nvSpPr>
        <p:spPr bwMode="auto">
          <a:xfrm>
            <a:off x="4457700" y="3117850"/>
            <a:ext cx="36513" cy="434975"/>
          </a:xfrm>
          <a:prstGeom prst="rect">
            <a:avLst/>
          </a:prstGeom>
          <a:solidFill>
            <a:srgbClr val="B30020"/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36872" name="Rechteck 34"/>
          <p:cNvSpPr>
            <a:spLocks noChangeArrowheads="1"/>
          </p:cNvSpPr>
          <p:nvPr/>
        </p:nvSpPr>
        <p:spPr bwMode="auto">
          <a:xfrm>
            <a:off x="4716463" y="3117850"/>
            <a:ext cx="36512" cy="434975"/>
          </a:xfrm>
          <a:prstGeom prst="rect">
            <a:avLst/>
          </a:prstGeom>
          <a:solidFill>
            <a:srgbClr val="0000FF"/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36873" name="Rechteck 34"/>
          <p:cNvSpPr>
            <a:spLocks noChangeArrowheads="1"/>
          </p:cNvSpPr>
          <p:nvPr/>
        </p:nvSpPr>
        <p:spPr bwMode="auto">
          <a:xfrm>
            <a:off x="4870450" y="3117850"/>
            <a:ext cx="36513" cy="434975"/>
          </a:xfrm>
          <a:prstGeom prst="rect">
            <a:avLst/>
          </a:prstGeom>
          <a:solidFill>
            <a:srgbClr val="B30020"/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36874" name="Rechteck 34"/>
          <p:cNvSpPr>
            <a:spLocks noChangeArrowheads="1"/>
          </p:cNvSpPr>
          <p:nvPr/>
        </p:nvSpPr>
        <p:spPr bwMode="auto">
          <a:xfrm>
            <a:off x="5041900" y="3117850"/>
            <a:ext cx="36513" cy="434975"/>
          </a:xfrm>
          <a:prstGeom prst="rect">
            <a:avLst/>
          </a:prstGeom>
          <a:solidFill>
            <a:srgbClr val="B30020"/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36875" name="Rechteck 34"/>
          <p:cNvSpPr>
            <a:spLocks noChangeArrowheads="1"/>
          </p:cNvSpPr>
          <p:nvPr/>
        </p:nvSpPr>
        <p:spPr bwMode="auto">
          <a:xfrm>
            <a:off x="5172075" y="3117850"/>
            <a:ext cx="36513" cy="434975"/>
          </a:xfrm>
          <a:prstGeom prst="rect">
            <a:avLst/>
          </a:prstGeom>
          <a:solidFill>
            <a:srgbClr val="0000FF"/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36876" name="Rechteck 34"/>
          <p:cNvSpPr>
            <a:spLocks noChangeArrowheads="1"/>
          </p:cNvSpPr>
          <p:nvPr/>
        </p:nvSpPr>
        <p:spPr bwMode="auto">
          <a:xfrm>
            <a:off x="5308600" y="3117850"/>
            <a:ext cx="36513" cy="434975"/>
          </a:xfrm>
          <a:prstGeom prst="rect">
            <a:avLst/>
          </a:prstGeom>
          <a:solidFill>
            <a:srgbClr val="B30020"/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74" name="Richtungspfeil 5"/>
          <p:cNvSpPr>
            <a:spLocks noChangeArrowheads="1"/>
          </p:cNvSpPr>
          <p:nvPr/>
        </p:nvSpPr>
        <p:spPr bwMode="auto">
          <a:xfrm>
            <a:off x="1839913" y="1641475"/>
            <a:ext cx="1281112" cy="639763"/>
          </a:xfrm>
          <a:prstGeom prst="homePlate">
            <a:avLst>
              <a:gd name="adj" fmla="val 5010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 sz="1800"/>
          </a:p>
        </p:txBody>
      </p:sp>
      <p:sp>
        <p:nvSpPr>
          <p:cNvPr id="36878" name="Textfeld 4"/>
          <p:cNvSpPr txBox="1">
            <a:spLocks noChangeArrowheads="1"/>
          </p:cNvSpPr>
          <p:nvPr/>
        </p:nvSpPr>
        <p:spPr bwMode="auto">
          <a:xfrm>
            <a:off x="1931988" y="1782763"/>
            <a:ext cx="9302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sz="1400" b="1">
                <a:solidFill>
                  <a:srgbClr val="000000"/>
                </a:solidFill>
              </a:rPr>
              <a:t>BSc</a:t>
            </a:r>
            <a:endParaRPr lang="de-DE" sz="1400">
              <a:solidFill>
                <a:srgbClr val="000000"/>
              </a:solidFill>
            </a:endParaRPr>
          </a:p>
        </p:txBody>
      </p:sp>
      <p:sp>
        <p:nvSpPr>
          <p:cNvPr id="76" name="Richtungspfeil 5"/>
          <p:cNvSpPr>
            <a:spLocks noChangeArrowheads="1"/>
          </p:cNvSpPr>
          <p:nvPr/>
        </p:nvSpPr>
        <p:spPr bwMode="auto">
          <a:xfrm>
            <a:off x="3148013" y="1641475"/>
            <a:ext cx="854075" cy="639763"/>
          </a:xfrm>
          <a:prstGeom prst="homePlate">
            <a:avLst>
              <a:gd name="adj" fmla="val 50112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 sz="1800"/>
          </a:p>
        </p:txBody>
      </p:sp>
      <p:sp>
        <p:nvSpPr>
          <p:cNvPr id="36880" name="Textfeld 4"/>
          <p:cNvSpPr txBox="1">
            <a:spLocks noChangeArrowheads="1"/>
          </p:cNvSpPr>
          <p:nvPr/>
        </p:nvSpPr>
        <p:spPr bwMode="auto">
          <a:xfrm>
            <a:off x="3027363" y="1808163"/>
            <a:ext cx="9302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sz="1400" b="1"/>
              <a:t>MSc</a:t>
            </a:r>
            <a:endParaRPr lang="de-DE" sz="1400"/>
          </a:p>
        </p:txBody>
      </p:sp>
      <p:sp>
        <p:nvSpPr>
          <p:cNvPr id="36881" name="Richtungspfeil 8"/>
          <p:cNvSpPr>
            <a:spLocks noChangeArrowheads="1"/>
          </p:cNvSpPr>
          <p:nvPr/>
        </p:nvSpPr>
        <p:spPr bwMode="auto">
          <a:xfrm>
            <a:off x="4035425" y="1641475"/>
            <a:ext cx="1493838" cy="639763"/>
          </a:xfrm>
          <a:prstGeom prst="homePlate">
            <a:avLst>
              <a:gd name="adj" fmla="val 50137"/>
            </a:avLst>
          </a:prstGeom>
          <a:solidFill>
            <a:srgbClr val="B3002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36882" name="Textfeld 9"/>
          <p:cNvSpPr txBox="1">
            <a:spLocks noChangeArrowheads="1"/>
          </p:cNvSpPr>
          <p:nvPr/>
        </p:nvSpPr>
        <p:spPr bwMode="auto">
          <a:xfrm>
            <a:off x="4410075" y="1808163"/>
            <a:ext cx="58420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sz="1400" b="1">
                <a:solidFill>
                  <a:schemeClr val="bg1"/>
                </a:solidFill>
              </a:rPr>
              <a:t>PhD</a:t>
            </a:r>
          </a:p>
        </p:txBody>
      </p:sp>
      <p:cxnSp>
        <p:nvCxnSpPr>
          <p:cNvPr id="36883" name="Gerade Verbindung mit Pfeil 75"/>
          <p:cNvCxnSpPr>
            <a:cxnSpLocks noChangeShapeType="1"/>
          </p:cNvCxnSpPr>
          <p:nvPr/>
        </p:nvCxnSpPr>
        <p:spPr bwMode="auto">
          <a:xfrm rot="16200000" flipH="1">
            <a:off x="3841750" y="1346200"/>
            <a:ext cx="388938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36884" name="Line 10"/>
          <p:cNvSpPr>
            <a:spLocks noChangeShapeType="1"/>
          </p:cNvSpPr>
          <p:nvPr/>
        </p:nvSpPr>
        <p:spPr bwMode="auto">
          <a:xfrm>
            <a:off x="5297488" y="5970588"/>
            <a:ext cx="0" cy="141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5" name="Line 11"/>
          <p:cNvSpPr>
            <a:spLocks noChangeShapeType="1"/>
          </p:cNvSpPr>
          <p:nvPr/>
        </p:nvSpPr>
        <p:spPr bwMode="auto">
          <a:xfrm>
            <a:off x="4867275" y="5970588"/>
            <a:ext cx="0" cy="141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6" name="Line 12"/>
          <p:cNvSpPr>
            <a:spLocks noChangeShapeType="1"/>
          </p:cNvSpPr>
          <p:nvPr/>
        </p:nvSpPr>
        <p:spPr bwMode="auto">
          <a:xfrm>
            <a:off x="1428750" y="5970588"/>
            <a:ext cx="0" cy="141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7" name="Line 13"/>
          <p:cNvSpPr>
            <a:spLocks noChangeShapeType="1"/>
          </p:cNvSpPr>
          <p:nvPr/>
        </p:nvSpPr>
        <p:spPr bwMode="auto">
          <a:xfrm>
            <a:off x="4437063" y="5970588"/>
            <a:ext cx="0" cy="141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8" name="Line 14"/>
          <p:cNvSpPr>
            <a:spLocks noChangeShapeType="1"/>
          </p:cNvSpPr>
          <p:nvPr/>
        </p:nvSpPr>
        <p:spPr bwMode="auto">
          <a:xfrm>
            <a:off x="1858963" y="5970588"/>
            <a:ext cx="0" cy="141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9" name="Line 15"/>
          <p:cNvSpPr>
            <a:spLocks noChangeShapeType="1"/>
          </p:cNvSpPr>
          <p:nvPr/>
        </p:nvSpPr>
        <p:spPr bwMode="auto">
          <a:xfrm>
            <a:off x="4008438" y="5970588"/>
            <a:ext cx="0" cy="141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0" name="Line 16"/>
          <p:cNvSpPr>
            <a:spLocks noChangeShapeType="1"/>
          </p:cNvSpPr>
          <p:nvPr/>
        </p:nvSpPr>
        <p:spPr bwMode="auto">
          <a:xfrm>
            <a:off x="3148013" y="5970588"/>
            <a:ext cx="0" cy="141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1" name="Line 17"/>
          <p:cNvSpPr>
            <a:spLocks noChangeShapeType="1"/>
          </p:cNvSpPr>
          <p:nvPr/>
        </p:nvSpPr>
        <p:spPr bwMode="auto">
          <a:xfrm>
            <a:off x="2717800" y="5970588"/>
            <a:ext cx="0" cy="141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2" name="Line 18"/>
          <p:cNvSpPr>
            <a:spLocks noChangeShapeType="1"/>
          </p:cNvSpPr>
          <p:nvPr/>
        </p:nvSpPr>
        <p:spPr bwMode="auto">
          <a:xfrm>
            <a:off x="2287588" y="5970588"/>
            <a:ext cx="0" cy="141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3" name="Line 19"/>
          <p:cNvSpPr>
            <a:spLocks noChangeShapeType="1"/>
          </p:cNvSpPr>
          <p:nvPr/>
        </p:nvSpPr>
        <p:spPr bwMode="auto">
          <a:xfrm>
            <a:off x="3578225" y="5970588"/>
            <a:ext cx="0" cy="141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4" name="Line 10"/>
          <p:cNvSpPr>
            <a:spLocks noChangeShapeType="1"/>
          </p:cNvSpPr>
          <p:nvPr/>
        </p:nvSpPr>
        <p:spPr bwMode="auto">
          <a:xfrm>
            <a:off x="6592888" y="5970588"/>
            <a:ext cx="0" cy="141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5" name="Line 11"/>
          <p:cNvSpPr>
            <a:spLocks noChangeShapeType="1"/>
          </p:cNvSpPr>
          <p:nvPr/>
        </p:nvSpPr>
        <p:spPr bwMode="auto">
          <a:xfrm>
            <a:off x="6162675" y="5970588"/>
            <a:ext cx="0" cy="141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6" name="Line 13"/>
          <p:cNvSpPr>
            <a:spLocks noChangeShapeType="1"/>
          </p:cNvSpPr>
          <p:nvPr/>
        </p:nvSpPr>
        <p:spPr bwMode="auto">
          <a:xfrm>
            <a:off x="5732463" y="5970588"/>
            <a:ext cx="0" cy="141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7" name="Line 11"/>
          <p:cNvSpPr>
            <a:spLocks noChangeShapeType="1"/>
          </p:cNvSpPr>
          <p:nvPr/>
        </p:nvSpPr>
        <p:spPr bwMode="auto">
          <a:xfrm>
            <a:off x="7458075" y="5980113"/>
            <a:ext cx="0" cy="141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8" name="Line 13"/>
          <p:cNvSpPr>
            <a:spLocks noChangeShapeType="1"/>
          </p:cNvSpPr>
          <p:nvPr/>
        </p:nvSpPr>
        <p:spPr bwMode="auto">
          <a:xfrm>
            <a:off x="7027863" y="5980113"/>
            <a:ext cx="0" cy="141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99" name="Text Box 20"/>
          <p:cNvSpPr txBox="1">
            <a:spLocks noChangeArrowheads="1"/>
          </p:cNvSpPr>
          <p:nvPr/>
        </p:nvSpPr>
        <p:spPr bwMode="auto">
          <a:xfrm>
            <a:off x="3652838" y="2557463"/>
            <a:ext cx="809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de-DE" sz="1400"/>
              <a:t>Core</a:t>
            </a:r>
          </a:p>
          <a:p>
            <a:pPr algn="ctr" eaLnBrk="0" hangingPunct="0"/>
            <a:r>
              <a:rPr lang="de-DE" sz="1400"/>
              <a:t>Course</a:t>
            </a:r>
          </a:p>
        </p:txBody>
      </p:sp>
      <p:sp>
        <p:nvSpPr>
          <p:cNvPr id="36900" name="Text Box 20"/>
          <p:cNvSpPr txBox="1">
            <a:spLocks noChangeArrowheads="1"/>
          </p:cNvSpPr>
          <p:nvPr/>
        </p:nvSpPr>
        <p:spPr bwMode="auto">
          <a:xfrm>
            <a:off x="4165600" y="2557463"/>
            <a:ext cx="172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sz="1400"/>
              <a:t>Training/</a:t>
            </a:r>
          </a:p>
          <a:p>
            <a:pPr algn="ctr" eaLnBrk="0" hangingPunct="0"/>
            <a:r>
              <a:rPr lang="de-DE" sz="1400"/>
              <a:t> </a:t>
            </a:r>
            <a:r>
              <a:rPr lang="de-DE" sz="1400">
                <a:solidFill>
                  <a:srgbClr val="0000FF"/>
                </a:solidFill>
              </a:rPr>
              <a:t>TAC</a:t>
            </a:r>
          </a:p>
        </p:txBody>
      </p:sp>
      <p:sp>
        <p:nvSpPr>
          <p:cNvPr id="36901" name="Text Box 20"/>
          <p:cNvSpPr txBox="1">
            <a:spLocks noChangeArrowheads="1"/>
          </p:cNvSpPr>
          <p:nvPr/>
        </p:nvSpPr>
        <p:spPr bwMode="auto">
          <a:xfrm>
            <a:off x="4040188" y="1074738"/>
            <a:ext cx="2016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400"/>
              <a:t>Admission to HBIGS</a:t>
            </a:r>
          </a:p>
        </p:txBody>
      </p:sp>
      <p:sp>
        <p:nvSpPr>
          <p:cNvPr id="36902" name="Textfeld 51"/>
          <p:cNvSpPr txBox="1">
            <a:spLocks noChangeArrowheads="1"/>
          </p:cNvSpPr>
          <p:nvPr/>
        </p:nvSpPr>
        <p:spPr bwMode="auto">
          <a:xfrm>
            <a:off x="338138" y="990600"/>
            <a:ext cx="1377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800" i="1"/>
              <a:t>PhD track</a:t>
            </a:r>
          </a:p>
        </p:txBody>
      </p:sp>
      <p:sp>
        <p:nvSpPr>
          <p:cNvPr id="36903" name="Text Box 20"/>
          <p:cNvSpPr txBox="1">
            <a:spLocks noChangeArrowheads="1"/>
          </p:cNvSpPr>
          <p:nvPr/>
        </p:nvSpPr>
        <p:spPr bwMode="auto">
          <a:xfrm>
            <a:off x="1660525" y="6102350"/>
            <a:ext cx="4079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600"/>
              <a:t>-5</a:t>
            </a:r>
          </a:p>
        </p:txBody>
      </p:sp>
      <p:sp>
        <p:nvSpPr>
          <p:cNvPr id="36904" name="Text Box 20"/>
          <p:cNvSpPr txBox="1">
            <a:spLocks noChangeArrowheads="1"/>
          </p:cNvSpPr>
          <p:nvPr/>
        </p:nvSpPr>
        <p:spPr bwMode="auto">
          <a:xfrm>
            <a:off x="2090738" y="6102350"/>
            <a:ext cx="4079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600"/>
              <a:t>-4</a:t>
            </a:r>
          </a:p>
        </p:txBody>
      </p:sp>
      <p:sp>
        <p:nvSpPr>
          <p:cNvPr id="36905" name="Text Box 20"/>
          <p:cNvSpPr txBox="1">
            <a:spLocks noChangeArrowheads="1"/>
          </p:cNvSpPr>
          <p:nvPr/>
        </p:nvSpPr>
        <p:spPr bwMode="auto">
          <a:xfrm>
            <a:off x="2513013" y="6102350"/>
            <a:ext cx="4079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600"/>
              <a:t>-3</a:t>
            </a:r>
          </a:p>
        </p:txBody>
      </p:sp>
      <p:sp>
        <p:nvSpPr>
          <p:cNvPr id="36906" name="Text Box 20"/>
          <p:cNvSpPr txBox="1">
            <a:spLocks noChangeArrowheads="1"/>
          </p:cNvSpPr>
          <p:nvPr/>
        </p:nvSpPr>
        <p:spPr bwMode="auto">
          <a:xfrm>
            <a:off x="2943225" y="6102350"/>
            <a:ext cx="4079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600"/>
              <a:t>-2</a:t>
            </a:r>
          </a:p>
        </p:txBody>
      </p:sp>
      <p:sp>
        <p:nvSpPr>
          <p:cNvPr id="36907" name="Text Box 20"/>
          <p:cNvSpPr txBox="1">
            <a:spLocks noChangeArrowheads="1"/>
          </p:cNvSpPr>
          <p:nvPr/>
        </p:nvSpPr>
        <p:spPr bwMode="auto">
          <a:xfrm>
            <a:off x="3373438" y="6102350"/>
            <a:ext cx="4079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600"/>
              <a:t>-1</a:t>
            </a:r>
          </a:p>
        </p:txBody>
      </p:sp>
      <p:sp>
        <p:nvSpPr>
          <p:cNvPr id="36908" name="Text Box 20"/>
          <p:cNvSpPr txBox="1">
            <a:spLocks noChangeArrowheads="1"/>
          </p:cNvSpPr>
          <p:nvPr/>
        </p:nvSpPr>
        <p:spPr bwMode="auto">
          <a:xfrm>
            <a:off x="3846513" y="6102350"/>
            <a:ext cx="31591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600"/>
              <a:t>0</a:t>
            </a:r>
          </a:p>
        </p:txBody>
      </p:sp>
      <p:sp>
        <p:nvSpPr>
          <p:cNvPr id="36909" name="Text Box 20"/>
          <p:cNvSpPr txBox="1">
            <a:spLocks noChangeArrowheads="1"/>
          </p:cNvSpPr>
          <p:nvPr/>
        </p:nvSpPr>
        <p:spPr bwMode="auto">
          <a:xfrm>
            <a:off x="4286250" y="6102350"/>
            <a:ext cx="3143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600"/>
              <a:t>1</a:t>
            </a:r>
          </a:p>
        </p:txBody>
      </p:sp>
      <p:sp>
        <p:nvSpPr>
          <p:cNvPr id="36910" name="Text Box 20"/>
          <p:cNvSpPr txBox="1">
            <a:spLocks noChangeArrowheads="1"/>
          </p:cNvSpPr>
          <p:nvPr/>
        </p:nvSpPr>
        <p:spPr bwMode="auto">
          <a:xfrm>
            <a:off x="4708525" y="6102350"/>
            <a:ext cx="3143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600"/>
              <a:t>2</a:t>
            </a:r>
          </a:p>
        </p:txBody>
      </p:sp>
      <p:sp>
        <p:nvSpPr>
          <p:cNvPr id="36911" name="Text Box 20"/>
          <p:cNvSpPr txBox="1">
            <a:spLocks noChangeArrowheads="1"/>
          </p:cNvSpPr>
          <p:nvPr/>
        </p:nvSpPr>
        <p:spPr bwMode="auto">
          <a:xfrm>
            <a:off x="5138738" y="6102350"/>
            <a:ext cx="3143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600"/>
              <a:t>3</a:t>
            </a:r>
          </a:p>
        </p:txBody>
      </p:sp>
      <p:sp>
        <p:nvSpPr>
          <p:cNvPr id="36912" name="Text Box 20"/>
          <p:cNvSpPr txBox="1">
            <a:spLocks noChangeArrowheads="1"/>
          </p:cNvSpPr>
          <p:nvPr/>
        </p:nvSpPr>
        <p:spPr bwMode="auto">
          <a:xfrm>
            <a:off x="5576888" y="6102350"/>
            <a:ext cx="31591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600"/>
              <a:t>4</a:t>
            </a:r>
          </a:p>
        </p:txBody>
      </p:sp>
      <p:sp>
        <p:nvSpPr>
          <p:cNvPr id="36913" name="Text Box 20"/>
          <p:cNvSpPr txBox="1">
            <a:spLocks noChangeArrowheads="1"/>
          </p:cNvSpPr>
          <p:nvPr/>
        </p:nvSpPr>
        <p:spPr bwMode="auto">
          <a:xfrm>
            <a:off x="6008688" y="6102350"/>
            <a:ext cx="3143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600"/>
              <a:t>5</a:t>
            </a:r>
          </a:p>
        </p:txBody>
      </p:sp>
      <p:sp>
        <p:nvSpPr>
          <p:cNvPr id="36914" name="Text Box 20"/>
          <p:cNvSpPr txBox="1">
            <a:spLocks noChangeArrowheads="1"/>
          </p:cNvSpPr>
          <p:nvPr/>
        </p:nvSpPr>
        <p:spPr bwMode="auto">
          <a:xfrm>
            <a:off x="6430963" y="6102350"/>
            <a:ext cx="3143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600"/>
              <a:t>6</a:t>
            </a:r>
          </a:p>
        </p:txBody>
      </p:sp>
      <p:sp>
        <p:nvSpPr>
          <p:cNvPr id="36915" name="Text Box 20"/>
          <p:cNvSpPr txBox="1">
            <a:spLocks noChangeArrowheads="1"/>
          </p:cNvSpPr>
          <p:nvPr/>
        </p:nvSpPr>
        <p:spPr bwMode="auto">
          <a:xfrm>
            <a:off x="6877050" y="6102350"/>
            <a:ext cx="3159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600"/>
              <a:t>7</a:t>
            </a:r>
          </a:p>
        </p:txBody>
      </p:sp>
      <p:sp>
        <p:nvSpPr>
          <p:cNvPr id="36916" name="Text Box 20"/>
          <p:cNvSpPr txBox="1">
            <a:spLocks noChangeArrowheads="1"/>
          </p:cNvSpPr>
          <p:nvPr/>
        </p:nvSpPr>
        <p:spPr bwMode="auto">
          <a:xfrm>
            <a:off x="7588250" y="6102350"/>
            <a:ext cx="7429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600"/>
              <a:t>years</a:t>
            </a:r>
          </a:p>
        </p:txBody>
      </p:sp>
      <p:sp>
        <p:nvSpPr>
          <p:cNvPr id="36917" name="Text Box 20"/>
          <p:cNvSpPr txBox="1">
            <a:spLocks noChangeArrowheads="1"/>
          </p:cNvSpPr>
          <p:nvPr/>
        </p:nvSpPr>
        <p:spPr bwMode="auto">
          <a:xfrm>
            <a:off x="7299325" y="6102350"/>
            <a:ext cx="3159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600"/>
              <a:t>8</a:t>
            </a:r>
          </a:p>
        </p:txBody>
      </p:sp>
      <p:sp>
        <p:nvSpPr>
          <p:cNvPr id="36918" name="Rechteck 35"/>
          <p:cNvSpPr>
            <a:spLocks noChangeArrowheads="1"/>
          </p:cNvSpPr>
          <p:nvPr/>
        </p:nvSpPr>
        <p:spPr bwMode="auto">
          <a:xfrm>
            <a:off x="4246563" y="3117850"/>
            <a:ext cx="36512" cy="434975"/>
          </a:xfrm>
          <a:prstGeom prst="rect">
            <a:avLst/>
          </a:prstGeom>
          <a:solidFill>
            <a:srgbClr val="0000FF"/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57" name="Richtungspfeil 56"/>
          <p:cNvSpPr>
            <a:spLocks noChangeArrowheads="1"/>
          </p:cNvSpPr>
          <p:nvPr/>
        </p:nvSpPr>
        <p:spPr bwMode="auto">
          <a:xfrm>
            <a:off x="5570538" y="4410075"/>
            <a:ext cx="2563812" cy="639763"/>
          </a:xfrm>
          <a:prstGeom prst="homePlate">
            <a:avLst>
              <a:gd name="adj" fmla="val 50067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  <a:ln w="19050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58" name="Richtungspfeil 5"/>
          <p:cNvSpPr>
            <a:spLocks noChangeArrowheads="1"/>
          </p:cNvSpPr>
          <p:nvPr/>
        </p:nvSpPr>
        <p:spPr bwMode="auto">
          <a:xfrm>
            <a:off x="1422400" y="4410075"/>
            <a:ext cx="2114550" cy="639763"/>
          </a:xfrm>
          <a:prstGeom prst="homePlate">
            <a:avLst>
              <a:gd name="adj" fmla="val 50105"/>
            </a:avLst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10200000" scaled="0"/>
            <a:tileRect/>
          </a:gra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 sz="1800"/>
          </a:p>
        </p:txBody>
      </p:sp>
      <p:sp>
        <p:nvSpPr>
          <p:cNvPr id="36921" name="Textfeld 4"/>
          <p:cNvSpPr txBox="1">
            <a:spLocks noChangeArrowheads="1"/>
          </p:cNvSpPr>
          <p:nvPr/>
        </p:nvSpPr>
        <p:spPr bwMode="auto">
          <a:xfrm>
            <a:off x="1333500" y="4575175"/>
            <a:ext cx="21859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sz="1400" b="1"/>
              <a:t>Medical School</a:t>
            </a:r>
            <a:endParaRPr lang="de-DE" sz="1400"/>
          </a:p>
        </p:txBody>
      </p:sp>
      <p:sp>
        <p:nvSpPr>
          <p:cNvPr id="36922" name="Richtungspfeil 8"/>
          <p:cNvSpPr>
            <a:spLocks noChangeArrowheads="1"/>
          </p:cNvSpPr>
          <p:nvPr/>
        </p:nvSpPr>
        <p:spPr bwMode="auto">
          <a:xfrm>
            <a:off x="4044950" y="4410075"/>
            <a:ext cx="1493838" cy="639763"/>
          </a:xfrm>
          <a:prstGeom prst="homePlate">
            <a:avLst>
              <a:gd name="adj" fmla="val 50137"/>
            </a:avLst>
          </a:prstGeom>
          <a:solidFill>
            <a:srgbClr val="B3002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36923" name="Textfeld 9"/>
          <p:cNvSpPr txBox="1">
            <a:spLocks noChangeArrowheads="1"/>
          </p:cNvSpPr>
          <p:nvPr/>
        </p:nvSpPr>
        <p:spPr bwMode="auto">
          <a:xfrm>
            <a:off x="4441825" y="4575175"/>
            <a:ext cx="584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sz="1400" b="1">
                <a:solidFill>
                  <a:schemeClr val="bg1"/>
                </a:solidFill>
              </a:rPr>
              <a:t>PhD</a:t>
            </a:r>
          </a:p>
        </p:txBody>
      </p:sp>
      <p:sp>
        <p:nvSpPr>
          <p:cNvPr id="36924" name="Textfeld 4"/>
          <p:cNvSpPr txBox="1">
            <a:spLocks noChangeArrowheads="1"/>
          </p:cNvSpPr>
          <p:nvPr/>
        </p:nvSpPr>
        <p:spPr bwMode="auto">
          <a:xfrm>
            <a:off x="6054725" y="4473575"/>
            <a:ext cx="1438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sz="1400" b="1"/>
              <a:t>Residency/</a:t>
            </a:r>
          </a:p>
          <a:p>
            <a:pPr algn="ctr" eaLnBrk="0" hangingPunct="0"/>
            <a:r>
              <a:rPr lang="de-DE" sz="1400" b="1"/>
              <a:t>Research </a:t>
            </a:r>
          </a:p>
        </p:txBody>
      </p:sp>
      <p:cxnSp>
        <p:nvCxnSpPr>
          <p:cNvPr id="36925" name="Gerade Verbindung mit Pfeil 98"/>
          <p:cNvCxnSpPr>
            <a:cxnSpLocks noChangeShapeType="1"/>
          </p:cNvCxnSpPr>
          <p:nvPr/>
        </p:nvCxnSpPr>
        <p:spPr bwMode="auto">
          <a:xfrm rot="5400000" flipH="1" flipV="1">
            <a:off x="2098675" y="5334000"/>
            <a:ext cx="388938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36926" name="Text Box 20"/>
          <p:cNvSpPr txBox="1">
            <a:spLocks noChangeArrowheads="1"/>
          </p:cNvSpPr>
          <p:nvPr/>
        </p:nvSpPr>
        <p:spPr bwMode="auto">
          <a:xfrm>
            <a:off x="2295525" y="5299075"/>
            <a:ext cx="2016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400"/>
              <a:t>Admission to HBIGS</a:t>
            </a:r>
          </a:p>
        </p:txBody>
      </p:sp>
      <p:sp>
        <p:nvSpPr>
          <p:cNvPr id="36927" name="Textfeld 52"/>
          <p:cNvSpPr txBox="1">
            <a:spLocks noChangeArrowheads="1"/>
          </p:cNvSpPr>
          <p:nvPr/>
        </p:nvSpPr>
        <p:spPr bwMode="auto">
          <a:xfrm>
            <a:off x="338138" y="3733800"/>
            <a:ext cx="18526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800" i="1"/>
              <a:t>MD/PhD track</a:t>
            </a:r>
          </a:p>
        </p:txBody>
      </p:sp>
      <p:sp>
        <p:nvSpPr>
          <p:cNvPr id="36928" name="Rechteck 34"/>
          <p:cNvSpPr>
            <a:spLocks noChangeArrowheads="1"/>
          </p:cNvSpPr>
          <p:nvPr/>
        </p:nvSpPr>
        <p:spPr bwMode="auto">
          <a:xfrm>
            <a:off x="3616325" y="3862388"/>
            <a:ext cx="36513" cy="434975"/>
          </a:xfrm>
          <a:prstGeom prst="rect">
            <a:avLst/>
          </a:prstGeom>
          <a:solidFill>
            <a:srgbClr val="0000FF"/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36929" name="Rechteck 34"/>
          <p:cNvSpPr>
            <a:spLocks noChangeArrowheads="1"/>
          </p:cNvSpPr>
          <p:nvPr/>
        </p:nvSpPr>
        <p:spPr bwMode="auto">
          <a:xfrm>
            <a:off x="2838450" y="3862388"/>
            <a:ext cx="36513" cy="434975"/>
          </a:xfrm>
          <a:prstGeom prst="rect">
            <a:avLst/>
          </a:prstGeom>
          <a:solidFill>
            <a:srgbClr val="B30020"/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36930" name="Rechteck 34"/>
          <p:cNvSpPr>
            <a:spLocks noChangeArrowheads="1"/>
          </p:cNvSpPr>
          <p:nvPr/>
        </p:nvSpPr>
        <p:spPr bwMode="auto">
          <a:xfrm>
            <a:off x="2992438" y="3862388"/>
            <a:ext cx="36512" cy="434975"/>
          </a:xfrm>
          <a:prstGeom prst="rect">
            <a:avLst/>
          </a:prstGeom>
          <a:solidFill>
            <a:srgbClr val="B30020"/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36931" name="Rechteck 34"/>
          <p:cNvSpPr>
            <a:spLocks noChangeArrowheads="1"/>
          </p:cNvSpPr>
          <p:nvPr/>
        </p:nvSpPr>
        <p:spPr bwMode="auto">
          <a:xfrm>
            <a:off x="2363788" y="3862388"/>
            <a:ext cx="36512" cy="434975"/>
          </a:xfrm>
          <a:prstGeom prst="rect">
            <a:avLst/>
          </a:prstGeom>
          <a:solidFill>
            <a:srgbClr val="B30020"/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36932" name="Rechteck 34"/>
          <p:cNvSpPr>
            <a:spLocks noChangeArrowheads="1"/>
          </p:cNvSpPr>
          <p:nvPr/>
        </p:nvSpPr>
        <p:spPr bwMode="auto">
          <a:xfrm>
            <a:off x="2519363" y="3862388"/>
            <a:ext cx="36512" cy="434975"/>
          </a:xfrm>
          <a:prstGeom prst="rect">
            <a:avLst/>
          </a:prstGeom>
          <a:solidFill>
            <a:srgbClr val="B30020"/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36933" name="Richtungspfeil 5"/>
          <p:cNvSpPr>
            <a:spLocks noChangeArrowheads="1"/>
          </p:cNvSpPr>
          <p:nvPr/>
        </p:nvSpPr>
        <p:spPr bwMode="auto">
          <a:xfrm>
            <a:off x="3579813" y="4427538"/>
            <a:ext cx="431800" cy="639762"/>
          </a:xfrm>
          <a:prstGeom prst="homePlate">
            <a:avLst>
              <a:gd name="adj" fmla="val 50111"/>
            </a:avLst>
          </a:prstGeom>
          <a:solidFill>
            <a:srgbClr val="C50010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36934" name="Textfeld 4"/>
          <p:cNvSpPr txBox="1">
            <a:spLocks noChangeArrowheads="1"/>
          </p:cNvSpPr>
          <p:nvPr/>
        </p:nvSpPr>
        <p:spPr bwMode="auto">
          <a:xfrm>
            <a:off x="3521075" y="4594225"/>
            <a:ext cx="5254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sz="1400" b="1">
                <a:solidFill>
                  <a:schemeClr val="bg1"/>
                </a:solidFill>
              </a:rPr>
              <a:t>MD</a:t>
            </a:r>
            <a:endParaRPr lang="de-DE" sz="1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>
          <a:xfrm>
            <a:off x="0" y="4076700"/>
            <a:ext cx="1212850" cy="2781300"/>
          </a:xfrm>
          <a:prstGeom prst="rect">
            <a:avLst/>
          </a:prstGeom>
          <a:solidFill>
            <a:srgbClr val="A315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6751" tIns="48376" rIns="96751" bIns="48376" anchor="ctr"/>
          <a:lstStyle/>
          <a:p>
            <a:pPr algn="ctr"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7931150" y="701675"/>
            <a:ext cx="1212850" cy="2155825"/>
          </a:xfrm>
          <a:prstGeom prst="rect">
            <a:avLst/>
          </a:prstGeom>
          <a:solidFill>
            <a:srgbClr val="A315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6751" tIns="48376" rIns="96751" bIns="48376" anchor="ctr"/>
          <a:lstStyle/>
          <a:p>
            <a:pPr algn="ctr"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38916" name="Textfeld 2"/>
          <p:cNvSpPr txBox="1">
            <a:spLocks noChangeArrowheads="1"/>
          </p:cNvSpPr>
          <p:nvPr/>
        </p:nvSpPr>
        <p:spPr bwMode="auto">
          <a:xfrm>
            <a:off x="0" y="82550"/>
            <a:ext cx="914400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de-DE" sz="2000" b="1">
                <a:solidFill>
                  <a:srgbClr val="FFFFFF"/>
                </a:solidFill>
              </a:rPr>
              <a:t>Training Concept</a:t>
            </a:r>
          </a:p>
        </p:txBody>
      </p:sp>
      <p:sp>
        <p:nvSpPr>
          <p:cNvPr id="38917" name="Textfeld 55"/>
          <p:cNvSpPr txBox="1">
            <a:spLocks noChangeArrowheads="1"/>
          </p:cNvSpPr>
          <p:nvPr/>
        </p:nvSpPr>
        <p:spPr bwMode="auto">
          <a:xfrm>
            <a:off x="0" y="6270625"/>
            <a:ext cx="9144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sz="1600" b="1"/>
              <a:t>Total workload is less than 8% of PhD working time</a:t>
            </a:r>
          </a:p>
        </p:txBody>
      </p:sp>
      <p:sp>
        <p:nvSpPr>
          <p:cNvPr id="57350" name="Textfeld 8"/>
          <p:cNvSpPr txBox="1">
            <a:spLocks noChangeArrowheads="1"/>
          </p:cNvSpPr>
          <p:nvPr/>
        </p:nvSpPr>
        <p:spPr bwMode="auto">
          <a:xfrm>
            <a:off x="296863" y="987425"/>
            <a:ext cx="4970462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Clr>
                <a:srgbClr val="B30020"/>
              </a:buClr>
              <a:buFont typeface="Wingdings" charset="2"/>
              <a:buChar char="§"/>
              <a:defRPr/>
            </a:pPr>
            <a:r>
              <a:rPr lang="de-DE" sz="1600" b="1" dirty="0"/>
              <a:t> Training </a:t>
            </a:r>
            <a:r>
              <a:rPr lang="de-DE" sz="1600" b="1" dirty="0" err="1"/>
              <a:t>activities</a:t>
            </a:r>
            <a:endParaRPr lang="de-DE" sz="1600" b="1" dirty="0"/>
          </a:p>
          <a:p>
            <a:pPr marL="180000" eaLnBrk="0" hangingPunct="0">
              <a:lnSpc>
                <a:spcPct val="150000"/>
              </a:lnSpc>
              <a:buClr>
                <a:srgbClr val="B30020"/>
              </a:buClr>
              <a:buFont typeface="Arial" charset="0"/>
              <a:buChar char="•"/>
              <a:defRPr/>
            </a:pPr>
            <a:r>
              <a:rPr lang="de-DE" sz="1600" dirty="0"/>
              <a:t> </a:t>
            </a:r>
            <a:r>
              <a:rPr lang="de-DE" sz="1600" dirty="0" err="1"/>
              <a:t>PhD</a:t>
            </a:r>
            <a:r>
              <a:rPr lang="de-DE" sz="1600" dirty="0"/>
              <a:t> </a:t>
            </a:r>
            <a:r>
              <a:rPr lang="de-DE" sz="1600" dirty="0" err="1"/>
              <a:t>Core</a:t>
            </a:r>
            <a:r>
              <a:rPr lang="de-DE" sz="1600" dirty="0"/>
              <a:t> </a:t>
            </a:r>
            <a:r>
              <a:rPr lang="de-DE" sz="1600" dirty="0" err="1"/>
              <a:t>Course</a:t>
            </a:r>
            <a:r>
              <a:rPr lang="de-DE" sz="1600" dirty="0"/>
              <a:t> (</a:t>
            </a:r>
            <a:r>
              <a:rPr lang="de-DE" sz="1600" dirty="0" err="1"/>
              <a:t>twice</a:t>
            </a:r>
            <a:r>
              <a:rPr lang="de-DE" sz="1600" dirty="0"/>
              <a:t> per </a:t>
            </a:r>
            <a:r>
              <a:rPr lang="de-DE" sz="1600" dirty="0" err="1"/>
              <a:t>year</a:t>
            </a:r>
            <a:r>
              <a:rPr lang="de-DE" sz="1600" dirty="0"/>
              <a:t>)</a:t>
            </a:r>
          </a:p>
          <a:p>
            <a:pPr marL="180000" eaLnBrk="0" hangingPunct="0">
              <a:lnSpc>
                <a:spcPct val="150000"/>
              </a:lnSpc>
              <a:buClr>
                <a:srgbClr val="B30020"/>
              </a:buClr>
              <a:buFont typeface="Arial" charset="0"/>
              <a:buChar char="•"/>
              <a:defRPr/>
            </a:pPr>
            <a:r>
              <a:rPr lang="de-DE" sz="1600" dirty="0"/>
              <a:t> </a:t>
            </a:r>
            <a:r>
              <a:rPr lang="de-DE" sz="1600" dirty="0" err="1"/>
              <a:t>Accompanying</a:t>
            </a:r>
            <a:r>
              <a:rPr lang="de-DE" sz="1600" dirty="0"/>
              <a:t> </a:t>
            </a:r>
            <a:r>
              <a:rPr lang="de-DE" sz="1600" dirty="0" err="1"/>
              <a:t>training</a:t>
            </a:r>
            <a:r>
              <a:rPr lang="de-DE" sz="1600" dirty="0"/>
              <a:t> </a:t>
            </a:r>
            <a:r>
              <a:rPr lang="de-DE" sz="1600" dirty="0" err="1"/>
              <a:t>measures</a:t>
            </a:r>
            <a:r>
              <a:rPr lang="de-DE" sz="1600" dirty="0"/>
              <a:t> (all </a:t>
            </a:r>
            <a:r>
              <a:rPr lang="de-DE" sz="1600" dirty="0" err="1"/>
              <a:t>year</a:t>
            </a:r>
            <a:r>
              <a:rPr lang="de-DE" sz="1600" dirty="0"/>
              <a:t>)</a:t>
            </a:r>
          </a:p>
          <a:p>
            <a:pPr marL="180000" eaLnBrk="0" hangingPunct="0">
              <a:lnSpc>
                <a:spcPct val="150000"/>
              </a:lnSpc>
              <a:buClr>
                <a:srgbClr val="B30020"/>
              </a:buClr>
              <a:buFont typeface="Arial" charset="0"/>
              <a:buChar char="•"/>
              <a:defRPr/>
            </a:pPr>
            <a:r>
              <a:rPr lang="de-DE" sz="1600" dirty="0"/>
              <a:t> HBIGS </a:t>
            </a:r>
            <a:r>
              <a:rPr lang="de-DE" sz="1600" dirty="0" err="1"/>
              <a:t>Lecture</a:t>
            </a:r>
            <a:r>
              <a:rPr lang="de-DE" sz="1600" dirty="0"/>
              <a:t> &amp; </a:t>
            </a:r>
            <a:r>
              <a:rPr lang="de-DE" sz="1600" dirty="0" err="1"/>
              <a:t>Annual</a:t>
            </a:r>
            <a:r>
              <a:rPr lang="de-DE" sz="1600" dirty="0"/>
              <a:t> Meeting</a:t>
            </a:r>
          </a:p>
          <a:p>
            <a:pPr marL="180000" eaLnBrk="0" hangingPunct="0">
              <a:lnSpc>
                <a:spcPct val="150000"/>
              </a:lnSpc>
              <a:buClr>
                <a:srgbClr val="B30020"/>
              </a:buClr>
              <a:buFont typeface="Arial" charset="0"/>
              <a:buChar char="•"/>
              <a:defRPr/>
            </a:pPr>
            <a:r>
              <a:rPr lang="de-DE" sz="1600" dirty="0"/>
              <a:t> Summer </a:t>
            </a:r>
            <a:r>
              <a:rPr lang="de-DE" sz="1600" dirty="0" err="1"/>
              <a:t>schools</a:t>
            </a:r>
            <a:endParaRPr lang="de-DE" sz="1600" dirty="0"/>
          </a:p>
          <a:p>
            <a:pPr marL="180000" eaLnBrk="0" hangingPunct="0">
              <a:lnSpc>
                <a:spcPct val="150000"/>
              </a:lnSpc>
              <a:buClr>
                <a:srgbClr val="B30020"/>
              </a:buClr>
              <a:buFont typeface="Arial" charset="0"/>
              <a:buChar char="•"/>
              <a:defRPr/>
            </a:pPr>
            <a:r>
              <a:rPr lang="de-DE" sz="1600" dirty="0"/>
              <a:t> Student </a:t>
            </a:r>
            <a:r>
              <a:rPr lang="de-DE" sz="1600" dirty="0" err="1"/>
              <a:t>organized</a:t>
            </a:r>
            <a:r>
              <a:rPr lang="de-DE" sz="1600" dirty="0"/>
              <a:t> initiatives</a:t>
            </a:r>
          </a:p>
        </p:txBody>
      </p:sp>
      <p:sp>
        <p:nvSpPr>
          <p:cNvPr id="38919" name="Textfeld 4"/>
          <p:cNvSpPr txBox="1">
            <a:spLocks noChangeArrowheads="1"/>
          </p:cNvSpPr>
          <p:nvPr/>
        </p:nvSpPr>
        <p:spPr bwMode="auto">
          <a:xfrm>
            <a:off x="3505200" y="3419475"/>
            <a:ext cx="5638800" cy="244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325"/>
              </a:lnSpc>
            </a:pPr>
            <a:r>
              <a:rPr lang="de-DE" sz="1600" b="1"/>
              <a:t>&gt;180 different training courses in:</a:t>
            </a:r>
          </a:p>
          <a:p>
            <a:pPr>
              <a:lnSpc>
                <a:spcPts val="2325"/>
              </a:lnSpc>
              <a:buClr>
                <a:srgbClr val="C90C35"/>
              </a:buClr>
              <a:buFont typeface="Arial" charset="0"/>
              <a:buChar char="•"/>
            </a:pPr>
            <a:r>
              <a:rPr lang="de-DE" sz="1600"/>
              <a:t> Advanced Molecular &amp; Cellular Biology</a:t>
            </a:r>
          </a:p>
          <a:p>
            <a:pPr>
              <a:lnSpc>
                <a:spcPts val="2325"/>
              </a:lnSpc>
              <a:buClr>
                <a:srgbClr val="C90C35"/>
              </a:buClr>
              <a:buFont typeface="Arial" charset="0"/>
              <a:buChar char="•"/>
            </a:pPr>
            <a:r>
              <a:rPr lang="de-DE" sz="1600"/>
              <a:t> Imaging &amp; Microscopy</a:t>
            </a:r>
          </a:p>
          <a:p>
            <a:pPr>
              <a:lnSpc>
                <a:spcPts val="2325"/>
              </a:lnSpc>
              <a:buClr>
                <a:srgbClr val="C90C35"/>
              </a:buClr>
              <a:buFont typeface="Arial" charset="0"/>
              <a:buChar char="•"/>
            </a:pPr>
            <a:r>
              <a:rPr lang="de-DE" sz="1600"/>
              <a:t> Model Systems</a:t>
            </a:r>
          </a:p>
          <a:p>
            <a:pPr>
              <a:lnSpc>
                <a:spcPts val="2325"/>
              </a:lnSpc>
              <a:buClr>
                <a:srgbClr val="C90C35"/>
              </a:buClr>
              <a:buFont typeface="Arial" charset="0"/>
              <a:buChar char="•"/>
            </a:pPr>
            <a:r>
              <a:rPr lang="de-DE" sz="1600"/>
              <a:t> Bioinformatics, Modelling &amp; Simulation</a:t>
            </a:r>
          </a:p>
          <a:p>
            <a:pPr>
              <a:lnSpc>
                <a:spcPts val="2325"/>
              </a:lnSpc>
              <a:buClr>
                <a:srgbClr val="C90C35"/>
              </a:buClr>
              <a:buFont typeface="Arial" charset="0"/>
              <a:buChar char="•"/>
            </a:pPr>
            <a:r>
              <a:rPr lang="de-DE" sz="1600"/>
              <a:t> Scientific writing &amp; complementary skills</a:t>
            </a:r>
          </a:p>
          <a:p>
            <a:pPr>
              <a:lnSpc>
                <a:spcPts val="2325"/>
              </a:lnSpc>
              <a:buClr>
                <a:srgbClr val="C90C35"/>
              </a:buClr>
            </a:pPr>
            <a:endParaRPr lang="de-DE" sz="1600"/>
          </a:p>
          <a:p>
            <a:pPr>
              <a:lnSpc>
                <a:spcPts val="2325"/>
              </a:lnSpc>
              <a:buClr>
                <a:srgbClr val="C90C35"/>
              </a:buClr>
            </a:pPr>
            <a:r>
              <a:rPr lang="de-DE" sz="1600"/>
              <a:t>-&gt; All courses are evaluated by doctoral researchers</a:t>
            </a:r>
          </a:p>
        </p:txBody>
      </p:sp>
      <p:pic>
        <p:nvPicPr>
          <p:cNvPr id="38920" name="Bild 5" descr="Studies_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" y="4160838"/>
            <a:ext cx="2047875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Bild 6" descr="Spinning_Disc.jpg"/>
          <p:cNvPicPr>
            <a:picLocks noChangeAspect="1"/>
          </p:cNvPicPr>
          <p:nvPr/>
        </p:nvPicPr>
        <p:blipFill>
          <a:blip r:embed="rId4"/>
          <a:srcRect l="36057" t="17323" b="13123"/>
          <a:stretch>
            <a:fillRect/>
          </a:stretch>
        </p:blipFill>
        <p:spPr bwMode="auto">
          <a:xfrm>
            <a:off x="6384925" y="1236663"/>
            <a:ext cx="2693988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30"/>
          <p:cNvSpPr>
            <a:spLocks noChangeArrowheads="1"/>
          </p:cNvSpPr>
          <p:nvPr/>
        </p:nvSpPr>
        <p:spPr bwMode="auto">
          <a:xfrm>
            <a:off x="0" y="65088"/>
            <a:ext cx="91440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000" b="1">
                <a:solidFill>
                  <a:srgbClr val="FFFFFF"/>
                </a:solidFill>
              </a:rPr>
              <a:t>Thesis Advisory Committee (TAC)</a:t>
            </a:r>
          </a:p>
        </p:txBody>
      </p:sp>
      <p:sp>
        <p:nvSpPr>
          <p:cNvPr id="40963" name="Text Box 1031"/>
          <p:cNvSpPr txBox="1">
            <a:spLocks noChangeArrowheads="1"/>
          </p:cNvSpPr>
          <p:nvPr/>
        </p:nvSpPr>
        <p:spPr bwMode="auto">
          <a:xfrm>
            <a:off x="768350" y="1049338"/>
            <a:ext cx="7451725" cy="458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185738" eaLnBrk="0" hangingPunct="0">
              <a:lnSpc>
                <a:spcPts val="3200"/>
              </a:lnSpc>
              <a:buClr>
                <a:srgbClr val="990000"/>
              </a:buClr>
            </a:pPr>
            <a:endParaRPr lang="de-DE" sz="1800"/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de-DE" sz="1800"/>
              <a:t>The TAC consists of the main supervisor and two additional members.</a:t>
            </a:r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endParaRPr lang="de-DE" sz="1800"/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de-DE" sz="1800"/>
              <a:t>The first TAC meets within the first eight months post commencement of the PhD</a:t>
            </a:r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endParaRPr lang="de-DE" sz="1800"/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de-DE" sz="1800"/>
              <a:t>The TAC monitors the student’s scientific progress on an annual basis and recommend future directions and strategies</a:t>
            </a:r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endParaRPr lang="de-DE" sz="1800"/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de-DE" sz="1800"/>
              <a:t> The TAC evaluates the PhD student/supervisor relationship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>
          <a:xfrm>
            <a:off x="7956550" y="4470400"/>
            <a:ext cx="1212850" cy="1885950"/>
          </a:xfrm>
          <a:prstGeom prst="rect">
            <a:avLst/>
          </a:prstGeom>
          <a:solidFill>
            <a:srgbClr val="A315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6751" tIns="48376" rIns="96751" bIns="48376" anchor="ctr"/>
          <a:lstStyle/>
          <a:p>
            <a:pPr algn="ctr"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43011" name="Rectangle 2"/>
          <p:cNvSpPr>
            <a:spLocks noChangeArrowheads="1"/>
          </p:cNvSpPr>
          <p:nvPr/>
        </p:nvSpPr>
        <p:spPr bwMode="auto">
          <a:xfrm>
            <a:off x="1674813" y="63277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1800"/>
          </a:p>
        </p:txBody>
      </p:sp>
      <p:sp>
        <p:nvSpPr>
          <p:cNvPr id="16" name="Rechteck 15"/>
          <p:cNvSpPr/>
          <p:nvPr/>
        </p:nvSpPr>
        <p:spPr>
          <a:xfrm>
            <a:off x="0" y="693738"/>
            <a:ext cx="1212850" cy="1820862"/>
          </a:xfrm>
          <a:prstGeom prst="rect">
            <a:avLst/>
          </a:prstGeom>
          <a:solidFill>
            <a:srgbClr val="A315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6751" tIns="48376" rIns="96751" bIns="48376" anchor="ctr"/>
          <a:lstStyle/>
          <a:p>
            <a:pPr algn="ctr"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43013" name="Rechteck 15"/>
          <p:cNvSpPr>
            <a:spLocks noChangeArrowheads="1"/>
          </p:cNvSpPr>
          <p:nvPr/>
        </p:nvSpPr>
        <p:spPr bwMode="auto">
          <a:xfrm>
            <a:off x="0" y="-6350"/>
            <a:ext cx="91440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>
                <a:solidFill>
                  <a:srgbClr val="FFFFFF"/>
                </a:solidFill>
              </a:rPr>
              <a:t>Sandra Martini: Career Service &amp; Family Support</a:t>
            </a:r>
          </a:p>
        </p:txBody>
      </p:sp>
      <p:pic>
        <p:nvPicPr>
          <p:cNvPr id="43014" name="Bild 47" descr="image_martini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838" y="1303338"/>
            <a:ext cx="1601787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5" name="Rectangle 5"/>
          <p:cNvSpPr>
            <a:spLocks noChangeArrowheads="1"/>
          </p:cNvSpPr>
          <p:nvPr/>
        </p:nvSpPr>
        <p:spPr bwMode="auto">
          <a:xfrm>
            <a:off x="2176463" y="1000125"/>
            <a:ext cx="4724400" cy="15319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200000"/>
              </a:lnSpc>
              <a:buClr>
                <a:srgbClr val="9B0000"/>
              </a:buClr>
              <a:buFont typeface="Wingdings" charset="2"/>
              <a:buChar char="§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DE" sz="1600">
                <a:solidFill>
                  <a:srgbClr val="000000"/>
                </a:solidFill>
              </a:rPr>
              <a:t> HBIGS Career Advisor since 3/2008</a:t>
            </a:r>
          </a:p>
          <a:p>
            <a:pPr>
              <a:lnSpc>
                <a:spcPct val="200000"/>
              </a:lnSpc>
              <a:buClr>
                <a:srgbClr val="9B0000"/>
              </a:buClr>
              <a:buFont typeface="Wingdings" charset="2"/>
              <a:buChar char="§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DE" sz="1600">
                <a:solidFill>
                  <a:srgbClr val="000000"/>
                </a:solidFill>
              </a:rPr>
              <a:t> M.A. in social science &amp; humanities</a:t>
            </a:r>
          </a:p>
          <a:p>
            <a:pPr>
              <a:lnSpc>
                <a:spcPct val="200000"/>
              </a:lnSpc>
              <a:buClr>
                <a:srgbClr val="9B0000"/>
              </a:buClr>
              <a:buFont typeface="Wingdings" charset="2"/>
              <a:buChar char="§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DE" sz="1600">
                <a:solidFill>
                  <a:srgbClr val="000000"/>
                </a:solidFill>
              </a:rPr>
              <a:t> Consultant and trainer at BASF SE (HR)</a:t>
            </a:r>
          </a:p>
        </p:txBody>
      </p:sp>
      <p:sp>
        <p:nvSpPr>
          <p:cNvPr id="43016" name="Text Box 9"/>
          <p:cNvSpPr txBox="1">
            <a:spLocks noChangeArrowheads="1"/>
          </p:cNvSpPr>
          <p:nvPr/>
        </p:nvSpPr>
        <p:spPr bwMode="auto">
          <a:xfrm>
            <a:off x="473075" y="3355975"/>
            <a:ext cx="6096000" cy="20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de-DE" sz="1600" b="1">
                <a:solidFill>
                  <a:srgbClr val="A80202"/>
                </a:solidFill>
              </a:rPr>
              <a:t>Tasks</a:t>
            </a:r>
            <a:endParaRPr lang="de-DE" sz="1600"/>
          </a:p>
          <a:p>
            <a:pPr>
              <a:lnSpc>
                <a:spcPct val="200000"/>
              </a:lnSpc>
              <a:buClr>
                <a:srgbClr val="800000"/>
              </a:buClr>
              <a:buFont typeface="Wingdings" charset="2"/>
              <a:buChar char="§"/>
            </a:pPr>
            <a:r>
              <a:rPr lang="de-DE" sz="1600" b="1"/>
              <a:t> </a:t>
            </a:r>
            <a:r>
              <a:rPr lang="de-DE" sz="1600"/>
              <a:t>Support doctoral researchers in </a:t>
            </a:r>
            <a:r>
              <a:rPr lang="de-DE" sz="1600">
                <a:solidFill>
                  <a:srgbClr val="000000"/>
                </a:solidFill>
              </a:rPr>
              <a:t>vocational orientation </a:t>
            </a:r>
            <a:endParaRPr lang="de-DE" sz="1600">
              <a:solidFill>
                <a:srgbClr val="CC0000"/>
              </a:solidFill>
            </a:endParaRPr>
          </a:p>
          <a:p>
            <a:pPr>
              <a:lnSpc>
                <a:spcPct val="200000"/>
              </a:lnSpc>
              <a:buClr>
                <a:srgbClr val="800000"/>
              </a:buClr>
              <a:buFont typeface="Wingdings" charset="2"/>
              <a:buChar char="§"/>
            </a:pPr>
            <a:r>
              <a:rPr lang="de-DE" sz="1600">
                <a:solidFill>
                  <a:srgbClr val="000000"/>
                </a:solidFill>
              </a:rPr>
              <a:t> Organize family support and equal opportunity program</a:t>
            </a:r>
          </a:p>
          <a:p>
            <a:pPr>
              <a:lnSpc>
                <a:spcPct val="200000"/>
              </a:lnSpc>
              <a:buClr>
                <a:srgbClr val="800000"/>
              </a:buClr>
              <a:buFont typeface="Wingdings" charset="2"/>
              <a:buChar char="§"/>
            </a:pPr>
            <a:r>
              <a:rPr lang="de-DE" sz="1600">
                <a:solidFill>
                  <a:srgbClr val="000000"/>
                </a:solidFill>
              </a:rPr>
              <a:t> Provide services to Alumni</a:t>
            </a:r>
            <a:endParaRPr lang="de-DE" sz="1600" b="1">
              <a:solidFill>
                <a:srgbClr val="000000"/>
              </a:solidFill>
            </a:endParaRPr>
          </a:p>
        </p:txBody>
      </p:sp>
      <p:pic>
        <p:nvPicPr>
          <p:cNvPr id="43017" name="Picture 19" descr="BWL3"/>
          <p:cNvPicPr>
            <a:picLocks noChangeAspect="1" noChangeArrowheads="1"/>
          </p:cNvPicPr>
          <p:nvPr/>
        </p:nvPicPr>
        <p:blipFill>
          <a:blip r:embed="rId4"/>
          <a:srcRect l="7687" t="8556" r="9596" b="27795"/>
          <a:stretch>
            <a:fillRect/>
          </a:stretch>
        </p:blipFill>
        <p:spPr bwMode="auto">
          <a:xfrm>
            <a:off x="6783388" y="4937125"/>
            <a:ext cx="2317750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>
          <a:xfrm>
            <a:off x="7931150" y="693738"/>
            <a:ext cx="1212850" cy="1828800"/>
          </a:xfrm>
          <a:prstGeom prst="rect">
            <a:avLst/>
          </a:prstGeom>
          <a:solidFill>
            <a:srgbClr val="A315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6751" tIns="48376" rIns="96751" bIns="48376" anchor="ctr"/>
          <a:lstStyle/>
          <a:p>
            <a:pPr algn="ctr"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45059" name="Rectangle 2"/>
          <p:cNvSpPr>
            <a:spLocks noChangeArrowheads="1"/>
          </p:cNvSpPr>
          <p:nvPr/>
        </p:nvSpPr>
        <p:spPr bwMode="auto">
          <a:xfrm>
            <a:off x="1674813" y="63277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1800"/>
          </a:p>
        </p:txBody>
      </p:sp>
      <p:sp>
        <p:nvSpPr>
          <p:cNvPr id="45060" name="Richtungspfeil 5"/>
          <p:cNvSpPr>
            <a:spLocks noChangeArrowheads="1"/>
          </p:cNvSpPr>
          <p:nvPr/>
        </p:nvSpPr>
        <p:spPr bwMode="auto">
          <a:xfrm>
            <a:off x="828675" y="3219450"/>
            <a:ext cx="6189663" cy="565150"/>
          </a:xfrm>
          <a:prstGeom prst="homePlate">
            <a:avLst>
              <a:gd name="adj" fmla="val 49995"/>
            </a:avLst>
          </a:prstGeom>
          <a:solidFill>
            <a:srgbClr val="9B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61" name="Textfeld 9"/>
          <p:cNvSpPr txBox="1">
            <a:spLocks noChangeArrowheads="1"/>
          </p:cNvSpPr>
          <p:nvPr/>
        </p:nvSpPr>
        <p:spPr bwMode="auto">
          <a:xfrm>
            <a:off x="3330575" y="3316288"/>
            <a:ext cx="933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000" b="1">
                <a:solidFill>
                  <a:srgbClr val="FFFFFF"/>
                </a:solidFill>
              </a:rPr>
              <a:t>PhD</a:t>
            </a:r>
            <a:endParaRPr lang="de-DE" sz="2000">
              <a:solidFill>
                <a:srgbClr val="FFFFFF"/>
              </a:solidFill>
            </a:endParaRPr>
          </a:p>
        </p:txBody>
      </p:sp>
      <p:sp>
        <p:nvSpPr>
          <p:cNvPr id="45062" name="Text Box 49"/>
          <p:cNvSpPr txBox="1">
            <a:spLocks noChangeArrowheads="1"/>
          </p:cNvSpPr>
          <p:nvPr/>
        </p:nvSpPr>
        <p:spPr bwMode="auto">
          <a:xfrm>
            <a:off x="1868488" y="4257675"/>
            <a:ext cx="4075112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Clr>
                <a:srgbClr val="A80202"/>
              </a:buClr>
              <a:buFont typeface="Wingdings" charset="2"/>
              <a:buChar char="§"/>
            </a:pPr>
            <a:r>
              <a:rPr lang="de-DE" sz="1600" b="1"/>
              <a:t> Extracurricular training</a:t>
            </a:r>
          </a:p>
          <a:p>
            <a:pPr algn="ctr">
              <a:lnSpc>
                <a:spcPct val="150000"/>
              </a:lnSpc>
              <a:buClr>
                <a:srgbClr val="A80202"/>
              </a:buClr>
            </a:pPr>
            <a:r>
              <a:rPr lang="de-DE" sz="1600"/>
              <a:t>(Complementary &amp; Professional skills)</a:t>
            </a:r>
          </a:p>
        </p:txBody>
      </p:sp>
      <p:sp>
        <p:nvSpPr>
          <p:cNvPr id="45063" name="Rectangle 66"/>
          <p:cNvSpPr>
            <a:spLocks noChangeArrowheads="1"/>
          </p:cNvSpPr>
          <p:nvPr/>
        </p:nvSpPr>
        <p:spPr bwMode="auto">
          <a:xfrm>
            <a:off x="0" y="130175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000" b="1">
                <a:solidFill>
                  <a:schemeClr val="bg1"/>
                </a:solidFill>
              </a:rPr>
              <a:t>Vocational Concept</a:t>
            </a:r>
          </a:p>
        </p:txBody>
      </p:sp>
      <p:sp>
        <p:nvSpPr>
          <p:cNvPr id="45064" name="Rechteck 14"/>
          <p:cNvSpPr>
            <a:spLocks noChangeArrowheads="1"/>
          </p:cNvSpPr>
          <p:nvPr/>
        </p:nvSpPr>
        <p:spPr bwMode="auto">
          <a:xfrm>
            <a:off x="1482725" y="968375"/>
            <a:ext cx="4846638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Clr>
                <a:srgbClr val="A80202"/>
              </a:buClr>
            </a:pPr>
            <a:r>
              <a:rPr lang="de-DE" sz="1800" b="1">
                <a:solidFill>
                  <a:srgbClr val="9B0000"/>
                </a:solidFill>
              </a:rPr>
              <a:t>Individual Career Development Plan</a:t>
            </a:r>
            <a:r>
              <a:rPr lang="de-DE" sz="1800">
                <a:solidFill>
                  <a:srgbClr val="9B0000"/>
                </a:solidFill>
              </a:rPr>
              <a:t> </a:t>
            </a:r>
            <a:endParaRPr lang="de-DE" sz="1800" i="1">
              <a:solidFill>
                <a:srgbClr val="9B0000"/>
              </a:solidFill>
            </a:endParaRPr>
          </a:p>
        </p:txBody>
      </p:sp>
      <p:sp>
        <p:nvSpPr>
          <p:cNvPr id="45065" name="Rectangle 18"/>
          <p:cNvSpPr>
            <a:spLocks noChangeArrowheads="1"/>
          </p:cNvSpPr>
          <p:nvPr/>
        </p:nvSpPr>
        <p:spPr bwMode="auto">
          <a:xfrm>
            <a:off x="2006600" y="5232400"/>
            <a:ext cx="3798888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Clr>
                <a:srgbClr val="9B0000"/>
              </a:buClr>
              <a:buFont typeface="Wingdings" charset="2"/>
              <a:buChar char="§"/>
            </a:pPr>
            <a:r>
              <a:rPr lang="de-DE" sz="1600" b="1"/>
              <a:t> Networking/Career talks with</a:t>
            </a:r>
          </a:p>
          <a:p>
            <a:pPr algn="ctr">
              <a:lnSpc>
                <a:spcPct val="150000"/>
              </a:lnSpc>
              <a:buClr>
                <a:srgbClr val="CC0066"/>
              </a:buClr>
              <a:buFont typeface="Wingdings" charset="2"/>
              <a:buNone/>
            </a:pPr>
            <a:r>
              <a:rPr lang="de-DE" sz="1600" b="1"/>
              <a:t>prospective employers</a:t>
            </a:r>
          </a:p>
        </p:txBody>
      </p:sp>
      <p:sp>
        <p:nvSpPr>
          <p:cNvPr id="45066" name="Richtungspfeil 5"/>
          <p:cNvSpPr>
            <a:spLocks noChangeArrowheads="1"/>
          </p:cNvSpPr>
          <p:nvPr/>
        </p:nvSpPr>
        <p:spPr bwMode="auto">
          <a:xfrm rot="5400000">
            <a:off x="3730626" y="2798762"/>
            <a:ext cx="342900" cy="136525"/>
          </a:xfrm>
          <a:prstGeom prst="homePlate">
            <a:avLst>
              <a:gd name="adj" fmla="val 50116"/>
            </a:avLst>
          </a:prstGeom>
          <a:solidFill>
            <a:srgbClr val="FDFF6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67" name="Richtungspfeil 5"/>
          <p:cNvSpPr>
            <a:spLocks noChangeArrowheads="1"/>
          </p:cNvSpPr>
          <p:nvPr/>
        </p:nvSpPr>
        <p:spPr bwMode="auto">
          <a:xfrm rot="5400000">
            <a:off x="5754688" y="2798762"/>
            <a:ext cx="342900" cy="136525"/>
          </a:xfrm>
          <a:prstGeom prst="homePlate">
            <a:avLst>
              <a:gd name="adj" fmla="val 50116"/>
            </a:avLst>
          </a:prstGeom>
          <a:solidFill>
            <a:srgbClr val="FDFF6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68" name="Rectangle 17"/>
          <p:cNvSpPr>
            <a:spLocks noChangeArrowheads="1"/>
          </p:cNvSpPr>
          <p:nvPr/>
        </p:nvSpPr>
        <p:spPr bwMode="auto">
          <a:xfrm>
            <a:off x="2327275" y="1725613"/>
            <a:ext cx="3157538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Clr>
                <a:srgbClr val="9B0000"/>
              </a:buClr>
              <a:buFont typeface="Wingdings" charset="2"/>
              <a:buChar char="§"/>
            </a:pPr>
            <a:r>
              <a:rPr lang="de-DE" sz="1600"/>
              <a:t> </a:t>
            </a:r>
            <a:r>
              <a:rPr lang="de-DE" sz="1600" b="1"/>
              <a:t>Advisory sessions</a:t>
            </a:r>
          </a:p>
          <a:p>
            <a:pPr algn="ctr">
              <a:lnSpc>
                <a:spcPct val="150000"/>
              </a:lnSpc>
            </a:pPr>
            <a:r>
              <a:rPr lang="de-DE" sz="1600"/>
              <a:t> (Career guidance/Coaching)</a:t>
            </a:r>
          </a:p>
        </p:txBody>
      </p:sp>
      <p:sp>
        <p:nvSpPr>
          <p:cNvPr id="45069" name="Richtungspfeil 5"/>
          <p:cNvSpPr>
            <a:spLocks noChangeArrowheads="1"/>
          </p:cNvSpPr>
          <p:nvPr/>
        </p:nvSpPr>
        <p:spPr bwMode="auto">
          <a:xfrm rot="5400000">
            <a:off x="1704976" y="2798762"/>
            <a:ext cx="342900" cy="136525"/>
          </a:xfrm>
          <a:prstGeom prst="homePlate">
            <a:avLst>
              <a:gd name="adj" fmla="val 50116"/>
            </a:avLst>
          </a:prstGeom>
          <a:solidFill>
            <a:srgbClr val="FDFF6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5070" name="Textfeld 18"/>
          <p:cNvSpPr txBox="1">
            <a:spLocks noChangeArrowheads="1"/>
          </p:cNvSpPr>
          <p:nvPr/>
        </p:nvSpPr>
        <p:spPr bwMode="auto">
          <a:xfrm>
            <a:off x="7127875" y="3040063"/>
            <a:ext cx="128746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1800" b="1"/>
              <a:t>Next </a:t>
            </a:r>
          </a:p>
          <a:p>
            <a:pPr algn="ctr"/>
            <a:r>
              <a:rPr lang="de-DE" sz="1800" b="1"/>
              <a:t>career</a:t>
            </a:r>
          </a:p>
          <a:p>
            <a:pPr algn="ctr"/>
            <a:r>
              <a:rPr lang="de-DE" sz="1800" b="1"/>
              <a:t>step</a:t>
            </a:r>
          </a:p>
        </p:txBody>
      </p:sp>
      <p:pic>
        <p:nvPicPr>
          <p:cNvPr id="45071" name="Picture 11" descr="SM_AP_Career-Service"/>
          <p:cNvPicPr>
            <a:picLocks noChangeAspect="1" noChangeArrowheads="1"/>
          </p:cNvPicPr>
          <p:nvPr/>
        </p:nvPicPr>
        <p:blipFill>
          <a:blip r:embed="rId3"/>
          <a:srcRect l="18668" t="23637" r="8261" b="5621"/>
          <a:stretch>
            <a:fillRect/>
          </a:stretch>
        </p:blipFill>
        <p:spPr bwMode="auto">
          <a:xfrm>
            <a:off x="7116763" y="1168400"/>
            <a:ext cx="1971675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66"/>
          <p:cNvSpPr>
            <a:spLocks noChangeArrowheads="1"/>
          </p:cNvSpPr>
          <p:nvPr/>
        </p:nvSpPr>
        <p:spPr bwMode="auto">
          <a:xfrm>
            <a:off x="0" y="130175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000" b="1">
                <a:solidFill>
                  <a:schemeClr val="bg1"/>
                </a:solidFill>
              </a:rPr>
              <a:t>Career Guidance</a:t>
            </a:r>
          </a:p>
        </p:txBody>
      </p:sp>
      <p:sp>
        <p:nvSpPr>
          <p:cNvPr id="37" name="Gestreifter Pfeil nach rechts 36"/>
          <p:cNvSpPr/>
          <p:nvPr/>
        </p:nvSpPr>
        <p:spPr bwMode="auto">
          <a:xfrm rot="5400000">
            <a:off x="3893345" y="3234531"/>
            <a:ext cx="823912" cy="822325"/>
          </a:xfrm>
          <a:prstGeom prst="stripedRightArrow">
            <a:avLst/>
          </a:prstGeom>
          <a:solidFill>
            <a:srgbClr val="A8020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sp>
      <p:sp>
        <p:nvSpPr>
          <p:cNvPr id="47108" name="Rechteck 20"/>
          <p:cNvSpPr>
            <a:spLocks noChangeArrowheads="1"/>
          </p:cNvSpPr>
          <p:nvPr/>
        </p:nvSpPr>
        <p:spPr bwMode="auto">
          <a:xfrm>
            <a:off x="1446213" y="874713"/>
            <a:ext cx="5886450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lnSpc>
                <a:spcPts val="2963"/>
              </a:lnSpc>
              <a:spcBef>
                <a:spcPct val="20000"/>
              </a:spcBef>
              <a:buClr>
                <a:srgbClr val="CC0000"/>
              </a:buClr>
              <a:buFont typeface="Wingdings" charset="2"/>
              <a:buNone/>
            </a:pPr>
            <a:r>
              <a:rPr lang="de-DE" sz="1600" i="1"/>
              <a:t> </a:t>
            </a:r>
            <a:r>
              <a:rPr lang="de-DE" sz="1800" b="1">
                <a:solidFill>
                  <a:srgbClr val="CC0000"/>
                </a:solidFill>
              </a:rPr>
              <a:t>Typical questions</a:t>
            </a:r>
            <a:endParaRPr lang="de-DE" sz="1800" i="1">
              <a:solidFill>
                <a:srgbClr val="CC0000"/>
              </a:solidFill>
            </a:endParaRPr>
          </a:p>
          <a:p>
            <a:pPr marL="342900" indent="-342900">
              <a:lnSpc>
                <a:spcPts val="2963"/>
              </a:lnSpc>
              <a:buClr>
                <a:srgbClr val="CC0000"/>
              </a:buClr>
              <a:buFont typeface="Arial" charset="0"/>
              <a:buChar char="•"/>
            </a:pPr>
            <a:r>
              <a:rPr lang="de-DE" sz="1600" i="1"/>
              <a:t>„How can I unite a family and a challenging PhD?“</a:t>
            </a:r>
          </a:p>
          <a:p>
            <a:pPr marL="342900" indent="-342900">
              <a:lnSpc>
                <a:spcPts val="2963"/>
              </a:lnSpc>
              <a:buClr>
                <a:srgbClr val="CC0000"/>
              </a:buClr>
              <a:buFont typeface="Arial" charset="0"/>
              <a:buChar char="•"/>
            </a:pPr>
            <a:r>
              <a:rPr lang="de-DE" sz="1600"/>
              <a:t>„</a:t>
            </a:r>
            <a:r>
              <a:rPr lang="de-DE" sz="1600" i="1"/>
              <a:t>How do I find an appropriate Postdoc position?“</a:t>
            </a:r>
            <a:endParaRPr lang="de-DE" sz="1800" b="1">
              <a:solidFill>
                <a:srgbClr val="CC0000"/>
              </a:solidFill>
            </a:endParaRPr>
          </a:p>
          <a:p>
            <a:pPr marL="342900" indent="-342900">
              <a:lnSpc>
                <a:spcPts val="2963"/>
              </a:lnSpc>
              <a:buClr>
                <a:srgbClr val="CC0000"/>
              </a:buClr>
              <a:buFont typeface="Arial" charset="0"/>
              <a:buChar char="•"/>
            </a:pPr>
            <a:r>
              <a:rPr lang="de-DE" sz="1600"/>
              <a:t> „</a:t>
            </a:r>
            <a:r>
              <a:rPr lang="de-DE" sz="1600" i="1"/>
              <a:t>Should I stay in academia or go to industry?“</a:t>
            </a:r>
          </a:p>
          <a:p>
            <a:pPr marL="342900" indent="-342900">
              <a:lnSpc>
                <a:spcPts val="2963"/>
              </a:lnSpc>
              <a:buClr>
                <a:srgbClr val="CC0000"/>
              </a:buClr>
              <a:buFont typeface="Arial" charset="0"/>
              <a:buChar char="•"/>
            </a:pPr>
            <a:r>
              <a:rPr lang="de-DE" sz="1600"/>
              <a:t> „</a:t>
            </a:r>
            <a:r>
              <a:rPr lang="de-DE" sz="1600" i="1"/>
              <a:t>How do I succesfully apply for a job in industry?“</a:t>
            </a:r>
          </a:p>
        </p:txBody>
      </p:sp>
      <p:sp>
        <p:nvSpPr>
          <p:cNvPr id="22" name="Rechteck 21"/>
          <p:cNvSpPr>
            <a:spLocks noChangeArrowheads="1"/>
          </p:cNvSpPr>
          <p:nvPr/>
        </p:nvSpPr>
        <p:spPr bwMode="auto">
          <a:xfrm>
            <a:off x="1579563" y="4237038"/>
            <a:ext cx="5651500" cy="23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Clr>
                <a:srgbClr val="A80202"/>
              </a:buClr>
            </a:pPr>
            <a:r>
              <a:rPr lang="de-DE" sz="1800" b="1"/>
              <a:t>Career advisory session</a:t>
            </a:r>
          </a:p>
          <a:p>
            <a:pPr algn="ctr">
              <a:lnSpc>
                <a:spcPct val="150000"/>
              </a:lnSpc>
              <a:buClr>
                <a:srgbClr val="CC0000"/>
              </a:buClr>
              <a:buFont typeface="Arial" charset="0"/>
              <a:buChar char="•"/>
            </a:pPr>
            <a:r>
              <a:rPr lang="de-DE" sz="1600">
                <a:solidFill>
                  <a:srgbClr val="000000"/>
                </a:solidFill>
                <a:sym typeface="Wingdings" charset="2"/>
              </a:rPr>
              <a:t> </a:t>
            </a:r>
            <a:r>
              <a:rPr lang="de-DE" sz="1600">
                <a:solidFill>
                  <a:srgbClr val="000000"/>
                </a:solidFill>
              </a:rPr>
              <a:t>Information about career choices</a:t>
            </a:r>
          </a:p>
          <a:p>
            <a:pPr algn="ctr">
              <a:lnSpc>
                <a:spcPct val="150000"/>
              </a:lnSpc>
              <a:buClr>
                <a:srgbClr val="CC0000"/>
              </a:buClr>
              <a:buFont typeface="Arial" charset="0"/>
              <a:buChar char="•"/>
            </a:pPr>
            <a:r>
              <a:rPr lang="de-DE" sz="1600">
                <a:solidFill>
                  <a:srgbClr val="000000"/>
                </a:solidFill>
                <a:sym typeface="Wingdings" charset="2"/>
              </a:rPr>
              <a:t> Child day care &amp; financial support </a:t>
            </a:r>
            <a:endParaRPr lang="de-DE" sz="1600">
              <a:solidFill>
                <a:srgbClr val="000000"/>
              </a:solidFill>
            </a:endParaRPr>
          </a:p>
          <a:p>
            <a:pPr algn="ctr">
              <a:lnSpc>
                <a:spcPct val="150000"/>
              </a:lnSpc>
              <a:buClr>
                <a:srgbClr val="CC0000"/>
              </a:buClr>
              <a:buFont typeface="Arial" charset="0"/>
              <a:buChar char="•"/>
            </a:pPr>
            <a:r>
              <a:rPr lang="de-DE" sz="1600">
                <a:solidFill>
                  <a:srgbClr val="000000"/>
                </a:solidFill>
              </a:rPr>
              <a:t> Information about postdoctoral programs</a:t>
            </a:r>
          </a:p>
          <a:p>
            <a:pPr algn="ctr">
              <a:lnSpc>
                <a:spcPct val="150000"/>
              </a:lnSpc>
              <a:buClr>
                <a:srgbClr val="CC0000"/>
              </a:buClr>
              <a:buFont typeface="Arial" charset="0"/>
              <a:buChar char="•"/>
            </a:pPr>
            <a:r>
              <a:rPr lang="de-DE" sz="1600">
                <a:solidFill>
                  <a:srgbClr val="000000"/>
                </a:solidFill>
              </a:rPr>
              <a:t> Participation in on-campus and on-site career talks</a:t>
            </a:r>
          </a:p>
          <a:p>
            <a:pPr algn="ctr">
              <a:lnSpc>
                <a:spcPct val="150000"/>
              </a:lnSpc>
              <a:buClr>
                <a:srgbClr val="CC0000"/>
              </a:buClr>
              <a:buFont typeface="Arial" charset="0"/>
              <a:buChar char="•"/>
            </a:pPr>
            <a:r>
              <a:rPr lang="de-DE" sz="1600">
                <a:solidFill>
                  <a:srgbClr val="000000"/>
                </a:solidFill>
              </a:rPr>
              <a:t> Application &amp; assessment training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674813" y="63277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GB" sz="1800">
              <a:latin typeface="Arial" charset="0"/>
            </a:endParaRPr>
          </a:p>
        </p:txBody>
      </p:sp>
      <p:graphicFrame>
        <p:nvGraphicFramePr>
          <p:cNvPr id="8" name="Diagramm 7"/>
          <p:cNvGraphicFramePr/>
          <p:nvPr/>
        </p:nvGraphicFramePr>
        <p:xfrm>
          <a:off x="2285999" y="1591733"/>
          <a:ext cx="5469467" cy="3208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412" name="Textfeld 8"/>
          <p:cNvSpPr txBox="1">
            <a:spLocks noChangeArrowheads="1"/>
          </p:cNvSpPr>
          <p:nvPr/>
        </p:nvSpPr>
        <p:spPr bwMode="auto">
          <a:xfrm>
            <a:off x="2024063" y="5630863"/>
            <a:ext cx="55181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DE" sz="1600"/>
              <a:t>Number of PhD students admitted by the Faculty of</a:t>
            </a:r>
          </a:p>
          <a:p>
            <a:pPr algn="ctr"/>
            <a:r>
              <a:rPr lang="de-DE" sz="1600"/>
              <a:t>Biosciences at Heidelberg University</a:t>
            </a:r>
          </a:p>
        </p:txBody>
      </p:sp>
      <p:sp>
        <p:nvSpPr>
          <p:cNvPr id="17413" name="Textfeld 9"/>
          <p:cNvSpPr txBox="1">
            <a:spLocks noChangeArrowheads="1"/>
          </p:cNvSpPr>
          <p:nvPr/>
        </p:nvSpPr>
        <p:spPr bwMode="auto">
          <a:xfrm rot="-5400000">
            <a:off x="1390650" y="2862263"/>
            <a:ext cx="11128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DE" sz="1600"/>
              <a:t>Numbers</a:t>
            </a:r>
          </a:p>
        </p:txBody>
      </p:sp>
      <p:sp>
        <p:nvSpPr>
          <p:cNvPr id="17414" name="Textfeld 10"/>
          <p:cNvSpPr txBox="1">
            <a:spLocks noChangeArrowheads="1"/>
          </p:cNvSpPr>
          <p:nvPr/>
        </p:nvSpPr>
        <p:spPr bwMode="auto">
          <a:xfrm>
            <a:off x="4721225" y="5113338"/>
            <a:ext cx="6318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DE" sz="1600"/>
              <a:t>Year</a:t>
            </a:r>
          </a:p>
        </p:txBody>
      </p:sp>
      <p:sp>
        <p:nvSpPr>
          <p:cNvPr id="17415" name="Textfeld 11"/>
          <p:cNvSpPr txBox="1">
            <a:spLocks noChangeArrowheads="1"/>
          </p:cNvSpPr>
          <p:nvPr/>
        </p:nvSpPr>
        <p:spPr bwMode="auto">
          <a:xfrm>
            <a:off x="2817813" y="4673600"/>
            <a:ext cx="5762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DE" sz="1200"/>
              <a:t>2003</a:t>
            </a:r>
          </a:p>
        </p:txBody>
      </p:sp>
      <p:sp>
        <p:nvSpPr>
          <p:cNvPr id="17416" name="Textfeld 12"/>
          <p:cNvSpPr txBox="1">
            <a:spLocks noChangeArrowheads="1"/>
          </p:cNvSpPr>
          <p:nvPr/>
        </p:nvSpPr>
        <p:spPr bwMode="auto">
          <a:xfrm>
            <a:off x="3421063" y="4673600"/>
            <a:ext cx="5826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DE" sz="1200"/>
              <a:t>2004</a:t>
            </a:r>
          </a:p>
        </p:txBody>
      </p:sp>
      <p:sp>
        <p:nvSpPr>
          <p:cNvPr id="17417" name="Textfeld 13"/>
          <p:cNvSpPr txBox="1">
            <a:spLocks noChangeArrowheads="1"/>
          </p:cNvSpPr>
          <p:nvPr/>
        </p:nvSpPr>
        <p:spPr bwMode="auto">
          <a:xfrm>
            <a:off x="4029075" y="4673600"/>
            <a:ext cx="576263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DE" sz="1200"/>
              <a:t>2005</a:t>
            </a:r>
          </a:p>
        </p:txBody>
      </p:sp>
      <p:sp>
        <p:nvSpPr>
          <p:cNvPr id="17418" name="Textfeld 14"/>
          <p:cNvSpPr txBox="1">
            <a:spLocks noChangeArrowheads="1"/>
          </p:cNvSpPr>
          <p:nvPr/>
        </p:nvSpPr>
        <p:spPr bwMode="auto">
          <a:xfrm>
            <a:off x="4630738" y="4673600"/>
            <a:ext cx="5762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DE" sz="1200"/>
              <a:t>2006</a:t>
            </a:r>
          </a:p>
        </p:txBody>
      </p:sp>
      <p:sp>
        <p:nvSpPr>
          <p:cNvPr id="17419" name="Textfeld 15"/>
          <p:cNvSpPr txBox="1">
            <a:spLocks noChangeArrowheads="1"/>
          </p:cNvSpPr>
          <p:nvPr/>
        </p:nvSpPr>
        <p:spPr bwMode="auto">
          <a:xfrm>
            <a:off x="5233988" y="4673600"/>
            <a:ext cx="57626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DE" sz="1200"/>
              <a:t>2007</a:t>
            </a:r>
          </a:p>
        </p:txBody>
      </p:sp>
      <p:sp>
        <p:nvSpPr>
          <p:cNvPr id="17420" name="Textfeld 16"/>
          <p:cNvSpPr txBox="1">
            <a:spLocks noChangeArrowheads="1"/>
          </p:cNvSpPr>
          <p:nvPr/>
        </p:nvSpPr>
        <p:spPr bwMode="auto">
          <a:xfrm>
            <a:off x="5835650" y="4673600"/>
            <a:ext cx="5746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DE" sz="1200"/>
              <a:t>2008</a:t>
            </a:r>
          </a:p>
        </p:txBody>
      </p:sp>
      <p:sp>
        <p:nvSpPr>
          <p:cNvPr id="17421" name="Textfeld 17"/>
          <p:cNvSpPr txBox="1">
            <a:spLocks noChangeArrowheads="1"/>
          </p:cNvSpPr>
          <p:nvPr/>
        </p:nvSpPr>
        <p:spPr bwMode="auto">
          <a:xfrm>
            <a:off x="6435725" y="4673600"/>
            <a:ext cx="5762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DE" sz="1200"/>
              <a:t>2009</a:t>
            </a:r>
          </a:p>
        </p:txBody>
      </p:sp>
      <p:sp>
        <p:nvSpPr>
          <p:cNvPr id="17422" name="Textfeld 18"/>
          <p:cNvSpPr txBox="1">
            <a:spLocks noChangeArrowheads="1"/>
          </p:cNvSpPr>
          <p:nvPr/>
        </p:nvSpPr>
        <p:spPr bwMode="auto">
          <a:xfrm>
            <a:off x="7038975" y="4673600"/>
            <a:ext cx="5762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DE" sz="1200"/>
              <a:t>2010</a:t>
            </a:r>
          </a:p>
        </p:txBody>
      </p:sp>
      <p:sp>
        <p:nvSpPr>
          <p:cNvPr id="17423" name="Rectangle 6"/>
          <p:cNvSpPr>
            <a:spLocks noChangeArrowheads="1"/>
          </p:cNvSpPr>
          <p:nvPr/>
        </p:nvSpPr>
        <p:spPr bwMode="auto">
          <a:xfrm>
            <a:off x="0" y="130175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63600"/>
            <a:r>
              <a:rPr lang="de-DE" sz="2000" b="1">
                <a:solidFill>
                  <a:schemeClr val="bg1"/>
                </a:solidFill>
                <a:cs typeface="Arial" charset="0"/>
              </a:rPr>
              <a:t>PhD Admissions 2003-2010 (Biosciences)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68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2000" b="1">
                <a:solidFill>
                  <a:srgbClr val="FFFFFF"/>
                </a:solidFill>
              </a:rPr>
              <a:t>Publication Record</a:t>
            </a:r>
            <a:endParaRPr lang="en-GB" sz="2000" b="1">
              <a:solidFill>
                <a:srgbClr val="FFFFFF"/>
              </a:solidFill>
            </a:endParaRPr>
          </a:p>
        </p:txBody>
      </p:sp>
      <p:pic>
        <p:nvPicPr>
          <p:cNvPr id="49155" name="Bild 62"/>
          <p:cNvPicPr>
            <a:picLocks/>
          </p:cNvPicPr>
          <p:nvPr/>
        </p:nvPicPr>
        <p:blipFill>
          <a:blip r:embed="rId2"/>
          <a:srcRect l="1891" r="1181" b="2271"/>
          <a:stretch>
            <a:fillRect/>
          </a:stretch>
        </p:blipFill>
        <p:spPr bwMode="auto">
          <a:xfrm>
            <a:off x="1574800" y="1778000"/>
            <a:ext cx="5580063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11"/>
          <p:cNvSpPr txBox="1">
            <a:spLocks noChangeArrowheads="1"/>
          </p:cNvSpPr>
          <p:nvPr/>
        </p:nvSpPr>
        <p:spPr bwMode="auto">
          <a:xfrm>
            <a:off x="2003425" y="5803900"/>
            <a:ext cx="5160963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Clr>
                <a:srgbClr val="C70202"/>
              </a:buClr>
              <a:buFont typeface="Wingdings" charset="2"/>
              <a:buChar char="§"/>
            </a:pPr>
            <a:r>
              <a:rPr lang="de-DE" sz="1600" b="1"/>
              <a:t> Authorship within 3 years: 87%</a:t>
            </a:r>
          </a:p>
          <a:p>
            <a:pPr>
              <a:lnSpc>
                <a:spcPct val="150000"/>
              </a:lnSpc>
              <a:buClr>
                <a:srgbClr val="C70202"/>
              </a:buClr>
              <a:buFont typeface="Wingdings" charset="2"/>
              <a:buChar char="§"/>
            </a:pPr>
            <a:r>
              <a:rPr lang="de-DE" sz="1600" b="1"/>
              <a:t> 1</a:t>
            </a:r>
            <a:r>
              <a:rPr lang="de-DE" sz="1600" b="1" baseline="30000"/>
              <a:t>st</a:t>
            </a:r>
            <a:r>
              <a:rPr lang="de-DE" sz="1600" b="1"/>
              <a:t> authorship at time of graduation: 84%</a:t>
            </a:r>
          </a:p>
        </p:txBody>
      </p:sp>
      <p:sp>
        <p:nvSpPr>
          <p:cNvPr id="49157" name="Textfeld 34"/>
          <p:cNvSpPr txBox="1">
            <a:spLocks noChangeArrowheads="1"/>
          </p:cNvSpPr>
          <p:nvPr/>
        </p:nvSpPr>
        <p:spPr bwMode="auto">
          <a:xfrm>
            <a:off x="3538538" y="1198563"/>
            <a:ext cx="15287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800" b="1"/>
              <a:t>N</a:t>
            </a:r>
            <a:r>
              <a:rPr lang="de-DE" sz="1800" b="1" baseline="-25000"/>
              <a:t>pub </a:t>
            </a:r>
            <a:r>
              <a:rPr lang="de-DE" sz="1800" b="1"/>
              <a:t>= 287</a:t>
            </a:r>
          </a:p>
        </p:txBody>
      </p:sp>
      <p:sp>
        <p:nvSpPr>
          <p:cNvPr id="49158" name="Textfeld 11"/>
          <p:cNvSpPr txBox="1">
            <a:spLocks noChangeArrowheads="1"/>
          </p:cNvSpPr>
          <p:nvPr/>
        </p:nvSpPr>
        <p:spPr bwMode="auto">
          <a:xfrm rot="-5400000">
            <a:off x="-123824" y="3009900"/>
            <a:ext cx="1778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/>
              <a:t>N Publications</a:t>
            </a:r>
          </a:p>
        </p:txBody>
      </p:sp>
      <p:sp>
        <p:nvSpPr>
          <p:cNvPr id="49159" name="Textfeld 26"/>
          <p:cNvSpPr txBox="1">
            <a:spLocks noChangeArrowheads="1"/>
          </p:cNvSpPr>
          <p:nvPr/>
        </p:nvSpPr>
        <p:spPr bwMode="auto">
          <a:xfrm>
            <a:off x="1063625" y="3644900"/>
            <a:ext cx="412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000000"/>
                </a:solidFill>
              </a:rPr>
              <a:t>40</a:t>
            </a:r>
          </a:p>
        </p:txBody>
      </p:sp>
      <p:sp>
        <p:nvSpPr>
          <p:cNvPr id="49160" name="Textfeld 27"/>
          <p:cNvSpPr txBox="1">
            <a:spLocks noChangeArrowheads="1"/>
          </p:cNvSpPr>
          <p:nvPr/>
        </p:nvSpPr>
        <p:spPr bwMode="auto">
          <a:xfrm>
            <a:off x="1062038" y="2927350"/>
            <a:ext cx="4143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000000"/>
                </a:solidFill>
              </a:rPr>
              <a:t>60</a:t>
            </a:r>
          </a:p>
        </p:txBody>
      </p:sp>
      <p:sp>
        <p:nvSpPr>
          <p:cNvPr id="49161" name="Textfeld 28"/>
          <p:cNvSpPr txBox="1">
            <a:spLocks noChangeArrowheads="1"/>
          </p:cNvSpPr>
          <p:nvPr/>
        </p:nvSpPr>
        <p:spPr bwMode="auto">
          <a:xfrm>
            <a:off x="1062038" y="2211388"/>
            <a:ext cx="414337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000000"/>
                </a:solidFill>
              </a:rPr>
              <a:t>80</a:t>
            </a:r>
          </a:p>
        </p:txBody>
      </p:sp>
      <p:sp>
        <p:nvSpPr>
          <p:cNvPr id="49162" name="Textfeld 29"/>
          <p:cNvSpPr txBox="1">
            <a:spLocks noChangeArrowheads="1"/>
          </p:cNvSpPr>
          <p:nvPr/>
        </p:nvSpPr>
        <p:spPr bwMode="auto">
          <a:xfrm>
            <a:off x="949325" y="1519238"/>
            <a:ext cx="5270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000000"/>
                </a:solidFill>
              </a:rPr>
              <a:t>100</a:t>
            </a:r>
          </a:p>
        </p:txBody>
      </p:sp>
      <p:cxnSp>
        <p:nvCxnSpPr>
          <p:cNvPr id="49163" name="Gerade Verbindung 58"/>
          <p:cNvCxnSpPr>
            <a:cxnSpLocks noChangeShapeType="1"/>
          </p:cNvCxnSpPr>
          <p:nvPr/>
        </p:nvCxnSpPr>
        <p:spPr bwMode="auto">
          <a:xfrm rot="16200000" flipH="1">
            <a:off x="-337344" y="3321844"/>
            <a:ext cx="3825875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9164" name="Gerade Verbindung 59"/>
          <p:cNvCxnSpPr>
            <a:cxnSpLocks noChangeShapeType="1"/>
          </p:cNvCxnSpPr>
          <p:nvPr/>
        </p:nvCxnSpPr>
        <p:spPr bwMode="auto">
          <a:xfrm flipV="1">
            <a:off x="1511300" y="5232400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9165" name="Gerade Verbindung 60"/>
          <p:cNvCxnSpPr>
            <a:cxnSpLocks noChangeShapeType="1"/>
          </p:cNvCxnSpPr>
          <p:nvPr/>
        </p:nvCxnSpPr>
        <p:spPr bwMode="auto">
          <a:xfrm flipV="1">
            <a:off x="1511300" y="4511675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9166" name="Gerade Verbindung 61"/>
          <p:cNvCxnSpPr>
            <a:cxnSpLocks noChangeShapeType="1"/>
          </p:cNvCxnSpPr>
          <p:nvPr/>
        </p:nvCxnSpPr>
        <p:spPr bwMode="auto">
          <a:xfrm flipV="1">
            <a:off x="1511300" y="3068638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9167" name="Gerade Verbindung 62"/>
          <p:cNvCxnSpPr>
            <a:cxnSpLocks noChangeShapeType="1"/>
          </p:cNvCxnSpPr>
          <p:nvPr/>
        </p:nvCxnSpPr>
        <p:spPr bwMode="auto">
          <a:xfrm flipV="1">
            <a:off x="1511300" y="2346325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9168" name="Gerade Verbindung 63"/>
          <p:cNvCxnSpPr>
            <a:cxnSpLocks noChangeShapeType="1"/>
          </p:cNvCxnSpPr>
          <p:nvPr/>
        </p:nvCxnSpPr>
        <p:spPr bwMode="auto">
          <a:xfrm flipV="1">
            <a:off x="1511300" y="1651000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9169" name="Gerade Verbindung 64"/>
          <p:cNvCxnSpPr>
            <a:cxnSpLocks noChangeShapeType="1"/>
          </p:cNvCxnSpPr>
          <p:nvPr/>
        </p:nvCxnSpPr>
        <p:spPr bwMode="auto">
          <a:xfrm flipV="1">
            <a:off x="1511300" y="3789363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49170" name="Textfeld 11"/>
          <p:cNvSpPr txBox="1">
            <a:spLocks noChangeArrowheads="1"/>
          </p:cNvSpPr>
          <p:nvPr/>
        </p:nvSpPr>
        <p:spPr bwMode="auto">
          <a:xfrm rot="-5400000">
            <a:off x="6575426" y="3009900"/>
            <a:ext cx="3041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7F7F7F"/>
                </a:solidFill>
              </a:rPr>
              <a:t>N Doctoral Researchers</a:t>
            </a:r>
          </a:p>
        </p:txBody>
      </p:sp>
      <p:cxnSp>
        <p:nvCxnSpPr>
          <p:cNvPr id="13" name="Gerade Verbindung 12"/>
          <p:cNvCxnSpPr/>
          <p:nvPr/>
        </p:nvCxnSpPr>
        <p:spPr bwMode="auto">
          <a:xfrm rot="5400000">
            <a:off x="5331619" y="3453607"/>
            <a:ext cx="3622675" cy="793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2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Gerade Verbindung 15"/>
          <p:cNvCxnSpPr/>
          <p:nvPr/>
        </p:nvCxnSpPr>
        <p:spPr bwMode="auto">
          <a:xfrm flipV="1">
            <a:off x="7150100" y="4776788"/>
            <a:ext cx="71438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Gerade Verbindung 17"/>
          <p:cNvCxnSpPr/>
          <p:nvPr/>
        </p:nvCxnSpPr>
        <p:spPr bwMode="auto">
          <a:xfrm flipV="1">
            <a:off x="7150100" y="4152900"/>
            <a:ext cx="71438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Gerade Verbindung 18"/>
          <p:cNvCxnSpPr/>
          <p:nvPr/>
        </p:nvCxnSpPr>
        <p:spPr bwMode="auto">
          <a:xfrm flipV="1">
            <a:off x="7150100" y="2903538"/>
            <a:ext cx="71438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Gerade Verbindung 19"/>
          <p:cNvCxnSpPr/>
          <p:nvPr/>
        </p:nvCxnSpPr>
        <p:spPr bwMode="auto">
          <a:xfrm flipV="1">
            <a:off x="7150100" y="2278063"/>
            <a:ext cx="71438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Gerade Verbindung 20"/>
          <p:cNvCxnSpPr/>
          <p:nvPr/>
        </p:nvCxnSpPr>
        <p:spPr bwMode="auto">
          <a:xfrm flipV="1">
            <a:off x="7150100" y="1654175"/>
            <a:ext cx="71438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Gerade Verbindung 24"/>
          <p:cNvCxnSpPr/>
          <p:nvPr/>
        </p:nvCxnSpPr>
        <p:spPr bwMode="auto">
          <a:xfrm flipV="1">
            <a:off x="7150100" y="3529013"/>
            <a:ext cx="71438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9178" name="Textfeld 25"/>
          <p:cNvSpPr txBox="1">
            <a:spLocks noChangeArrowheads="1"/>
          </p:cNvSpPr>
          <p:nvPr/>
        </p:nvSpPr>
        <p:spPr bwMode="auto">
          <a:xfrm>
            <a:off x="7248525" y="4587875"/>
            <a:ext cx="412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7F7F7F"/>
                </a:solidFill>
              </a:rPr>
              <a:t>50</a:t>
            </a:r>
          </a:p>
        </p:txBody>
      </p:sp>
      <p:sp>
        <p:nvSpPr>
          <p:cNvPr id="49179" name="Textfeld 26"/>
          <p:cNvSpPr txBox="1">
            <a:spLocks noChangeArrowheads="1"/>
          </p:cNvSpPr>
          <p:nvPr/>
        </p:nvSpPr>
        <p:spPr bwMode="auto">
          <a:xfrm>
            <a:off x="7248525" y="3965575"/>
            <a:ext cx="5270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7F7F7F"/>
                </a:solidFill>
              </a:rPr>
              <a:t>100</a:t>
            </a:r>
          </a:p>
        </p:txBody>
      </p:sp>
      <p:sp>
        <p:nvSpPr>
          <p:cNvPr id="49180" name="Textfeld 27"/>
          <p:cNvSpPr txBox="1">
            <a:spLocks noChangeArrowheads="1"/>
          </p:cNvSpPr>
          <p:nvPr/>
        </p:nvSpPr>
        <p:spPr bwMode="auto">
          <a:xfrm>
            <a:off x="7248525" y="3341688"/>
            <a:ext cx="5270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7F7F7F"/>
                </a:solidFill>
              </a:rPr>
              <a:t>150</a:t>
            </a:r>
          </a:p>
        </p:txBody>
      </p:sp>
      <p:sp>
        <p:nvSpPr>
          <p:cNvPr id="49181" name="Textfeld 28"/>
          <p:cNvSpPr txBox="1">
            <a:spLocks noChangeArrowheads="1"/>
          </p:cNvSpPr>
          <p:nvPr/>
        </p:nvSpPr>
        <p:spPr bwMode="auto">
          <a:xfrm>
            <a:off x="7248525" y="2717800"/>
            <a:ext cx="5270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7F7F7F"/>
                </a:solidFill>
              </a:rPr>
              <a:t>200</a:t>
            </a:r>
          </a:p>
        </p:txBody>
      </p:sp>
      <p:sp>
        <p:nvSpPr>
          <p:cNvPr id="49182" name="Textfeld 29"/>
          <p:cNvSpPr txBox="1">
            <a:spLocks noChangeArrowheads="1"/>
          </p:cNvSpPr>
          <p:nvPr/>
        </p:nvSpPr>
        <p:spPr bwMode="auto">
          <a:xfrm>
            <a:off x="7248525" y="2095500"/>
            <a:ext cx="5270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7F7F7F"/>
                </a:solidFill>
              </a:rPr>
              <a:t>250</a:t>
            </a:r>
          </a:p>
        </p:txBody>
      </p:sp>
      <p:sp>
        <p:nvSpPr>
          <p:cNvPr id="49183" name="Textfeld 30"/>
          <p:cNvSpPr txBox="1">
            <a:spLocks noChangeArrowheads="1"/>
          </p:cNvSpPr>
          <p:nvPr/>
        </p:nvSpPr>
        <p:spPr bwMode="auto">
          <a:xfrm>
            <a:off x="7248525" y="1473200"/>
            <a:ext cx="5270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7F7F7F"/>
                </a:solidFill>
              </a:rPr>
              <a:t>300</a:t>
            </a:r>
          </a:p>
        </p:txBody>
      </p:sp>
      <p:cxnSp>
        <p:nvCxnSpPr>
          <p:cNvPr id="49184" name="Gerade Verbindung 86"/>
          <p:cNvCxnSpPr>
            <a:cxnSpLocks noChangeShapeType="1"/>
          </p:cNvCxnSpPr>
          <p:nvPr/>
        </p:nvCxnSpPr>
        <p:spPr bwMode="auto">
          <a:xfrm>
            <a:off x="1577975" y="5237163"/>
            <a:ext cx="5559425" cy="11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9185" name="Gerade Verbindung 87"/>
          <p:cNvCxnSpPr>
            <a:cxnSpLocks noChangeShapeType="1"/>
          </p:cNvCxnSpPr>
          <p:nvPr/>
        </p:nvCxnSpPr>
        <p:spPr bwMode="auto">
          <a:xfrm rot="16200000" flipV="1">
            <a:off x="7083425" y="5291138"/>
            <a:ext cx="10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9186" name="Gerade Verbindung 88"/>
          <p:cNvCxnSpPr>
            <a:cxnSpLocks noChangeShapeType="1"/>
          </p:cNvCxnSpPr>
          <p:nvPr/>
        </p:nvCxnSpPr>
        <p:spPr bwMode="auto">
          <a:xfrm rot="16200000" flipV="1">
            <a:off x="5694363" y="5291138"/>
            <a:ext cx="10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9187" name="Gerade Verbindung 89"/>
          <p:cNvCxnSpPr>
            <a:cxnSpLocks noChangeShapeType="1"/>
          </p:cNvCxnSpPr>
          <p:nvPr/>
        </p:nvCxnSpPr>
        <p:spPr bwMode="auto">
          <a:xfrm rot="16200000" flipV="1">
            <a:off x="2916238" y="5291138"/>
            <a:ext cx="10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9188" name="Gerade Verbindung 91"/>
          <p:cNvCxnSpPr>
            <a:cxnSpLocks noChangeShapeType="1"/>
          </p:cNvCxnSpPr>
          <p:nvPr/>
        </p:nvCxnSpPr>
        <p:spPr bwMode="auto">
          <a:xfrm rot="16200000" flipV="1">
            <a:off x="1526381" y="5282407"/>
            <a:ext cx="1031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9189" name="Gerade Verbindung 92"/>
          <p:cNvCxnSpPr>
            <a:cxnSpLocks noChangeShapeType="1"/>
          </p:cNvCxnSpPr>
          <p:nvPr/>
        </p:nvCxnSpPr>
        <p:spPr bwMode="auto">
          <a:xfrm rot="16200000" flipV="1">
            <a:off x="4305300" y="5291138"/>
            <a:ext cx="10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49190" name="Textfeld 11"/>
          <p:cNvSpPr txBox="1">
            <a:spLocks noChangeArrowheads="1"/>
          </p:cNvSpPr>
          <p:nvPr/>
        </p:nvSpPr>
        <p:spPr bwMode="auto">
          <a:xfrm>
            <a:off x="1939925" y="5291138"/>
            <a:ext cx="6937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2008</a:t>
            </a:r>
          </a:p>
        </p:txBody>
      </p:sp>
      <p:sp>
        <p:nvSpPr>
          <p:cNvPr id="49191" name="Textfeld 11"/>
          <p:cNvSpPr txBox="1">
            <a:spLocks noChangeArrowheads="1"/>
          </p:cNvSpPr>
          <p:nvPr/>
        </p:nvSpPr>
        <p:spPr bwMode="auto">
          <a:xfrm>
            <a:off x="3348038" y="5291138"/>
            <a:ext cx="6937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2009</a:t>
            </a:r>
          </a:p>
        </p:txBody>
      </p:sp>
      <p:sp>
        <p:nvSpPr>
          <p:cNvPr id="49192" name="Textfeld 11"/>
          <p:cNvSpPr txBox="1">
            <a:spLocks noChangeArrowheads="1"/>
          </p:cNvSpPr>
          <p:nvPr/>
        </p:nvSpPr>
        <p:spPr bwMode="auto">
          <a:xfrm>
            <a:off x="4733925" y="5291138"/>
            <a:ext cx="6921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2010</a:t>
            </a:r>
          </a:p>
        </p:txBody>
      </p:sp>
      <p:sp>
        <p:nvSpPr>
          <p:cNvPr id="49193" name="Textfeld 11"/>
          <p:cNvSpPr txBox="1">
            <a:spLocks noChangeArrowheads="1"/>
          </p:cNvSpPr>
          <p:nvPr/>
        </p:nvSpPr>
        <p:spPr bwMode="auto">
          <a:xfrm>
            <a:off x="6142038" y="5291138"/>
            <a:ext cx="6921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2011</a:t>
            </a:r>
          </a:p>
        </p:txBody>
      </p:sp>
      <p:sp>
        <p:nvSpPr>
          <p:cNvPr id="49194" name="Textfeld 99"/>
          <p:cNvSpPr txBox="1">
            <a:spLocks noChangeArrowheads="1"/>
          </p:cNvSpPr>
          <p:nvPr/>
        </p:nvSpPr>
        <p:spPr bwMode="auto">
          <a:xfrm>
            <a:off x="2057400" y="1557338"/>
            <a:ext cx="6715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200"/>
              <a:t>IF &gt; 8</a:t>
            </a:r>
          </a:p>
          <a:p>
            <a:r>
              <a:rPr lang="de-DE" sz="1200"/>
              <a:t>IF 4-8</a:t>
            </a:r>
          </a:p>
          <a:p>
            <a:r>
              <a:rPr lang="de-DE" sz="1200"/>
              <a:t>IF &lt; 4</a:t>
            </a:r>
          </a:p>
        </p:txBody>
      </p:sp>
      <p:sp>
        <p:nvSpPr>
          <p:cNvPr id="49195" name="Rechteck 100"/>
          <p:cNvSpPr>
            <a:spLocks noChangeAspect="1"/>
          </p:cNvSpPr>
          <p:nvPr/>
        </p:nvSpPr>
        <p:spPr bwMode="auto">
          <a:xfrm>
            <a:off x="1981200" y="1658938"/>
            <a:ext cx="101600" cy="101600"/>
          </a:xfrm>
          <a:prstGeom prst="rect">
            <a:avLst/>
          </a:prstGeom>
          <a:solidFill>
            <a:srgbClr val="A01F1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96" name="Rechteck 101"/>
          <p:cNvSpPr>
            <a:spLocks noChangeAspect="1"/>
          </p:cNvSpPr>
          <p:nvPr/>
        </p:nvSpPr>
        <p:spPr bwMode="auto">
          <a:xfrm>
            <a:off x="1981200" y="1836738"/>
            <a:ext cx="101600" cy="101600"/>
          </a:xfrm>
          <a:prstGeom prst="rect">
            <a:avLst/>
          </a:pr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97" name="Rechteck 102"/>
          <p:cNvSpPr>
            <a:spLocks noChangeAspect="1"/>
          </p:cNvSpPr>
          <p:nvPr/>
        </p:nvSpPr>
        <p:spPr bwMode="auto">
          <a:xfrm>
            <a:off x="1981200" y="2014538"/>
            <a:ext cx="101600" cy="101600"/>
          </a:xfrm>
          <a:prstGeom prst="rect">
            <a:avLst/>
          </a:prstGeom>
          <a:solidFill>
            <a:srgbClr val="FFC33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98" name="Rechteck 58"/>
          <p:cNvSpPr>
            <a:spLocks noChangeArrowheads="1"/>
          </p:cNvSpPr>
          <p:nvPr/>
        </p:nvSpPr>
        <p:spPr bwMode="auto">
          <a:xfrm>
            <a:off x="6096000" y="1598613"/>
            <a:ext cx="779463" cy="1173162"/>
          </a:xfrm>
          <a:prstGeom prst="rect">
            <a:avLst/>
          </a:prstGeom>
          <a:solidFill>
            <a:srgbClr val="AF1213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99" name="Rechteck 61"/>
          <p:cNvSpPr>
            <a:spLocks noChangeArrowheads="1"/>
          </p:cNvSpPr>
          <p:nvPr/>
        </p:nvSpPr>
        <p:spPr bwMode="auto">
          <a:xfrm>
            <a:off x="6096000" y="2762250"/>
            <a:ext cx="779463" cy="1571625"/>
          </a:xfrm>
          <a:prstGeom prst="rect">
            <a:avLst/>
          </a:pr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0" name="Rechteck 62"/>
          <p:cNvSpPr>
            <a:spLocks noChangeArrowheads="1"/>
          </p:cNvSpPr>
          <p:nvPr/>
        </p:nvSpPr>
        <p:spPr bwMode="auto">
          <a:xfrm>
            <a:off x="6096000" y="4311650"/>
            <a:ext cx="779463" cy="922338"/>
          </a:xfrm>
          <a:prstGeom prst="rect">
            <a:avLst/>
          </a:prstGeom>
          <a:solidFill>
            <a:srgbClr val="FFC33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1" name="Textfeld 46"/>
          <p:cNvSpPr txBox="1">
            <a:spLocks noChangeArrowheads="1"/>
          </p:cNvSpPr>
          <p:nvPr/>
        </p:nvSpPr>
        <p:spPr bwMode="auto">
          <a:xfrm>
            <a:off x="6243638" y="2105025"/>
            <a:ext cx="484187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 b="1"/>
              <a:t>33</a:t>
            </a:r>
          </a:p>
          <a:p>
            <a:endParaRPr lang="de-DE" sz="1400" b="1"/>
          </a:p>
          <a:p>
            <a:endParaRPr lang="de-DE" sz="1400" b="1"/>
          </a:p>
          <a:p>
            <a:endParaRPr lang="de-DE" sz="1400" b="1"/>
          </a:p>
          <a:p>
            <a:endParaRPr lang="de-DE" sz="1400" b="1"/>
          </a:p>
          <a:p>
            <a:endParaRPr lang="de-DE" sz="1400" b="1"/>
          </a:p>
          <a:p>
            <a:r>
              <a:rPr lang="de-DE" sz="1400" b="1"/>
              <a:t>44</a:t>
            </a:r>
          </a:p>
          <a:p>
            <a:endParaRPr lang="de-DE" sz="1400" b="1"/>
          </a:p>
          <a:p>
            <a:endParaRPr lang="de-DE" sz="1400" b="1"/>
          </a:p>
          <a:p>
            <a:endParaRPr lang="de-DE" sz="1400" b="1"/>
          </a:p>
          <a:p>
            <a:endParaRPr lang="de-DE" sz="1400" b="1"/>
          </a:p>
          <a:p>
            <a:endParaRPr lang="de-DE" sz="1400" b="1"/>
          </a:p>
          <a:p>
            <a:r>
              <a:rPr lang="de-DE" sz="1400" b="1"/>
              <a:t>26</a:t>
            </a:r>
          </a:p>
        </p:txBody>
      </p:sp>
      <p:sp>
        <p:nvSpPr>
          <p:cNvPr id="49202" name="Rechteck 63"/>
          <p:cNvSpPr>
            <a:spLocks noChangeArrowheads="1"/>
          </p:cNvSpPr>
          <p:nvPr/>
        </p:nvSpPr>
        <p:spPr bwMode="auto">
          <a:xfrm>
            <a:off x="4695825" y="1928813"/>
            <a:ext cx="781050" cy="849312"/>
          </a:xfrm>
          <a:prstGeom prst="rect">
            <a:avLst/>
          </a:prstGeom>
          <a:solidFill>
            <a:srgbClr val="AF1213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3" name="Rechteck 64"/>
          <p:cNvSpPr>
            <a:spLocks noChangeArrowheads="1"/>
          </p:cNvSpPr>
          <p:nvPr/>
        </p:nvSpPr>
        <p:spPr bwMode="auto">
          <a:xfrm>
            <a:off x="4695825" y="2776538"/>
            <a:ext cx="781050" cy="1354137"/>
          </a:xfrm>
          <a:prstGeom prst="rect">
            <a:avLst/>
          </a:pr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4" name="Rechteck 65"/>
          <p:cNvSpPr>
            <a:spLocks noChangeArrowheads="1"/>
          </p:cNvSpPr>
          <p:nvPr/>
        </p:nvSpPr>
        <p:spPr bwMode="auto">
          <a:xfrm>
            <a:off x="4695825" y="4130675"/>
            <a:ext cx="781050" cy="1101725"/>
          </a:xfrm>
          <a:prstGeom prst="rect">
            <a:avLst/>
          </a:prstGeom>
          <a:solidFill>
            <a:srgbClr val="FFC33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5" name="Textfeld 46"/>
          <p:cNvSpPr txBox="1">
            <a:spLocks noChangeArrowheads="1"/>
          </p:cNvSpPr>
          <p:nvPr/>
        </p:nvSpPr>
        <p:spPr bwMode="auto">
          <a:xfrm>
            <a:off x="4843463" y="2214563"/>
            <a:ext cx="4857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 b="1"/>
              <a:t>24</a:t>
            </a:r>
          </a:p>
          <a:p>
            <a:endParaRPr lang="de-DE" sz="1400" b="1"/>
          </a:p>
          <a:p>
            <a:endParaRPr lang="de-DE" sz="1400" b="1"/>
          </a:p>
          <a:p>
            <a:endParaRPr lang="de-DE" sz="1400" b="1"/>
          </a:p>
          <a:p>
            <a:endParaRPr lang="de-DE" sz="1400" b="1"/>
          </a:p>
          <a:p>
            <a:r>
              <a:rPr lang="de-DE" sz="1400" b="1"/>
              <a:t>38</a:t>
            </a:r>
          </a:p>
          <a:p>
            <a:endParaRPr lang="de-DE" sz="1400" b="1"/>
          </a:p>
          <a:p>
            <a:endParaRPr lang="de-DE" sz="1400" b="1"/>
          </a:p>
          <a:p>
            <a:endParaRPr lang="de-DE" sz="1400" b="1"/>
          </a:p>
          <a:p>
            <a:endParaRPr lang="de-DE" sz="1400" b="1"/>
          </a:p>
          <a:p>
            <a:endParaRPr lang="de-DE" sz="1400" b="1"/>
          </a:p>
          <a:p>
            <a:r>
              <a:rPr lang="de-DE" sz="1400" b="1"/>
              <a:t>31</a:t>
            </a:r>
          </a:p>
        </p:txBody>
      </p:sp>
      <p:sp>
        <p:nvSpPr>
          <p:cNvPr id="49206" name="Rechteck 67"/>
          <p:cNvSpPr>
            <a:spLocks noChangeArrowheads="1"/>
          </p:cNvSpPr>
          <p:nvPr/>
        </p:nvSpPr>
        <p:spPr bwMode="auto">
          <a:xfrm>
            <a:off x="3286125" y="3335338"/>
            <a:ext cx="781050" cy="273050"/>
          </a:xfrm>
          <a:prstGeom prst="rect">
            <a:avLst/>
          </a:prstGeom>
          <a:solidFill>
            <a:srgbClr val="AF1213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7" name="Rechteck 68"/>
          <p:cNvSpPr>
            <a:spLocks noChangeArrowheads="1"/>
          </p:cNvSpPr>
          <p:nvPr/>
        </p:nvSpPr>
        <p:spPr bwMode="auto">
          <a:xfrm>
            <a:off x="3286125" y="3592513"/>
            <a:ext cx="781050" cy="612775"/>
          </a:xfrm>
          <a:prstGeom prst="rect">
            <a:avLst/>
          </a:pr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8" name="Rechteck 69"/>
          <p:cNvSpPr>
            <a:spLocks noChangeArrowheads="1"/>
          </p:cNvSpPr>
          <p:nvPr/>
        </p:nvSpPr>
        <p:spPr bwMode="auto">
          <a:xfrm>
            <a:off x="3286125" y="4198938"/>
            <a:ext cx="781050" cy="1028700"/>
          </a:xfrm>
          <a:prstGeom prst="rect">
            <a:avLst/>
          </a:prstGeom>
          <a:solidFill>
            <a:srgbClr val="FFC33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09" name="Textfeld 46"/>
          <p:cNvSpPr txBox="1">
            <a:spLocks noChangeArrowheads="1"/>
          </p:cNvSpPr>
          <p:nvPr/>
        </p:nvSpPr>
        <p:spPr bwMode="auto">
          <a:xfrm>
            <a:off x="3433763" y="3328988"/>
            <a:ext cx="48577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1400" b="1"/>
              <a:t>8</a:t>
            </a:r>
          </a:p>
          <a:p>
            <a:pPr algn="ctr"/>
            <a:endParaRPr lang="de-DE" sz="1400" b="1"/>
          </a:p>
          <a:p>
            <a:pPr algn="ctr"/>
            <a:r>
              <a:rPr lang="de-DE" sz="1400" b="1"/>
              <a:t>17</a:t>
            </a:r>
          </a:p>
          <a:p>
            <a:pPr algn="ctr"/>
            <a:endParaRPr lang="de-DE" sz="1400" b="1"/>
          </a:p>
          <a:p>
            <a:pPr algn="ctr"/>
            <a:endParaRPr lang="de-DE" sz="1400" b="1"/>
          </a:p>
          <a:p>
            <a:pPr algn="ctr"/>
            <a:endParaRPr lang="de-DE" sz="1400" b="1"/>
          </a:p>
          <a:p>
            <a:pPr algn="ctr"/>
            <a:r>
              <a:rPr lang="de-DE" sz="1400" b="1"/>
              <a:t>29</a:t>
            </a:r>
          </a:p>
        </p:txBody>
      </p:sp>
      <p:sp>
        <p:nvSpPr>
          <p:cNvPr id="49210" name="Rechteck 71"/>
          <p:cNvSpPr>
            <a:spLocks noChangeArrowheads="1"/>
          </p:cNvSpPr>
          <p:nvPr/>
        </p:nvSpPr>
        <p:spPr bwMode="auto">
          <a:xfrm>
            <a:off x="1889125" y="4354513"/>
            <a:ext cx="781050" cy="130175"/>
          </a:xfrm>
          <a:prstGeom prst="rect">
            <a:avLst/>
          </a:prstGeom>
          <a:solidFill>
            <a:srgbClr val="AF1213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1" name="Rechteck 72"/>
          <p:cNvSpPr>
            <a:spLocks noChangeArrowheads="1"/>
          </p:cNvSpPr>
          <p:nvPr/>
        </p:nvSpPr>
        <p:spPr bwMode="auto">
          <a:xfrm>
            <a:off x="1889125" y="4478338"/>
            <a:ext cx="781050" cy="287337"/>
          </a:xfrm>
          <a:prstGeom prst="rect">
            <a:avLst/>
          </a:pr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2" name="Rechteck 73"/>
          <p:cNvSpPr>
            <a:spLocks noChangeArrowheads="1"/>
          </p:cNvSpPr>
          <p:nvPr/>
        </p:nvSpPr>
        <p:spPr bwMode="auto">
          <a:xfrm>
            <a:off x="1889125" y="4752975"/>
            <a:ext cx="781050" cy="468313"/>
          </a:xfrm>
          <a:prstGeom prst="rect">
            <a:avLst/>
          </a:prstGeom>
          <a:solidFill>
            <a:srgbClr val="FFC33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3" name="Textfeld 46"/>
          <p:cNvSpPr txBox="1">
            <a:spLocks noChangeArrowheads="1"/>
          </p:cNvSpPr>
          <p:nvPr/>
        </p:nvSpPr>
        <p:spPr bwMode="auto">
          <a:xfrm>
            <a:off x="2036763" y="4221163"/>
            <a:ext cx="4857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1400" b="1"/>
              <a:t>4</a:t>
            </a:r>
          </a:p>
          <a:p>
            <a:pPr algn="ctr"/>
            <a:r>
              <a:rPr lang="de-DE" sz="1400" b="1"/>
              <a:t>8</a:t>
            </a:r>
          </a:p>
          <a:p>
            <a:pPr algn="ctr"/>
            <a:endParaRPr lang="de-DE" sz="1400" b="1"/>
          </a:p>
          <a:p>
            <a:pPr algn="ctr"/>
            <a:r>
              <a:rPr lang="de-DE" sz="1400" b="1"/>
              <a:t>13</a:t>
            </a:r>
          </a:p>
        </p:txBody>
      </p:sp>
      <p:sp>
        <p:nvSpPr>
          <p:cNvPr id="49214" name="Textfeld 25"/>
          <p:cNvSpPr txBox="1">
            <a:spLocks noChangeArrowheads="1"/>
          </p:cNvSpPr>
          <p:nvPr/>
        </p:nvSpPr>
        <p:spPr bwMode="auto">
          <a:xfrm>
            <a:off x="1063625" y="4362450"/>
            <a:ext cx="412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000000"/>
                </a:solidFill>
              </a:rPr>
              <a:t>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-7938" y="5011738"/>
            <a:ext cx="9180513" cy="1524000"/>
          </a:xfrm>
          <a:prstGeom prst="rect">
            <a:avLst/>
          </a:prstGeom>
          <a:solidFill>
            <a:srgbClr val="A315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6751" tIns="48376" rIns="96751" bIns="48376" anchor="ctr"/>
          <a:lstStyle/>
          <a:p>
            <a:pPr algn="ctr"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50179" name="Rectangle 68"/>
          <p:cNvSpPr>
            <a:spLocks noChangeArrowheads="1"/>
          </p:cNvSpPr>
          <p:nvPr/>
        </p:nvSpPr>
        <p:spPr bwMode="auto">
          <a:xfrm>
            <a:off x="0" y="7938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2000" b="1">
                <a:solidFill>
                  <a:srgbClr val="FFFFFF"/>
                </a:solidFill>
              </a:rPr>
              <a:t>Additional Benchmarks</a:t>
            </a:r>
          </a:p>
        </p:txBody>
      </p:sp>
      <p:sp>
        <p:nvSpPr>
          <p:cNvPr id="50180" name="Text Box 8"/>
          <p:cNvSpPr txBox="1">
            <a:spLocks noChangeArrowheads="1"/>
          </p:cNvSpPr>
          <p:nvPr/>
        </p:nvSpPr>
        <p:spPr bwMode="auto">
          <a:xfrm>
            <a:off x="1616075" y="1106488"/>
            <a:ext cx="5310188" cy="272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563"/>
              </a:lnSpc>
              <a:buClr>
                <a:srgbClr val="C50D2A"/>
              </a:buClr>
              <a:buFont typeface="Wingdings" charset="2"/>
              <a:buChar char="§"/>
            </a:pPr>
            <a:r>
              <a:rPr lang="de-DE" sz="1800" b="1"/>
              <a:t> </a:t>
            </a:r>
            <a:r>
              <a:rPr lang="en-US" sz="1800"/>
              <a:t>Completion rate: 78% within 4 years</a:t>
            </a:r>
          </a:p>
          <a:p>
            <a:pPr>
              <a:lnSpc>
                <a:spcPts val="4563"/>
              </a:lnSpc>
              <a:buClr>
                <a:srgbClr val="C50D2A"/>
              </a:buClr>
              <a:buFont typeface="Wingdings" charset="2"/>
              <a:buChar char="§"/>
            </a:pPr>
            <a:r>
              <a:rPr lang="de-DE" sz="1800"/>
              <a:t> Mean time to degree: 3.3 </a:t>
            </a:r>
            <a:r>
              <a:rPr lang="en-US" sz="1800"/>
              <a:t>years (N=34)</a:t>
            </a:r>
          </a:p>
          <a:p>
            <a:pPr>
              <a:lnSpc>
                <a:spcPts val="4563"/>
              </a:lnSpc>
              <a:buClr>
                <a:srgbClr val="C50D2A"/>
              </a:buClr>
              <a:buFont typeface="Wingdings" charset="2"/>
              <a:buChar char="§"/>
            </a:pPr>
            <a:r>
              <a:rPr lang="en-US" sz="1800"/>
              <a:t> Drop-out rate: &lt; 2%</a:t>
            </a:r>
          </a:p>
          <a:p>
            <a:pPr>
              <a:lnSpc>
                <a:spcPts val="4563"/>
              </a:lnSpc>
              <a:buClr>
                <a:srgbClr val="C50D2A"/>
              </a:buClr>
              <a:buFont typeface="Wingdings" charset="2"/>
              <a:buChar char="§"/>
            </a:pPr>
            <a:r>
              <a:rPr lang="en-US" sz="1800"/>
              <a:t> Retained qualified women in PhD</a:t>
            </a:r>
          </a:p>
          <a:p>
            <a:pPr marL="179388" lvl="1">
              <a:buClr>
                <a:srgbClr val="C50D2A"/>
              </a:buClr>
            </a:pPr>
            <a:r>
              <a:rPr lang="en-US" sz="1800" b="1"/>
              <a:t>  </a:t>
            </a:r>
            <a:r>
              <a:rPr lang="de-DE" sz="1600">
                <a:sym typeface="Wingdings" charset="2"/>
              </a:rPr>
              <a:t>7 women gave birth to a child  none quit</a:t>
            </a:r>
          </a:p>
        </p:txBody>
      </p:sp>
      <p:pic>
        <p:nvPicPr>
          <p:cNvPr id="50181" name="Bild 6" descr="phd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6700" y="4689475"/>
            <a:ext cx="3522663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Bild 8" descr="phd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5600" y="4706938"/>
            <a:ext cx="1211263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Bild 10" descr="phd3.jpg"/>
          <p:cNvPicPr>
            <a:picLocks noChangeAspect="1"/>
          </p:cNvPicPr>
          <p:nvPr/>
        </p:nvPicPr>
        <p:blipFill>
          <a:blip r:embed="rId4"/>
          <a:srcRect r="7088"/>
          <a:stretch>
            <a:fillRect/>
          </a:stretch>
        </p:blipFill>
        <p:spPr bwMode="auto">
          <a:xfrm>
            <a:off x="7581900" y="4689475"/>
            <a:ext cx="1192213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68"/>
          <p:cNvSpPr>
            <a:spLocks noChangeArrowheads="1"/>
          </p:cNvSpPr>
          <p:nvPr/>
        </p:nvSpPr>
        <p:spPr bwMode="auto">
          <a:xfrm>
            <a:off x="0" y="5080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2000" b="1">
                <a:solidFill>
                  <a:srgbClr val="FFFFFF"/>
                </a:solidFill>
              </a:rPr>
              <a:t>Destination of HBIGS Graduates</a:t>
            </a:r>
          </a:p>
        </p:txBody>
      </p:sp>
      <p:pic>
        <p:nvPicPr>
          <p:cNvPr id="51203" name="Bild 5" descr="politische-weltkarte-v.jpg"/>
          <p:cNvPicPr>
            <a:picLocks noChangeAspect="1"/>
          </p:cNvPicPr>
          <p:nvPr/>
        </p:nvPicPr>
        <p:blipFill>
          <a:blip r:embed="rId2">
            <a:grayscl/>
          </a:blip>
          <a:srcRect l="17001" t="25539" r="4025" b="6902"/>
          <a:stretch>
            <a:fillRect/>
          </a:stretch>
        </p:blipFill>
        <p:spPr bwMode="auto">
          <a:xfrm>
            <a:off x="511175" y="977900"/>
            <a:ext cx="8105775" cy="497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Bild 26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9188" y="2635250"/>
            <a:ext cx="217487" cy="10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Bild 16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00850" y="2960688"/>
            <a:ext cx="185738" cy="8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Bild 1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05275" y="2217738"/>
            <a:ext cx="2159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7" name="Bild 18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43388" y="2735263"/>
            <a:ext cx="20320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8" name="Bild 75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73750" y="3505200"/>
            <a:ext cx="207963" cy="7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9" name="Bild 79"/>
          <p:cNvPicPr>
            <a:picLocks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6163" y="4003675"/>
            <a:ext cx="188912" cy="10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0" name="Bild 43"/>
          <p:cNvPicPr>
            <a:picLocks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29075" y="3790950"/>
            <a:ext cx="214313" cy="9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1" name="Bild 44"/>
          <p:cNvPicPr>
            <a:picLocks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99275" y="3776663"/>
            <a:ext cx="217488" cy="10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2" name="Bild 45"/>
          <p:cNvPicPr>
            <a:picLocks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648075" y="2582863"/>
            <a:ext cx="214313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3" name="Text Box 13"/>
          <p:cNvSpPr txBox="1">
            <a:spLocks noChangeArrowheads="1"/>
          </p:cNvSpPr>
          <p:nvPr/>
        </p:nvSpPr>
        <p:spPr bwMode="auto">
          <a:xfrm>
            <a:off x="3336925" y="5672138"/>
            <a:ext cx="2606675" cy="642937"/>
          </a:xfrm>
          <a:prstGeom prst="rect">
            <a:avLst/>
          </a:prstGeom>
          <a:solidFill>
            <a:srgbClr val="FBFBFB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375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de-DE" sz="1600">
                <a:sym typeface="Wingdings" charset="2"/>
              </a:rPr>
              <a:t> </a:t>
            </a:r>
            <a:r>
              <a:rPr lang="de-DE" sz="1600" b="1">
                <a:sym typeface="Wingdings" charset="2"/>
              </a:rPr>
              <a:t>56% Academia</a:t>
            </a:r>
          </a:p>
          <a:p>
            <a:pPr>
              <a:lnSpc>
                <a:spcPts val="1375"/>
              </a:lnSpc>
              <a:buClr>
                <a:srgbClr val="990000"/>
              </a:buClr>
              <a:buFont typeface="Wingdings" charset="2"/>
              <a:buChar char="§"/>
            </a:pPr>
            <a:endParaRPr lang="de-DE" sz="1600">
              <a:sym typeface="Wingdings" charset="2"/>
            </a:endParaRPr>
          </a:p>
          <a:p>
            <a:pPr>
              <a:lnSpc>
                <a:spcPts val="1375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de-DE" sz="1600">
                <a:sym typeface="Wingdings" charset="2"/>
              </a:rPr>
              <a:t> </a:t>
            </a:r>
            <a:r>
              <a:rPr lang="de-DE" sz="1600" b="1"/>
              <a:t>44% Private Sector</a:t>
            </a:r>
            <a:endParaRPr lang="de-DE" sz="1600"/>
          </a:p>
        </p:txBody>
      </p:sp>
      <p:pic>
        <p:nvPicPr>
          <p:cNvPr id="51214" name="Bild 19" descr="image_knoettner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781675" y="1946275"/>
            <a:ext cx="201613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5" name="Bild 20" descr="image_suryavanshi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873750" y="3251200"/>
            <a:ext cx="201613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6" name="Bild 21" descr="image_berger_ina.jpg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533900" y="1949450"/>
            <a:ext cx="201613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7" name="Bild 22" descr="image_berkel.jp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154613" y="2200275"/>
            <a:ext cx="201612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8" name="Bild 23" descr="image_boehm.jpg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145088" y="1949450"/>
            <a:ext cx="201612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9" name="Bild 24" descr="image_czemmel.jpg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572125" y="2200275"/>
            <a:ext cx="201613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0" name="Bild 25" descr="image_dicecco.jpg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351463" y="2211388"/>
            <a:ext cx="20161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1" name="Bild 26" descr="image_hellmann.jpg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364163" y="1946275"/>
            <a:ext cx="2000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2" name="Bild 27" descr="image_horn_t.jpg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1803400" y="2641600"/>
            <a:ext cx="201613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3" name="Bild 28" descr="image_hundeshagen.jpg"/>
          <p:cNvPicPr>
            <a:picLocks noChangeAspect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559425" y="1949450"/>
            <a:ext cx="201613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4" name="Bild 29" descr="image_kruss.jpg"/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609725" y="2633663"/>
            <a:ext cx="201613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5" name="Bild 30" descr="image_jansen.jpg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4732338" y="1949450"/>
            <a:ext cx="201612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6" name="Bild 32" descr="image_lemmer.jpg"/>
          <p:cNvPicPr>
            <a:picLocks noChangeAspect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4318000" y="1949450"/>
            <a:ext cx="201613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7" name="Bild 33" descr="image_malchus.jpg"/>
          <p:cNvPicPr>
            <a:picLocks noChangeAspect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4525963" y="2200275"/>
            <a:ext cx="201612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8" name="Bild 34" descr="image_manful.jpg"/>
          <p:cNvPicPr>
            <a:picLocks noChangeAspect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4064000" y="3540125"/>
            <a:ext cx="20161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9" name="Bild 35" descr="image_mardin.jpg"/>
          <p:cNvPicPr>
            <a:picLocks noChangeAspect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685800" y="2717800"/>
            <a:ext cx="20161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0" name="Bild 36" descr="image_marx.jpg"/>
          <p:cNvPicPr>
            <a:picLocks noChangeAspect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4945063" y="1954213"/>
            <a:ext cx="20161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1" name="Bild 37" descr="image_mockenhaupt.jpg"/>
          <p:cNvPicPr>
            <a:picLocks noChangeAspect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6892925" y="3513138"/>
            <a:ext cx="201613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2" name="Bild 38" descr="image_pietrosiuk.jpg"/>
          <p:cNvPicPr>
            <a:picLocks noChangeAspect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3649663" y="2328863"/>
            <a:ext cx="201612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3" name="Bild 39" descr="image_reiss.jpg"/>
          <p:cNvPicPr>
            <a:picLocks noChangeAspect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4316413" y="2200275"/>
            <a:ext cx="201612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4" name="Bild 40" descr="image_rindte.jpg"/>
          <p:cNvPicPr>
            <a:picLocks noChangeAspect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5775325" y="2211388"/>
            <a:ext cx="201613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5" name="Bild 41" descr="image_sattler.jpg"/>
          <p:cNvPicPr>
            <a:picLocks noChangeAspect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4735513" y="2200275"/>
            <a:ext cx="201612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6" name="Bild 42" descr="image_schmidt.jpg"/>
          <p:cNvPicPr>
            <a:picLocks noChangeAspect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4938713" y="2211388"/>
            <a:ext cx="20161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7" name="Bild 43" descr="image_tataroglu.jpg"/>
          <p:cNvPicPr>
            <a:picLocks noChangeAspect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1812925" y="2379663"/>
            <a:ext cx="201613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8" name="Bild 44" descr="image_xiao.jpg"/>
          <p:cNvPicPr>
            <a:picLocks noChangeAspect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6799263" y="2709863"/>
            <a:ext cx="201612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9" name="Bild 45" descr="image_gerola.jpg"/>
          <p:cNvPicPr>
            <a:picLocks noChangeAspect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4249738" y="2481263"/>
            <a:ext cx="201612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0" name="Bild 46" descr="image_ouna.jpg"/>
          <p:cNvPicPr>
            <a:picLocks noChangeAspect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4859338" y="3759200"/>
            <a:ext cx="201612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pierung 51"/>
          <p:cNvGrpSpPr>
            <a:grpSpLocks/>
          </p:cNvGrpSpPr>
          <p:nvPr/>
        </p:nvGrpSpPr>
        <p:grpSpPr bwMode="auto">
          <a:xfrm>
            <a:off x="4032250" y="1930400"/>
            <a:ext cx="1985963" cy="552450"/>
            <a:chOff x="4032250" y="1930400"/>
            <a:chExt cx="1985963" cy="552990"/>
          </a:xfrm>
        </p:grpSpPr>
        <p:sp>
          <p:nvSpPr>
            <p:cNvPr id="51242" name="Oval 42"/>
            <p:cNvSpPr>
              <a:spLocks noChangeArrowheads="1"/>
            </p:cNvSpPr>
            <p:nvPr/>
          </p:nvSpPr>
          <p:spPr bwMode="auto">
            <a:xfrm>
              <a:off x="4692650" y="1930400"/>
              <a:ext cx="290513" cy="290513"/>
            </a:xfrm>
            <a:prstGeom prst="ellipse">
              <a:avLst/>
            </a:prstGeom>
            <a:noFill/>
            <a:ln w="19050">
              <a:solidFill>
                <a:srgbClr val="1EE9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3" name="Oval 43"/>
            <p:cNvSpPr>
              <a:spLocks noChangeArrowheads="1"/>
            </p:cNvSpPr>
            <p:nvPr/>
          </p:nvSpPr>
          <p:spPr bwMode="auto">
            <a:xfrm>
              <a:off x="4495800" y="2184400"/>
              <a:ext cx="290513" cy="290513"/>
            </a:xfrm>
            <a:prstGeom prst="ellipse">
              <a:avLst/>
            </a:prstGeom>
            <a:noFill/>
            <a:ln w="19050">
              <a:solidFill>
                <a:srgbClr val="1EE9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44" name="Gruppierung 48"/>
            <p:cNvGrpSpPr>
              <a:grpSpLocks/>
            </p:cNvGrpSpPr>
            <p:nvPr/>
          </p:nvGrpSpPr>
          <p:grpSpPr bwMode="auto">
            <a:xfrm>
              <a:off x="4032250" y="1930400"/>
              <a:ext cx="290513" cy="290513"/>
              <a:chOff x="6477000" y="6051550"/>
              <a:chExt cx="290830" cy="290830"/>
            </a:xfrm>
          </p:grpSpPr>
          <p:pic>
            <p:nvPicPr>
              <p:cNvPr id="51251" name="Bild 31" descr="image_kulozik.jpg"/>
              <p:cNvPicPr>
                <a:picLocks noChangeAspect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6526213" y="6065838"/>
                <a:ext cx="201612" cy="2524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252" name="Oval 47"/>
              <p:cNvSpPr>
                <a:spLocks noChangeArrowheads="1"/>
              </p:cNvSpPr>
              <p:nvPr/>
            </p:nvSpPr>
            <p:spPr bwMode="auto">
              <a:xfrm>
                <a:off x="6477000" y="6051550"/>
                <a:ext cx="290830" cy="290830"/>
              </a:xfrm>
              <a:prstGeom prst="ellipse">
                <a:avLst/>
              </a:prstGeom>
              <a:noFill/>
              <a:ln w="19050">
                <a:solidFill>
                  <a:srgbClr val="1EE9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1245" name="Oval 49"/>
            <p:cNvSpPr>
              <a:spLocks noChangeArrowheads="1"/>
            </p:cNvSpPr>
            <p:nvPr/>
          </p:nvSpPr>
          <p:spPr bwMode="auto">
            <a:xfrm>
              <a:off x="5727700" y="2184410"/>
              <a:ext cx="290513" cy="290513"/>
            </a:xfrm>
            <a:prstGeom prst="ellipse">
              <a:avLst/>
            </a:prstGeom>
            <a:noFill/>
            <a:ln w="19050">
              <a:solidFill>
                <a:srgbClr val="1EE9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6" name="Oval 46"/>
            <p:cNvSpPr>
              <a:spLocks noChangeArrowheads="1"/>
            </p:cNvSpPr>
            <p:nvPr/>
          </p:nvSpPr>
          <p:spPr bwMode="auto">
            <a:xfrm>
              <a:off x="4267200" y="1930400"/>
              <a:ext cx="290513" cy="290513"/>
            </a:xfrm>
            <a:prstGeom prst="ellipse">
              <a:avLst/>
            </a:prstGeom>
            <a:noFill/>
            <a:ln w="19050">
              <a:solidFill>
                <a:srgbClr val="1EE9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7" name="Oval 50"/>
            <p:cNvSpPr>
              <a:spLocks noChangeArrowheads="1"/>
            </p:cNvSpPr>
            <p:nvPr/>
          </p:nvSpPr>
          <p:spPr bwMode="auto">
            <a:xfrm>
              <a:off x="5314950" y="2184410"/>
              <a:ext cx="290513" cy="290513"/>
            </a:xfrm>
            <a:prstGeom prst="ellipse">
              <a:avLst/>
            </a:prstGeom>
            <a:noFill/>
            <a:ln w="19050">
              <a:solidFill>
                <a:srgbClr val="1EE9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8" name="Oval 51"/>
            <p:cNvSpPr>
              <a:spLocks noChangeArrowheads="1"/>
            </p:cNvSpPr>
            <p:nvPr/>
          </p:nvSpPr>
          <p:spPr bwMode="auto">
            <a:xfrm>
              <a:off x="5124450" y="1930400"/>
              <a:ext cx="290513" cy="290513"/>
            </a:xfrm>
            <a:prstGeom prst="ellipse">
              <a:avLst/>
            </a:prstGeom>
            <a:noFill/>
            <a:ln w="19050">
              <a:solidFill>
                <a:srgbClr val="1EE9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49" name="Oval 52"/>
            <p:cNvSpPr>
              <a:spLocks noChangeArrowheads="1"/>
            </p:cNvSpPr>
            <p:nvPr/>
          </p:nvSpPr>
          <p:spPr bwMode="auto">
            <a:xfrm>
              <a:off x="4895850" y="2192877"/>
              <a:ext cx="290513" cy="290513"/>
            </a:xfrm>
            <a:prstGeom prst="ellipse">
              <a:avLst/>
            </a:prstGeom>
            <a:noFill/>
            <a:ln w="19050">
              <a:solidFill>
                <a:srgbClr val="1EE9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50" name="Oval 53"/>
            <p:cNvSpPr>
              <a:spLocks noChangeArrowheads="1"/>
            </p:cNvSpPr>
            <p:nvPr/>
          </p:nvSpPr>
          <p:spPr bwMode="auto">
            <a:xfrm>
              <a:off x="5518150" y="1930400"/>
              <a:ext cx="290513" cy="290513"/>
            </a:xfrm>
            <a:prstGeom prst="ellipse">
              <a:avLst/>
            </a:prstGeom>
            <a:noFill/>
            <a:ln w="19050">
              <a:solidFill>
                <a:srgbClr val="1EE96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feld 15"/>
          <p:cNvSpPr txBox="1">
            <a:spLocks noChangeArrowheads="1"/>
          </p:cNvSpPr>
          <p:nvPr/>
        </p:nvSpPr>
        <p:spPr bwMode="auto">
          <a:xfrm>
            <a:off x="1455738" y="1143000"/>
            <a:ext cx="26749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400" b="1"/>
              <a:t>Mentoring &amp; Supervision</a:t>
            </a:r>
          </a:p>
        </p:txBody>
      </p:sp>
      <p:sp>
        <p:nvSpPr>
          <p:cNvPr id="52227" name="Textfeld 15"/>
          <p:cNvSpPr txBox="1">
            <a:spLocks noChangeArrowheads="1"/>
          </p:cNvSpPr>
          <p:nvPr/>
        </p:nvSpPr>
        <p:spPr bwMode="auto">
          <a:xfrm>
            <a:off x="6045200" y="1143000"/>
            <a:ext cx="24971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 b="1"/>
              <a:t>Vocational preparation</a:t>
            </a:r>
          </a:p>
        </p:txBody>
      </p:sp>
      <p:sp>
        <p:nvSpPr>
          <p:cNvPr id="52228" name="Rectangle 6"/>
          <p:cNvSpPr>
            <a:spLocks noChangeArrowheads="1"/>
          </p:cNvSpPr>
          <p:nvPr/>
        </p:nvSpPr>
        <p:spPr bwMode="auto">
          <a:xfrm>
            <a:off x="0" y="1397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63600"/>
            <a:r>
              <a:rPr lang="de-DE" sz="2000" b="1">
                <a:solidFill>
                  <a:srgbClr val="FFFFFF"/>
                </a:solidFill>
              </a:rPr>
              <a:t>Independent Evaluation of HBIGS by iFQ</a:t>
            </a:r>
          </a:p>
        </p:txBody>
      </p:sp>
      <p:sp>
        <p:nvSpPr>
          <p:cNvPr id="52229" name="Textfeld 10"/>
          <p:cNvSpPr txBox="1">
            <a:spLocks noChangeArrowheads="1"/>
          </p:cNvSpPr>
          <p:nvPr/>
        </p:nvSpPr>
        <p:spPr bwMode="auto">
          <a:xfrm>
            <a:off x="1654175" y="4984750"/>
            <a:ext cx="152558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/>
              <a:t>Heidelberg University</a:t>
            </a:r>
          </a:p>
        </p:txBody>
      </p:sp>
      <p:cxnSp>
        <p:nvCxnSpPr>
          <p:cNvPr id="17" name="Gerade Verbindung 16"/>
          <p:cNvCxnSpPr/>
          <p:nvPr/>
        </p:nvCxnSpPr>
        <p:spPr>
          <a:xfrm>
            <a:off x="1549400" y="4979988"/>
            <a:ext cx="1871663" cy="1587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231" name="Textfeld 7"/>
          <p:cNvSpPr txBox="1">
            <a:spLocks noChangeArrowheads="1"/>
          </p:cNvSpPr>
          <p:nvPr/>
        </p:nvSpPr>
        <p:spPr bwMode="auto">
          <a:xfrm>
            <a:off x="457200" y="4713288"/>
            <a:ext cx="1008063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 b="1"/>
              <a:t>PhD</a:t>
            </a:r>
          </a:p>
          <a:p>
            <a:r>
              <a:rPr lang="de-DE" sz="1100" b="1"/>
              <a:t>program</a:t>
            </a:r>
          </a:p>
          <a:p>
            <a:r>
              <a:rPr lang="de-DE" sz="1100" b="1"/>
              <a:t>Biosciences</a:t>
            </a:r>
          </a:p>
        </p:txBody>
      </p:sp>
      <p:sp>
        <p:nvSpPr>
          <p:cNvPr id="52232" name="Textfeld 10"/>
          <p:cNvSpPr txBox="1">
            <a:spLocks noChangeArrowheads="1"/>
          </p:cNvSpPr>
          <p:nvPr/>
        </p:nvSpPr>
        <p:spPr bwMode="auto">
          <a:xfrm>
            <a:off x="1466850" y="4687888"/>
            <a:ext cx="65246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/>
              <a:t>HBIGS</a:t>
            </a:r>
          </a:p>
        </p:txBody>
      </p:sp>
      <p:sp>
        <p:nvSpPr>
          <p:cNvPr id="52233" name="Textfeld 10"/>
          <p:cNvSpPr txBox="1">
            <a:spLocks noChangeArrowheads="1"/>
          </p:cNvSpPr>
          <p:nvPr/>
        </p:nvSpPr>
        <p:spPr bwMode="auto">
          <a:xfrm>
            <a:off x="2144713" y="4687888"/>
            <a:ext cx="59531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/>
              <a:t>Other</a:t>
            </a:r>
          </a:p>
        </p:txBody>
      </p:sp>
      <p:sp>
        <p:nvSpPr>
          <p:cNvPr id="52234" name="Textfeld 10"/>
          <p:cNvSpPr txBox="1">
            <a:spLocks noChangeArrowheads="1"/>
          </p:cNvSpPr>
          <p:nvPr/>
        </p:nvSpPr>
        <p:spPr bwMode="auto">
          <a:xfrm>
            <a:off x="2873375" y="4687888"/>
            <a:ext cx="54927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/>
              <a:t>None</a:t>
            </a:r>
          </a:p>
        </p:txBody>
      </p:sp>
      <p:sp>
        <p:nvSpPr>
          <p:cNvPr id="52235" name="Textfeld 10"/>
          <p:cNvSpPr txBox="1">
            <a:spLocks noChangeArrowheads="1"/>
          </p:cNvSpPr>
          <p:nvPr/>
        </p:nvSpPr>
        <p:spPr bwMode="auto">
          <a:xfrm>
            <a:off x="3371850" y="4730750"/>
            <a:ext cx="100647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DE" sz="1100"/>
              <a:t>Other</a:t>
            </a:r>
          </a:p>
          <a:p>
            <a:pPr algn="ctr"/>
            <a:r>
              <a:rPr lang="de-DE" sz="1100"/>
              <a:t>Universities</a:t>
            </a:r>
          </a:p>
        </p:txBody>
      </p:sp>
      <p:sp>
        <p:nvSpPr>
          <p:cNvPr id="52236" name="Textfeld 11"/>
          <p:cNvSpPr txBox="1">
            <a:spLocks noChangeArrowheads="1"/>
          </p:cNvSpPr>
          <p:nvPr/>
        </p:nvSpPr>
        <p:spPr bwMode="auto">
          <a:xfrm rot="-5400000">
            <a:off x="105569" y="3061494"/>
            <a:ext cx="11763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/>
              <a:t>% Satisfied</a:t>
            </a:r>
          </a:p>
        </p:txBody>
      </p:sp>
      <p:sp>
        <p:nvSpPr>
          <p:cNvPr id="52237" name="Textfeld 10"/>
          <p:cNvSpPr txBox="1">
            <a:spLocks noChangeArrowheads="1"/>
          </p:cNvSpPr>
          <p:nvPr/>
        </p:nvSpPr>
        <p:spPr bwMode="auto">
          <a:xfrm>
            <a:off x="1535113" y="2325688"/>
            <a:ext cx="5048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/>
              <a:t>77.7</a:t>
            </a:r>
          </a:p>
        </p:txBody>
      </p:sp>
      <p:sp>
        <p:nvSpPr>
          <p:cNvPr id="52238" name="Textfeld 10"/>
          <p:cNvSpPr txBox="1">
            <a:spLocks noChangeArrowheads="1"/>
          </p:cNvSpPr>
          <p:nvPr/>
        </p:nvSpPr>
        <p:spPr bwMode="auto">
          <a:xfrm>
            <a:off x="2195513" y="2867025"/>
            <a:ext cx="5048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/>
              <a:t>56.9</a:t>
            </a:r>
          </a:p>
        </p:txBody>
      </p:sp>
      <p:sp>
        <p:nvSpPr>
          <p:cNvPr id="52239" name="Textfeld 10"/>
          <p:cNvSpPr txBox="1">
            <a:spLocks noChangeArrowheads="1"/>
          </p:cNvSpPr>
          <p:nvPr/>
        </p:nvSpPr>
        <p:spPr bwMode="auto">
          <a:xfrm>
            <a:off x="2898775" y="3282950"/>
            <a:ext cx="5048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/>
              <a:t>38.9</a:t>
            </a:r>
          </a:p>
        </p:txBody>
      </p:sp>
      <p:grpSp>
        <p:nvGrpSpPr>
          <p:cNvPr id="52240" name="Gruppierung 60"/>
          <p:cNvGrpSpPr>
            <a:grpSpLocks/>
          </p:cNvGrpSpPr>
          <p:nvPr/>
        </p:nvGrpSpPr>
        <p:grpSpPr bwMode="auto">
          <a:xfrm>
            <a:off x="1403350" y="4527550"/>
            <a:ext cx="2787650" cy="100013"/>
            <a:chOff x="1242262" y="4916336"/>
            <a:chExt cx="4836805" cy="78468"/>
          </a:xfrm>
        </p:grpSpPr>
        <p:cxnSp>
          <p:nvCxnSpPr>
            <p:cNvPr id="52292" name="Gerade Verbindung 86"/>
            <p:cNvCxnSpPr>
              <a:cxnSpLocks noChangeShapeType="1"/>
            </p:cNvCxnSpPr>
            <p:nvPr/>
          </p:nvCxnSpPr>
          <p:spPr bwMode="auto">
            <a:xfrm>
              <a:off x="1242262" y="4920820"/>
              <a:ext cx="4836805" cy="78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2293" name="Gerade Verbindung 87"/>
            <p:cNvCxnSpPr>
              <a:cxnSpLocks noChangeShapeType="1"/>
            </p:cNvCxnSpPr>
            <p:nvPr/>
          </p:nvCxnSpPr>
          <p:spPr bwMode="auto">
            <a:xfrm rot="16200000" flipV="1">
              <a:off x="6040433" y="4958933"/>
              <a:ext cx="717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2294" name="Gerade Verbindung 88"/>
            <p:cNvCxnSpPr>
              <a:cxnSpLocks noChangeShapeType="1"/>
            </p:cNvCxnSpPr>
            <p:nvPr/>
          </p:nvCxnSpPr>
          <p:spPr bwMode="auto">
            <a:xfrm rot="16200000" flipV="1">
              <a:off x="4831923" y="4958933"/>
              <a:ext cx="717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2295" name="Gerade Verbindung 89"/>
            <p:cNvCxnSpPr>
              <a:cxnSpLocks noChangeShapeType="1"/>
            </p:cNvCxnSpPr>
            <p:nvPr/>
          </p:nvCxnSpPr>
          <p:spPr bwMode="auto">
            <a:xfrm rot="16200000" flipV="1">
              <a:off x="2414902" y="4958933"/>
              <a:ext cx="717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2296" name="Gerade Verbindung 91"/>
            <p:cNvCxnSpPr>
              <a:cxnSpLocks noChangeShapeType="1"/>
            </p:cNvCxnSpPr>
            <p:nvPr/>
          </p:nvCxnSpPr>
          <p:spPr bwMode="auto">
            <a:xfrm rot="16200000" flipV="1">
              <a:off x="1205830" y="4952768"/>
              <a:ext cx="728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2297" name="Gerade Verbindung 92"/>
            <p:cNvCxnSpPr>
              <a:cxnSpLocks noChangeShapeType="1"/>
            </p:cNvCxnSpPr>
            <p:nvPr/>
          </p:nvCxnSpPr>
          <p:spPr bwMode="auto">
            <a:xfrm rot="16200000" flipV="1">
              <a:off x="3623412" y="4958933"/>
              <a:ext cx="717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52241" name="Textfeld 26"/>
          <p:cNvSpPr txBox="1">
            <a:spLocks noChangeArrowheads="1"/>
          </p:cNvSpPr>
          <p:nvPr/>
        </p:nvSpPr>
        <p:spPr bwMode="auto">
          <a:xfrm>
            <a:off x="955675" y="3406775"/>
            <a:ext cx="3587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100">
                <a:solidFill>
                  <a:srgbClr val="000000"/>
                </a:solidFill>
              </a:rPr>
              <a:t>40</a:t>
            </a:r>
          </a:p>
        </p:txBody>
      </p:sp>
      <p:sp>
        <p:nvSpPr>
          <p:cNvPr id="52242" name="Textfeld 27"/>
          <p:cNvSpPr txBox="1">
            <a:spLocks noChangeArrowheads="1"/>
          </p:cNvSpPr>
          <p:nvPr/>
        </p:nvSpPr>
        <p:spPr bwMode="auto">
          <a:xfrm>
            <a:off x="954088" y="2900363"/>
            <a:ext cx="3603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100">
                <a:solidFill>
                  <a:srgbClr val="000000"/>
                </a:solidFill>
              </a:rPr>
              <a:t>60</a:t>
            </a:r>
          </a:p>
        </p:txBody>
      </p:sp>
      <p:sp>
        <p:nvSpPr>
          <p:cNvPr id="52243" name="Textfeld 28"/>
          <p:cNvSpPr txBox="1">
            <a:spLocks noChangeArrowheads="1"/>
          </p:cNvSpPr>
          <p:nvPr/>
        </p:nvSpPr>
        <p:spPr bwMode="auto">
          <a:xfrm>
            <a:off x="954088" y="2395538"/>
            <a:ext cx="36036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100">
                <a:solidFill>
                  <a:srgbClr val="000000"/>
                </a:solidFill>
              </a:rPr>
              <a:t>80</a:t>
            </a:r>
          </a:p>
        </p:txBody>
      </p:sp>
      <p:sp>
        <p:nvSpPr>
          <p:cNvPr id="52244" name="Textfeld 29"/>
          <p:cNvSpPr txBox="1">
            <a:spLocks noChangeArrowheads="1"/>
          </p:cNvSpPr>
          <p:nvPr/>
        </p:nvSpPr>
        <p:spPr bwMode="auto">
          <a:xfrm>
            <a:off x="865188" y="1887538"/>
            <a:ext cx="4587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100">
                <a:solidFill>
                  <a:srgbClr val="000000"/>
                </a:solidFill>
              </a:rPr>
              <a:t>100</a:t>
            </a:r>
          </a:p>
        </p:txBody>
      </p:sp>
      <p:cxnSp>
        <p:nvCxnSpPr>
          <p:cNvPr id="52245" name="Gerade Verbindung 58"/>
          <p:cNvCxnSpPr>
            <a:cxnSpLocks noChangeShapeType="1"/>
          </p:cNvCxnSpPr>
          <p:nvPr/>
        </p:nvCxnSpPr>
        <p:spPr bwMode="auto">
          <a:xfrm rot="5400000">
            <a:off x="134144" y="3248819"/>
            <a:ext cx="2541588" cy="6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246" name="Gerade Verbindung 60"/>
          <p:cNvCxnSpPr>
            <a:cxnSpLocks noChangeShapeType="1"/>
          </p:cNvCxnSpPr>
          <p:nvPr/>
        </p:nvCxnSpPr>
        <p:spPr bwMode="auto">
          <a:xfrm flipV="1">
            <a:off x="1344613" y="4019550"/>
            <a:ext cx="619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247" name="Gerade Verbindung 61"/>
          <p:cNvCxnSpPr>
            <a:cxnSpLocks noChangeShapeType="1"/>
          </p:cNvCxnSpPr>
          <p:nvPr/>
        </p:nvCxnSpPr>
        <p:spPr bwMode="auto">
          <a:xfrm flipV="1">
            <a:off x="1344613" y="3000375"/>
            <a:ext cx="619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248" name="Gerade Verbindung 62"/>
          <p:cNvCxnSpPr>
            <a:cxnSpLocks noChangeShapeType="1"/>
          </p:cNvCxnSpPr>
          <p:nvPr/>
        </p:nvCxnSpPr>
        <p:spPr bwMode="auto">
          <a:xfrm flipV="1">
            <a:off x="1344613" y="2490788"/>
            <a:ext cx="619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249" name="Gerade Verbindung 63"/>
          <p:cNvCxnSpPr>
            <a:cxnSpLocks noChangeShapeType="1"/>
          </p:cNvCxnSpPr>
          <p:nvPr/>
        </p:nvCxnSpPr>
        <p:spPr bwMode="auto">
          <a:xfrm flipV="1">
            <a:off x="1344613" y="1981200"/>
            <a:ext cx="619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250" name="Gerade Verbindung 64"/>
          <p:cNvCxnSpPr>
            <a:cxnSpLocks noChangeShapeType="1"/>
          </p:cNvCxnSpPr>
          <p:nvPr/>
        </p:nvCxnSpPr>
        <p:spPr bwMode="auto">
          <a:xfrm flipV="1">
            <a:off x="1344613" y="3508375"/>
            <a:ext cx="619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52251" name="Textfeld 25"/>
          <p:cNvSpPr txBox="1">
            <a:spLocks noChangeArrowheads="1"/>
          </p:cNvSpPr>
          <p:nvPr/>
        </p:nvSpPr>
        <p:spPr bwMode="auto">
          <a:xfrm>
            <a:off x="955675" y="3913188"/>
            <a:ext cx="35877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100">
                <a:solidFill>
                  <a:srgbClr val="000000"/>
                </a:solidFill>
              </a:rPr>
              <a:t>20</a:t>
            </a:r>
          </a:p>
        </p:txBody>
      </p:sp>
      <p:sp>
        <p:nvSpPr>
          <p:cNvPr id="52252" name="Rechteck 58"/>
          <p:cNvSpPr>
            <a:spLocks noChangeArrowheads="1"/>
          </p:cNvSpPr>
          <p:nvPr/>
        </p:nvSpPr>
        <p:spPr bwMode="auto">
          <a:xfrm>
            <a:off x="1595438" y="2597150"/>
            <a:ext cx="360362" cy="1938338"/>
          </a:xfrm>
          <a:prstGeom prst="rect">
            <a:avLst/>
          </a:prstGeom>
          <a:solidFill>
            <a:srgbClr val="9B00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100"/>
          </a:p>
        </p:txBody>
      </p:sp>
      <p:sp>
        <p:nvSpPr>
          <p:cNvPr id="52253" name="Rechteck 58"/>
          <p:cNvSpPr>
            <a:spLocks noChangeArrowheads="1"/>
          </p:cNvSpPr>
          <p:nvPr/>
        </p:nvSpPr>
        <p:spPr bwMode="auto">
          <a:xfrm>
            <a:off x="2265363" y="3141663"/>
            <a:ext cx="360362" cy="1393825"/>
          </a:xfrm>
          <a:prstGeom prst="rect">
            <a:avLst/>
          </a:prstGeom>
          <a:solidFill>
            <a:srgbClr val="C63A37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100"/>
          </a:p>
        </p:txBody>
      </p:sp>
      <p:sp>
        <p:nvSpPr>
          <p:cNvPr id="52254" name="Rechteck 58"/>
          <p:cNvSpPr>
            <a:spLocks noChangeArrowheads="1"/>
          </p:cNvSpPr>
          <p:nvPr/>
        </p:nvSpPr>
        <p:spPr bwMode="auto">
          <a:xfrm>
            <a:off x="2968625" y="3552825"/>
            <a:ext cx="360363" cy="982663"/>
          </a:xfrm>
          <a:prstGeom prst="rect">
            <a:avLst/>
          </a:prstGeom>
          <a:solidFill>
            <a:srgbClr val="EB363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100"/>
          </a:p>
        </p:txBody>
      </p:sp>
      <p:sp>
        <p:nvSpPr>
          <p:cNvPr id="52255" name="Rechteck 58"/>
          <p:cNvSpPr>
            <a:spLocks noChangeArrowheads="1"/>
          </p:cNvSpPr>
          <p:nvPr/>
        </p:nvSpPr>
        <p:spPr bwMode="auto">
          <a:xfrm>
            <a:off x="3646488" y="2878138"/>
            <a:ext cx="360362" cy="1657350"/>
          </a:xfrm>
          <a:prstGeom prst="rect">
            <a:avLst/>
          </a:prstGeom>
          <a:solidFill>
            <a:srgbClr val="F59999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100"/>
          </a:p>
        </p:txBody>
      </p:sp>
      <p:sp>
        <p:nvSpPr>
          <p:cNvPr id="52256" name="Textfeld 10"/>
          <p:cNvSpPr txBox="1">
            <a:spLocks noChangeArrowheads="1"/>
          </p:cNvSpPr>
          <p:nvPr/>
        </p:nvSpPr>
        <p:spPr bwMode="auto">
          <a:xfrm>
            <a:off x="3575050" y="2622550"/>
            <a:ext cx="5048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/>
              <a:t>62.4</a:t>
            </a:r>
          </a:p>
        </p:txBody>
      </p:sp>
      <p:sp>
        <p:nvSpPr>
          <p:cNvPr id="52257" name="Textfeld 10"/>
          <p:cNvSpPr txBox="1">
            <a:spLocks noChangeArrowheads="1"/>
          </p:cNvSpPr>
          <p:nvPr/>
        </p:nvSpPr>
        <p:spPr bwMode="auto">
          <a:xfrm>
            <a:off x="6140450" y="4984750"/>
            <a:ext cx="1525588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/>
              <a:t>Heidelberg University</a:t>
            </a:r>
          </a:p>
        </p:txBody>
      </p:sp>
      <p:cxnSp>
        <p:nvCxnSpPr>
          <p:cNvPr id="64" name="Gerade Verbindung 63"/>
          <p:cNvCxnSpPr/>
          <p:nvPr/>
        </p:nvCxnSpPr>
        <p:spPr>
          <a:xfrm>
            <a:off x="6037263" y="4979988"/>
            <a:ext cx="1871662" cy="1587"/>
          </a:xfrm>
          <a:prstGeom prst="line">
            <a:avLst/>
          </a:prstGeom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259" name="Textfeld 7"/>
          <p:cNvSpPr txBox="1">
            <a:spLocks noChangeArrowheads="1"/>
          </p:cNvSpPr>
          <p:nvPr/>
        </p:nvSpPr>
        <p:spPr bwMode="auto">
          <a:xfrm>
            <a:off x="4943475" y="4713288"/>
            <a:ext cx="1008063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 b="1"/>
              <a:t>PhD</a:t>
            </a:r>
          </a:p>
          <a:p>
            <a:r>
              <a:rPr lang="de-DE" sz="1100" b="1"/>
              <a:t>program</a:t>
            </a:r>
          </a:p>
          <a:p>
            <a:r>
              <a:rPr lang="de-DE" sz="1100" b="1"/>
              <a:t>Biosciences</a:t>
            </a:r>
          </a:p>
        </p:txBody>
      </p:sp>
      <p:sp>
        <p:nvSpPr>
          <p:cNvPr id="52260" name="Textfeld 10"/>
          <p:cNvSpPr txBox="1">
            <a:spLocks noChangeArrowheads="1"/>
          </p:cNvSpPr>
          <p:nvPr/>
        </p:nvSpPr>
        <p:spPr bwMode="auto">
          <a:xfrm>
            <a:off x="5954713" y="4687888"/>
            <a:ext cx="65246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/>
              <a:t>HBIGS</a:t>
            </a:r>
          </a:p>
        </p:txBody>
      </p:sp>
      <p:sp>
        <p:nvSpPr>
          <p:cNvPr id="52261" name="Textfeld 10"/>
          <p:cNvSpPr txBox="1">
            <a:spLocks noChangeArrowheads="1"/>
          </p:cNvSpPr>
          <p:nvPr/>
        </p:nvSpPr>
        <p:spPr bwMode="auto">
          <a:xfrm>
            <a:off x="6632575" y="4687888"/>
            <a:ext cx="5937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/>
              <a:t>Other</a:t>
            </a:r>
          </a:p>
        </p:txBody>
      </p:sp>
      <p:sp>
        <p:nvSpPr>
          <p:cNvPr id="52262" name="Textfeld 10"/>
          <p:cNvSpPr txBox="1">
            <a:spLocks noChangeArrowheads="1"/>
          </p:cNvSpPr>
          <p:nvPr/>
        </p:nvSpPr>
        <p:spPr bwMode="auto">
          <a:xfrm>
            <a:off x="7359650" y="4687888"/>
            <a:ext cx="54927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/>
              <a:t>None</a:t>
            </a:r>
          </a:p>
        </p:txBody>
      </p:sp>
      <p:sp>
        <p:nvSpPr>
          <p:cNvPr id="52263" name="Textfeld 10"/>
          <p:cNvSpPr txBox="1">
            <a:spLocks noChangeArrowheads="1"/>
          </p:cNvSpPr>
          <p:nvPr/>
        </p:nvSpPr>
        <p:spPr bwMode="auto">
          <a:xfrm>
            <a:off x="7859713" y="4730750"/>
            <a:ext cx="100647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e-DE" sz="1100"/>
              <a:t>Other</a:t>
            </a:r>
          </a:p>
          <a:p>
            <a:pPr algn="ctr"/>
            <a:r>
              <a:rPr lang="de-DE" sz="1100"/>
              <a:t>Universities</a:t>
            </a:r>
          </a:p>
        </p:txBody>
      </p:sp>
      <p:sp>
        <p:nvSpPr>
          <p:cNvPr id="52264" name="Textfeld 10"/>
          <p:cNvSpPr txBox="1">
            <a:spLocks noChangeArrowheads="1"/>
          </p:cNvSpPr>
          <p:nvPr/>
        </p:nvSpPr>
        <p:spPr bwMode="auto">
          <a:xfrm>
            <a:off x="6005513" y="1987550"/>
            <a:ext cx="5048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/>
              <a:t>89.3</a:t>
            </a:r>
          </a:p>
        </p:txBody>
      </p:sp>
      <p:sp>
        <p:nvSpPr>
          <p:cNvPr id="52265" name="Textfeld 10"/>
          <p:cNvSpPr txBox="1">
            <a:spLocks noChangeArrowheads="1"/>
          </p:cNvSpPr>
          <p:nvPr/>
        </p:nvSpPr>
        <p:spPr bwMode="auto">
          <a:xfrm>
            <a:off x="6683375" y="2562225"/>
            <a:ext cx="5048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/>
              <a:t>64.4</a:t>
            </a:r>
          </a:p>
        </p:txBody>
      </p:sp>
      <p:sp>
        <p:nvSpPr>
          <p:cNvPr id="52266" name="Textfeld 10"/>
          <p:cNvSpPr txBox="1">
            <a:spLocks noChangeArrowheads="1"/>
          </p:cNvSpPr>
          <p:nvPr/>
        </p:nvSpPr>
        <p:spPr bwMode="auto">
          <a:xfrm>
            <a:off x="7369175" y="3079750"/>
            <a:ext cx="5048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/>
              <a:t>45.8</a:t>
            </a:r>
          </a:p>
        </p:txBody>
      </p:sp>
      <p:grpSp>
        <p:nvGrpSpPr>
          <p:cNvPr id="52267" name="Gruppierung 73"/>
          <p:cNvGrpSpPr>
            <a:grpSpLocks/>
          </p:cNvGrpSpPr>
          <p:nvPr/>
        </p:nvGrpSpPr>
        <p:grpSpPr bwMode="auto">
          <a:xfrm>
            <a:off x="5891213" y="4527550"/>
            <a:ext cx="2787650" cy="100013"/>
            <a:chOff x="1242262" y="4916336"/>
            <a:chExt cx="4836805" cy="78468"/>
          </a:xfrm>
        </p:grpSpPr>
        <p:cxnSp>
          <p:nvCxnSpPr>
            <p:cNvPr id="52286" name="Gerade Verbindung 86"/>
            <p:cNvCxnSpPr>
              <a:cxnSpLocks noChangeShapeType="1"/>
            </p:cNvCxnSpPr>
            <p:nvPr/>
          </p:nvCxnSpPr>
          <p:spPr bwMode="auto">
            <a:xfrm>
              <a:off x="1242262" y="4920820"/>
              <a:ext cx="4836805" cy="78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2287" name="Gerade Verbindung 87"/>
            <p:cNvCxnSpPr>
              <a:cxnSpLocks noChangeShapeType="1"/>
            </p:cNvCxnSpPr>
            <p:nvPr/>
          </p:nvCxnSpPr>
          <p:spPr bwMode="auto">
            <a:xfrm rot="16200000" flipV="1">
              <a:off x="6040433" y="4958933"/>
              <a:ext cx="717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2288" name="Gerade Verbindung 88"/>
            <p:cNvCxnSpPr>
              <a:cxnSpLocks noChangeShapeType="1"/>
            </p:cNvCxnSpPr>
            <p:nvPr/>
          </p:nvCxnSpPr>
          <p:spPr bwMode="auto">
            <a:xfrm rot="16200000" flipV="1">
              <a:off x="4831923" y="4958933"/>
              <a:ext cx="717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2289" name="Gerade Verbindung 89"/>
            <p:cNvCxnSpPr>
              <a:cxnSpLocks noChangeShapeType="1"/>
            </p:cNvCxnSpPr>
            <p:nvPr/>
          </p:nvCxnSpPr>
          <p:spPr bwMode="auto">
            <a:xfrm rot="16200000" flipV="1">
              <a:off x="2414902" y="4958933"/>
              <a:ext cx="717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2290" name="Gerade Verbindung 91"/>
            <p:cNvCxnSpPr>
              <a:cxnSpLocks noChangeShapeType="1"/>
            </p:cNvCxnSpPr>
            <p:nvPr/>
          </p:nvCxnSpPr>
          <p:spPr bwMode="auto">
            <a:xfrm rot="16200000" flipV="1">
              <a:off x="1205830" y="4952768"/>
              <a:ext cx="7286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52291" name="Gerade Verbindung 92"/>
            <p:cNvCxnSpPr>
              <a:cxnSpLocks noChangeShapeType="1"/>
            </p:cNvCxnSpPr>
            <p:nvPr/>
          </p:nvCxnSpPr>
          <p:spPr bwMode="auto">
            <a:xfrm rot="16200000" flipV="1">
              <a:off x="3623412" y="4958933"/>
              <a:ext cx="717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52268" name="Textfeld 26"/>
          <p:cNvSpPr txBox="1">
            <a:spLocks noChangeArrowheads="1"/>
          </p:cNvSpPr>
          <p:nvPr/>
        </p:nvSpPr>
        <p:spPr bwMode="auto">
          <a:xfrm>
            <a:off x="5443538" y="3406775"/>
            <a:ext cx="3587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100">
                <a:solidFill>
                  <a:srgbClr val="000000"/>
                </a:solidFill>
              </a:rPr>
              <a:t>40</a:t>
            </a:r>
          </a:p>
        </p:txBody>
      </p:sp>
      <p:sp>
        <p:nvSpPr>
          <p:cNvPr id="52269" name="Textfeld 27"/>
          <p:cNvSpPr txBox="1">
            <a:spLocks noChangeArrowheads="1"/>
          </p:cNvSpPr>
          <p:nvPr/>
        </p:nvSpPr>
        <p:spPr bwMode="auto">
          <a:xfrm>
            <a:off x="5441950" y="2900363"/>
            <a:ext cx="36036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100">
                <a:solidFill>
                  <a:srgbClr val="000000"/>
                </a:solidFill>
              </a:rPr>
              <a:t>60</a:t>
            </a:r>
          </a:p>
        </p:txBody>
      </p:sp>
      <p:sp>
        <p:nvSpPr>
          <p:cNvPr id="52270" name="Textfeld 28"/>
          <p:cNvSpPr txBox="1">
            <a:spLocks noChangeArrowheads="1"/>
          </p:cNvSpPr>
          <p:nvPr/>
        </p:nvSpPr>
        <p:spPr bwMode="auto">
          <a:xfrm>
            <a:off x="5441950" y="2395538"/>
            <a:ext cx="360363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100">
                <a:solidFill>
                  <a:srgbClr val="000000"/>
                </a:solidFill>
              </a:rPr>
              <a:t>80</a:t>
            </a:r>
          </a:p>
        </p:txBody>
      </p:sp>
      <p:sp>
        <p:nvSpPr>
          <p:cNvPr id="52271" name="Textfeld 29"/>
          <p:cNvSpPr txBox="1">
            <a:spLocks noChangeArrowheads="1"/>
          </p:cNvSpPr>
          <p:nvPr/>
        </p:nvSpPr>
        <p:spPr bwMode="auto">
          <a:xfrm>
            <a:off x="5351463" y="1887538"/>
            <a:ext cx="4587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100">
                <a:solidFill>
                  <a:srgbClr val="000000"/>
                </a:solidFill>
              </a:rPr>
              <a:t>100</a:t>
            </a:r>
          </a:p>
        </p:txBody>
      </p:sp>
      <p:cxnSp>
        <p:nvCxnSpPr>
          <p:cNvPr id="52272" name="Gerade Verbindung 58"/>
          <p:cNvCxnSpPr>
            <a:cxnSpLocks noChangeShapeType="1"/>
          </p:cNvCxnSpPr>
          <p:nvPr/>
        </p:nvCxnSpPr>
        <p:spPr bwMode="auto">
          <a:xfrm rot="5400000">
            <a:off x="4622006" y="3248819"/>
            <a:ext cx="2541588" cy="6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273" name="Gerade Verbindung 60"/>
          <p:cNvCxnSpPr>
            <a:cxnSpLocks noChangeShapeType="1"/>
          </p:cNvCxnSpPr>
          <p:nvPr/>
        </p:nvCxnSpPr>
        <p:spPr bwMode="auto">
          <a:xfrm flipV="1">
            <a:off x="5832475" y="4019550"/>
            <a:ext cx="619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274" name="Gerade Verbindung 61"/>
          <p:cNvCxnSpPr>
            <a:cxnSpLocks noChangeShapeType="1"/>
          </p:cNvCxnSpPr>
          <p:nvPr/>
        </p:nvCxnSpPr>
        <p:spPr bwMode="auto">
          <a:xfrm flipV="1">
            <a:off x="5832475" y="3000375"/>
            <a:ext cx="619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275" name="Gerade Verbindung 62"/>
          <p:cNvCxnSpPr>
            <a:cxnSpLocks noChangeShapeType="1"/>
          </p:cNvCxnSpPr>
          <p:nvPr/>
        </p:nvCxnSpPr>
        <p:spPr bwMode="auto">
          <a:xfrm flipV="1">
            <a:off x="5832475" y="2490788"/>
            <a:ext cx="619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276" name="Gerade Verbindung 63"/>
          <p:cNvCxnSpPr>
            <a:cxnSpLocks noChangeShapeType="1"/>
          </p:cNvCxnSpPr>
          <p:nvPr/>
        </p:nvCxnSpPr>
        <p:spPr bwMode="auto">
          <a:xfrm flipV="1">
            <a:off x="5832475" y="1981200"/>
            <a:ext cx="619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2277" name="Gerade Verbindung 64"/>
          <p:cNvCxnSpPr>
            <a:cxnSpLocks noChangeShapeType="1"/>
          </p:cNvCxnSpPr>
          <p:nvPr/>
        </p:nvCxnSpPr>
        <p:spPr bwMode="auto">
          <a:xfrm flipV="1">
            <a:off x="5832475" y="3508375"/>
            <a:ext cx="619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52278" name="Textfeld 25"/>
          <p:cNvSpPr txBox="1">
            <a:spLocks noChangeArrowheads="1"/>
          </p:cNvSpPr>
          <p:nvPr/>
        </p:nvSpPr>
        <p:spPr bwMode="auto">
          <a:xfrm>
            <a:off x="5443538" y="3913188"/>
            <a:ext cx="35877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100">
                <a:solidFill>
                  <a:srgbClr val="000000"/>
                </a:solidFill>
              </a:rPr>
              <a:t>20</a:t>
            </a:r>
          </a:p>
        </p:txBody>
      </p:sp>
      <p:sp>
        <p:nvSpPr>
          <p:cNvPr id="52279" name="Rechteck 58"/>
          <p:cNvSpPr>
            <a:spLocks noChangeArrowheads="1"/>
          </p:cNvSpPr>
          <p:nvPr/>
        </p:nvSpPr>
        <p:spPr bwMode="auto">
          <a:xfrm>
            <a:off x="6083300" y="2252663"/>
            <a:ext cx="360363" cy="2282825"/>
          </a:xfrm>
          <a:prstGeom prst="rect">
            <a:avLst/>
          </a:prstGeom>
          <a:solidFill>
            <a:srgbClr val="2A2378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 sz="1100"/>
          </a:p>
        </p:txBody>
      </p:sp>
      <p:sp>
        <p:nvSpPr>
          <p:cNvPr id="52280" name="Rechteck 58"/>
          <p:cNvSpPr>
            <a:spLocks noChangeArrowheads="1"/>
          </p:cNvSpPr>
          <p:nvPr/>
        </p:nvSpPr>
        <p:spPr bwMode="auto">
          <a:xfrm>
            <a:off x="6751638" y="2836863"/>
            <a:ext cx="360362" cy="1698625"/>
          </a:xfrm>
          <a:prstGeom prst="rect">
            <a:avLst/>
          </a:prstGeom>
          <a:solidFill>
            <a:srgbClr val="342B9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100"/>
          </a:p>
        </p:txBody>
      </p:sp>
      <p:sp>
        <p:nvSpPr>
          <p:cNvPr id="52281" name="Rechteck 58"/>
          <p:cNvSpPr>
            <a:spLocks noChangeArrowheads="1"/>
          </p:cNvSpPr>
          <p:nvPr/>
        </p:nvSpPr>
        <p:spPr bwMode="auto">
          <a:xfrm>
            <a:off x="7454900" y="3352800"/>
            <a:ext cx="360363" cy="1182688"/>
          </a:xfrm>
          <a:prstGeom prst="rect">
            <a:avLst/>
          </a:prstGeom>
          <a:solidFill>
            <a:srgbClr val="7470AD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100"/>
          </a:p>
        </p:txBody>
      </p:sp>
      <p:sp>
        <p:nvSpPr>
          <p:cNvPr id="52282" name="Rechteck 58"/>
          <p:cNvSpPr>
            <a:spLocks noChangeArrowheads="1"/>
          </p:cNvSpPr>
          <p:nvPr/>
        </p:nvSpPr>
        <p:spPr bwMode="auto">
          <a:xfrm>
            <a:off x="8132763" y="2768600"/>
            <a:ext cx="360362" cy="1766888"/>
          </a:xfrm>
          <a:prstGeom prst="rect">
            <a:avLst/>
          </a:prstGeom>
          <a:solidFill>
            <a:srgbClr val="D2D0F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100"/>
          </a:p>
        </p:txBody>
      </p:sp>
      <p:sp>
        <p:nvSpPr>
          <p:cNvPr id="52283" name="Textfeld 10"/>
          <p:cNvSpPr txBox="1">
            <a:spLocks noChangeArrowheads="1"/>
          </p:cNvSpPr>
          <p:nvPr/>
        </p:nvSpPr>
        <p:spPr bwMode="auto">
          <a:xfrm>
            <a:off x="8054975" y="2503488"/>
            <a:ext cx="50482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100"/>
              <a:t>69.2</a:t>
            </a:r>
          </a:p>
        </p:txBody>
      </p:sp>
      <p:sp>
        <p:nvSpPr>
          <p:cNvPr id="52284" name="Text Box 22"/>
          <p:cNvSpPr txBox="1">
            <a:spLocks noChangeArrowheads="1"/>
          </p:cNvSpPr>
          <p:nvPr/>
        </p:nvSpPr>
        <p:spPr bwMode="auto">
          <a:xfrm>
            <a:off x="541338" y="5942013"/>
            <a:ext cx="8340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ja-JP" sz="900" b="1"/>
              <a:t>Source</a:t>
            </a:r>
            <a:r>
              <a:rPr lang="de-DE" altLang="ja-JP" sz="900"/>
              <a:t>: Kalle Hauss, Marc Kaulisch. Promovierendenpanel: Ergebnisse der Befragung von Promovierenden der Hartmut Hoffmann-Berling International Graduate School of Molecular and Cellular Biology iFQ-Berichte No.7 | ProFile-Bericht No.4 | September 2010</a:t>
            </a:r>
            <a:endParaRPr lang="de-DE" sz="900"/>
          </a:p>
        </p:txBody>
      </p:sp>
      <p:sp>
        <p:nvSpPr>
          <p:cNvPr id="52285" name="Textfeld 11"/>
          <p:cNvSpPr txBox="1">
            <a:spLocks noChangeArrowheads="1"/>
          </p:cNvSpPr>
          <p:nvPr/>
        </p:nvSpPr>
        <p:spPr bwMode="auto">
          <a:xfrm rot="-5400000">
            <a:off x="4533900" y="3060701"/>
            <a:ext cx="117633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/>
              <a:t>% Satisfied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1"/>
          <p:cNvSpPr txBox="1">
            <a:spLocks noChangeArrowheads="1"/>
          </p:cNvSpPr>
          <p:nvPr/>
        </p:nvSpPr>
        <p:spPr bwMode="auto">
          <a:xfrm>
            <a:off x="0" y="101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2000" b="1">
                <a:solidFill>
                  <a:srgbClr val="FFFFFF"/>
                </a:solidFill>
              </a:rPr>
              <a:t>Career Options for outstanding BSc Graduates</a:t>
            </a:r>
            <a:endParaRPr lang="en-US" sz="2000" b="1">
              <a:solidFill>
                <a:srgbClr val="FFFFFF"/>
              </a:solidFill>
            </a:endParaRPr>
          </a:p>
        </p:txBody>
      </p:sp>
      <p:cxnSp>
        <p:nvCxnSpPr>
          <p:cNvPr id="54275" name="Gerade Verbindung mit Pfeil 31"/>
          <p:cNvCxnSpPr>
            <a:cxnSpLocks noChangeShapeType="1"/>
          </p:cNvCxnSpPr>
          <p:nvPr/>
        </p:nvCxnSpPr>
        <p:spPr bwMode="auto">
          <a:xfrm rot="5400000">
            <a:off x="713582" y="2139156"/>
            <a:ext cx="209550" cy="1587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4276" name="Text Box 20"/>
          <p:cNvSpPr txBox="1">
            <a:spLocks noChangeArrowheads="1"/>
          </p:cNvSpPr>
          <p:nvPr/>
        </p:nvSpPr>
        <p:spPr bwMode="auto">
          <a:xfrm>
            <a:off x="246063" y="1208088"/>
            <a:ext cx="1168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de-DE" sz="1200"/>
              <a:t>Assessment</a:t>
            </a:r>
          </a:p>
          <a:p>
            <a:pPr eaLnBrk="0" hangingPunct="0"/>
            <a:r>
              <a:rPr lang="de-DE" sz="1200"/>
              <a:t>&amp; Admission</a:t>
            </a:r>
          </a:p>
          <a:p>
            <a:pPr eaLnBrk="0" hangingPunct="0"/>
            <a:r>
              <a:rPr lang="de-DE" sz="1200"/>
              <a:t>to HBIGS</a:t>
            </a:r>
          </a:p>
        </p:txBody>
      </p:sp>
      <p:sp>
        <p:nvSpPr>
          <p:cNvPr id="50217" name="Richtungspfeil 5"/>
          <p:cNvSpPr>
            <a:spLocks noChangeArrowheads="1"/>
          </p:cNvSpPr>
          <p:nvPr/>
        </p:nvSpPr>
        <p:spPr bwMode="auto">
          <a:xfrm>
            <a:off x="820738" y="2405063"/>
            <a:ext cx="515937" cy="676275"/>
          </a:xfrm>
          <a:prstGeom prst="homePlate">
            <a:avLst>
              <a:gd name="adj" fmla="val 50074"/>
            </a:avLst>
          </a:prstGeom>
          <a:gradFill flip="none" rotWithShape="1">
            <a:gsLst>
              <a:gs pos="40000">
                <a:srgbClr val="B30020"/>
              </a:gs>
              <a:gs pos="100000">
                <a:srgbClr val="FFFFFF"/>
              </a:gs>
            </a:gsLst>
            <a:lin ang="10800000" scaled="0"/>
            <a:tileRect/>
          </a:gradFill>
          <a:ln w="19050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 sz="1800"/>
          </a:p>
        </p:txBody>
      </p:sp>
      <p:sp>
        <p:nvSpPr>
          <p:cNvPr id="50218" name="Richtungspfeil 5"/>
          <p:cNvSpPr>
            <a:spLocks noChangeArrowheads="1"/>
          </p:cNvSpPr>
          <p:nvPr/>
        </p:nvSpPr>
        <p:spPr bwMode="auto">
          <a:xfrm>
            <a:off x="1171575" y="2405063"/>
            <a:ext cx="514350" cy="676275"/>
          </a:xfrm>
          <a:prstGeom prst="homePlate">
            <a:avLst>
              <a:gd name="adj" fmla="val 50074"/>
            </a:avLst>
          </a:prstGeom>
          <a:gradFill flip="none" rotWithShape="1">
            <a:gsLst>
              <a:gs pos="40000">
                <a:srgbClr val="B30020"/>
              </a:gs>
              <a:gs pos="100000">
                <a:srgbClr val="FFFFFF"/>
              </a:gs>
            </a:gsLst>
            <a:lin ang="10800000" scaled="0"/>
            <a:tileRect/>
          </a:gradFill>
          <a:ln w="19050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 sz="1800"/>
          </a:p>
        </p:txBody>
      </p:sp>
      <p:sp>
        <p:nvSpPr>
          <p:cNvPr id="50219" name="Richtungspfeil 5"/>
          <p:cNvSpPr>
            <a:spLocks noChangeArrowheads="1"/>
          </p:cNvSpPr>
          <p:nvPr/>
        </p:nvSpPr>
        <p:spPr bwMode="auto">
          <a:xfrm>
            <a:off x="1522413" y="2405063"/>
            <a:ext cx="522287" cy="676275"/>
          </a:xfrm>
          <a:prstGeom prst="homePlate">
            <a:avLst>
              <a:gd name="adj" fmla="val 50074"/>
            </a:avLst>
          </a:prstGeom>
          <a:gradFill flip="none" rotWithShape="1">
            <a:gsLst>
              <a:gs pos="40000">
                <a:srgbClr val="B30020"/>
              </a:gs>
              <a:gs pos="100000">
                <a:srgbClr val="FFFFFF"/>
              </a:gs>
            </a:gsLst>
            <a:lin ang="10800000" scaled="0"/>
            <a:tileRect/>
          </a:gradFill>
          <a:ln w="19050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 sz="1800"/>
          </a:p>
        </p:txBody>
      </p:sp>
      <p:sp>
        <p:nvSpPr>
          <p:cNvPr id="50220" name="Richtungspfeil 5"/>
          <p:cNvSpPr>
            <a:spLocks noChangeArrowheads="1"/>
          </p:cNvSpPr>
          <p:nvPr/>
        </p:nvSpPr>
        <p:spPr bwMode="auto">
          <a:xfrm>
            <a:off x="1879600" y="2405063"/>
            <a:ext cx="533400" cy="676275"/>
          </a:xfrm>
          <a:prstGeom prst="homePlate">
            <a:avLst>
              <a:gd name="adj" fmla="val 50074"/>
            </a:avLst>
          </a:prstGeom>
          <a:gradFill flip="none" rotWithShape="1">
            <a:gsLst>
              <a:gs pos="40000">
                <a:srgbClr val="B30020"/>
              </a:gs>
              <a:gs pos="100000">
                <a:srgbClr val="FFFFFF"/>
              </a:gs>
            </a:gsLst>
            <a:lin ang="10800000" scaled="0"/>
            <a:tileRect/>
          </a:gradFill>
          <a:ln w="19050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 sz="1800"/>
          </a:p>
        </p:txBody>
      </p:sp>
      <p:sp>
        <p:nvSpPr>
          <p:cNvPr id="54281" name="Line 8"/>
          <p:cNvSpPr>
            <a:spLocks noChangeShapeType="1"/>
          </p:cNvSpPr>
          <p:nvPr/>
        </p:nvSpPr>
        <p:spPr bwMode="auto">
          <a:xfrm>
            <a:off x="820738" y="5292725"/>
            <a:ext cx="7891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2" name="Line 9"/>
          <p:cNvSpPr>
            <a:spLocks noChangeShapeType="1"/>
          </p:cNvSpPr>
          <p:nvPr/>
        </p:nvSpPr>
        <p:spPr bwMode="auto">
          <a:xfrm>
            <a:off x="820738" y="5292725"/>
            <a:ext cx="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3" name="Line 11"/>
          <p:cNvSpPr>
            <a:spLocks noChangeShapeType="1"/>
          </p:cNvSpPr>
          <p:nvPr/>
        </p:nvSpPr>
        <p:spPr bwMode="auto">
          <a:xfrm>
            <a:off x="5557838" y="5292725"/>
            <a:ext cx="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4" name="Line 18"/>
          <p:cNvSpPr>
            <a:spLocks noChangeShapeType="1"/>
          </p:cNvSpPr>
          <p:nvPr/>
        </p:nvSpPr>
        <p:spPr bwMode="auto">
          <a:xfrm>
            <a:off x="2400300" y="5292725"/>
            <a:ext cx="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5" name="Line 19"/>
          <p:cNvSpPr>
            <a:spLocks noChangeShapeType="1"/>
          </p:cNvSpPr>
          <p:nvPr/>
        </p:nvSpPr>
        <p:spPr bwMode="auto">
          <a:xfrm>
            <a:off x="3978275" y="5292725"/>
            <a:ext cx="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6" name="Line 11"/>
          <p:cNvSpPr>
            <a:spLocks noChangeShapeType="1"/>
          </p:cNvSpPr>
          <p:nvPr/>
        </p:nvSpPr>
        <p:spPr bwMode="auto">
          <a:xfrm>
            <a:off x="7135813" y="5292725"/>
            <a:ext cx="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7" name="Line 11"/>
          <p:cNvSpPr>
            <a:spLocks noChangeShapeType="1"/>
          </p:cNvSpPr>
          <p:nvPr/>
        </p:nvSpPr>
        <p:spPr bwMode="auto">
          <a:xfrm>
            <a:off x="8715375" y="5292725"/>
            <a:ext cx="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88" name="Rechteck 48"/>
          <p:cNvSpPr>
            <a:spLocks noChangeArrowheads="1"/>
          </p:cNvSpPr>
          <p:nvPr/>
        </p:nvSpPr>
        <p:spPr bwMode="auto">
          <a:xfrm>
            <a:off x="4478338" y="5683250"/>
            <a:ext cx="6731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400"/>
              <a:t>years</a:t>
            </a:r>
          </a:p>
        </p:txBody>
      </p:sp>
      <p:sp>
        <p:nvSpPr>
          <p:cNvPr id="54289" name="Text Box 20"/>
          <p:cNvSpPr txBox="1">
            <a:spLocks noChangeArrowheads="1"/>
          </p:cNvSpPr>
          <p:nvPr/>
        </p:nvSpPr>
        <p:spPr bwMode="auto">
          <a:xfrm>
            <a:off x="669925" y="5449888"/>
            <a:ext cx="2984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400"/>
              <a:t>0                       </a:t>
            </a:r>
          </a:p>
        </p:txBody>
      </p:sp>
      <p:sp>
        <p:nvSpPr>
          <p:cNvPr id="54290" name="Text Box 20"/>
          <p:cNvSpPr txBox="1">
            <a:spLocks noChangeArrowheads="1"/>
          </p:cNvSpPr>
          <p:nvPr/>
        </p:nvSpPr>
        <p:spPr bwMode="auto">
          <a:xfrm>
            <a:off x="2247900" y="5449888"/>
            <a:ext cx="3000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400"/>
              <a:t>1                    </a:t>
            </a:r>
          </a:p>
        </p:txBody>
      </p:sp>
      <p:sp>
        <p:nvSpPr>
          <p:cNvPr id="54291" name="Text Box 20"/>
          <p:cNvSpPr txBox="1">
            <a:spLocks noChangeArrowheads="1"/>
          </p:cNvSpPr>
          <p:nvPr/>
        </p:nvSpPr>
        <p:spPr bwMode="auto">
          <a:xfrm>
            <a:off x="3825875" y="5449888"/>
            <a:ext cx="3000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400"/>
              <a:t>2                     </a:t>
            </a:r>
          </a:p>
        </p:txBody>
      </p:sp>
      <p:sp>
        <p:nvSpPr>
          <p:cNvPr id="54292" name="Text Box 20"/>
          <p:cNvSpPr txBox="1">
            <a:spLocks noChangeArrowheads="1"/>
          </p:cNvSpPr>
          <p:nvPr/>
        </p:nvSpPr>
        <p:spPr bwMode="auto">
          <a:xfrm>
            <a:off x="5405438" y="5449888"/>
            <a:ext cx="2984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400"/>
              <a:t>3                </a:t>
            </a:r>
          </a:p>
        </p:txBody>
      </p:sp>
      <p:sp>
        <p:nvSpPr>
          <p:cNvPr id="54293" name="Text Box 20"/>
          <p:cNvSpPr txBox="1">
            <a:spLocks noChangeArrowheads="1"/>
          </p:cNvSpPr>
          <p:nvPr/>
        </p:nvSpPr>
        <p:spPr bwMode="auto">
          <a:xfrm>
            <a:off x="6983413" y="5449888"/>
            <a:ext cx="2984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400"/>
              <a:t>4               </a:t>
            </a:r>
          </a:p>
        </p:txBody>
      </p:sp>
      <p:sp>
        <p:nvSpPr>
          <p:cNvPr id="54294" name="Text Box 20"/>
          <p:cNvSpPr txBox="1">
            <a:spLocks noChangeArrowheads="1"/>
          </p:cNvSpPr>
          <p:nvPr/>
        </p:nvSpPr>
        <p:spPr bwMode="auto">
          <a:xfrm>
            <a:off x="8561388" y="5449888"/>
            <a:ext cx="2984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400"/>
              <a:t>5                </a:t>
            </a:r>
          </a:p>
        </p:txBody>
      </p:sp>
      <p:sp>
        <p:nvSpPr>
          <p:cNvPr id="54295" name="Textfeld 4"/>
          <p:cNvSpPr txBox="1">
            <a:spLocks noChangeArrowheads="1"/>
          </p:cNvSpPr>
          <p:nvPr/>
        </p:nvSpPr>
        <p:spPr bwMode="auto">
          <a:xfrm>
            <a:off x="939800" y="1874838"/>
            <a:ext cx="1320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sz="1200" b="1"/>
              <a:t>Orientation</a:t>
            </a:r>
          </a:p>
          <a:p>
            <a:pPr algn="ctr" eaLnBrk="0" hangingPunct="0"/>
            <a:r>
              <a:rPr lang="de-DE" sz="1200" b="1"/>
              <a:t>Phase</a:t>
            </a:r>
          </a:p>
        </p:txBody>
      </p:sp>
      <p:sp>
        <p:nvSpPr>
          <p:cNvPr id="54296" name="Rechteck 34"/>
          <p:cNvSpPr>
            <a:spLocks noChangeArrowheads="1"/>
          </p:cNvSpPr>
          <p:nvPr/>
        </p:nvSpPr>
        <p:spPr bwMode="auto">
          <a:xfrm>
            <a:off x="925513" y="3784600"/>
            <a:ext cx="19050" cy="395288"/>
          </a:xfrm>
          <a:prstGeom prst="rect">
            <a:avLst/>
          </a:prstGeom>
          <a:solidFill>
            <a:srgbClr val="008000"/>
          </a:solidFill>
          <a:ln w="190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54297" name="Rechteck 34"/>
          <p:cNvSpPr>
            <a:spLocks noChangeArrowheads="1"/>
          </p:cNvSpPr>
          <p:nvPr/>
        </p:nvSpPr>
        <p:spPr bwMode="auto">
          <a:xfrm>
            <a:off x="1366838" y="3784600"/>
            <a:ext cx="17462" cy="395288"/>
          </a:xfrm>
          <a:prstGeom prst="rect">
            <a:avLst/>
          </a:prstGeom>
          <a:solidFill>
            <a:srgbClr val="008000"/>
          </a:solidFill>
          <a:ln w="190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54298" name="Textfeld 12"/>
          <p:cNvSpPr txBox="1">
            <a:spLocks noChangeArrowheads="1"/>
          </p:cNvSpPr>
          <p:nvPr/>
        </p:nvSpPr>
        <p:spPr bwMode="auto">
          <a:xfrm>
            <a:off x="1133475" y="4324350"/>
            <a:ext cx="10890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de-DE" sz="1400"/>
              <a:t>Mentoring</a:t>
            </a:r>
            <a:endParaRPr lang="de-DE" sz="1400">
              <a:solidFill>
                <a:srgbClr val="0000FF"/>
              </a:solidFill>
            </a:endParaRPr>
          </a:p>
        </p:txBody>
      </p:sp>
      <p:sp>
        <p:nvSpPr>
          <p:cNvPr id="54299" name="Rechteck 34"/>
          <p:cNvSpPr>
            <a:spLocks noChangeArrowheads="1"/>
          </p:cNvSpPr>
          <p:nvPr/>
        </p:nvSpPr>
        <p:spPr bwMode="auto">
          <a:xfrm>
            <a:off x="1808163" y="3784600"/>
            <a:ext cx="17462" cy="395288"/>
          </a:xfrm>
          <a:prstGeom prst="rect">
            <a:avLst/>
          </a:prstGeom>
          <a:solidFill>
            <a:srgbClr val="008000"/>
          </a:solidFill>
          <a:ln w="190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54300" name="Rechteck 34"/>
          <p:cNvSpPr>
            <a:spLocks noChangeArrowheads="1"/>
          </p:cNvSpPr>
          <p:nvPr/>
        </p:nvSpPr>
        <p:spPr bwMode="auto">
          <a:xfrm>
            <a:off x="2249488" y="3784600"/>
            <a:ext cx="17462" cy="395288"/>
          </a:xfrm>
          <a:prstGeom prst="rect">
            <a:avLst/>
          </a:prstGeom>
          <a:solidFill>
            <a:srgbClr val="008000"/>
          </a:solidFill>
          <a:ln w="1905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54301" name="Rechteck 53"/>
          <p:cNvSpPr>
            <a:spLocks noChangeArrowheads="1"/>
          </p:cNvSpPr>
          <p:nvPr/>
        </p:nvSpPr>
        <p:spPr bwMode="auto">
          <a:xfrm>
            <a:off x="879475" y="3232150"/>
            <a:ext cx="12842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200" b="1"/>
              <a:t>lab rotations</a:t>
            </a:r>
            <a:endParaRPr lang="de-DE" sz="1200"/>
          </a:p>
        </p:txBody>
      </p:sp>
      <p:sp>
        <p:nvSpPr>
          <p:cNvPr id="54302" name="Text Box 20"/>
          <p:cNvSpPr txBox="1">
            <a:spLocks noChangeArrowheads="1"/>
          </p:cNvSpPr>
          <p:nvPr/>
        </p:nvSpPr>
        <p:spPr bwMode="auto">
          <a:xfrm>
            <a:off x="3729038" y="1676400"/>
            <a:ext cx="5508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400"/>
              <a:t>MSc</a:t>
            </a:r>
          </a:p>
        </p:txBody>
      </p:sp>
      <p:sp>
        <p:nvSpPr>
          <p:cNvPr id="54303" name="Richtungspfeil 8"/>
          <p:cNvSpPr>
            <a:spLocks noChangeArrowheads="1"/>
          </p:cNvSpPr>
          <p:nvPr/>
        </p:nvSpPr>
        <p:spPr bwMode="auto">
          <a:xfrm>
            <a:off x="2395538" y="2406650"/>
            <a:ext cx="6307137" cy="676275"/>
          </a:xfrm>
          <a:prstGeom prst="homePlate">
            <a:avLst>
              <a:gd name="adj" fmla="val 50042"/>
            </a:avLst>
          </a:prstGeom>
          <a:solidFill>
            <a:srgbClr val="9B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cxnSp>
        <p:nvCxnSpPr>
          <p:cNvPr id="54304" name="Gerade Verbindung mit Pfeil 31"/>
          <p:cNvCxnSpPr>
            <a:cxnSpLocks noChangeShapeType="1"/>
          </p:cNvCxnSpPr>
          <p:nvPr/>
        </p:nvCxnSpPr>
        <p:spPr bwMode="auto">
          <a:xfrm rot="5400000">
            <a:off x="3889375" y="2133600"/>
            <a:ext cx="219075" cy="3175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4305" name="Text Box 20"/>
          <p:cNvSpPr txBox="1">
            <a:spLocks noChangeArrowheads="1"/>
          </p:cNvSpPr>
          <p:nvPr/>
        </p:nvSpPr>
        <p:spPr bwMode="auto">
          <a:xfrm>
            <a:off x="2057400" y="4324350"/>
            <a:ext cx="863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sz="1400"/>
              <a:t>Core</a:t>
            </a:r>
          </a:p>
          <a:p>
            <a:pPr algn="ctr" eaLnBrk="0" hangingPunct="0"/>
            <a:r>
              <a:rPr lang="de-DE" sz="1400"/>
              <a:t>Course</a:t>
            </a:r>
          </a:p>
        </p:txBody>
      </p:sp>
      <p:sp>
        <p:nvSpPr>
          <p:cNvPr id="54306" name="Text Box 20"/>
          <p:cNvSpPr txBox="1">
            <a:spLocks noChangeArrowheads="1"/>
          </p:cNvSpPr>
          <p:nvPr/>
        </p:nvSpPr>
        <p:spPr bwMode="auto">
          <a:xfrm>
            <a:off x="8442325" y="1676400"/>
            <a:ext cx="5461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de-DE" sz="1400"/>
              <a:t>PhD</a:t>
            </a:r>
          </a:p>
        </p:txBody>
      </p:sp>
      <p:cxnSp>
        <p:nvCxnSpPr>
          <p:cNvPr id="54307" name="Gerade Verbindung mit Pfeil 31"/>
          <p:cNvCxnSpPr>
            <a:cxnSpLocks noChangeShapeType="1"/>
          </p:cNvCxnSpPr>
          <p:nvPr/>
        </p:nvCxnSpPr>
        <p:spPr bwMode="auto">
          <a:xfrm rot="5400000">
            <a:off x="8603456" y="2134394"/>
            <a:ext cx="219075" cy="1588"/>
          </a:xfrm>
          <a:prstGeom prst="straightConnector1">
            <a:avLst/>
          </a:prstGeom>
          <a:noFill/>
          <a:ln w="15875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4308" name="Textfeld 9"/>
          <p:cNvSpPr txBox="1">
            <a:spLocks noChangeArrowheads="1"/>
          </p:cNvSpPr>
          <p:nvPr/>
        </p:nvSpPr>
        <p:spPr bwMode="auto">
          <a:xfrm>
            <a:off x="4138613" y="2544763"/>
            <a:ext cx="2727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de-DE" sz="2000" b="1">
                <a:solidFill>
                  <a:srgbClr val="FFFFFF"/>
                </a:solidFill>
              </a:rPr>
              <a:t>R  e  s  e  a  r  c  h</a:t>
            </a:r>
          </a:p>
        </p:txBody>
      </p:sp>
      <p:sp>
        <p:nvSpPr>
          <p:cNvPr id="54309" name="Rechteck 35"/>
          <p:cNvSpPr>
            <a:spLocks noChangeArrowheads="1"/>
          </p:cNvSpPr>
          <p:nvPr/>
        </p:nvSpPr>
        <p:spPr bwMode="auto">
          <a:xfrm>
            <a:off x="8007350" y="3786188"/>
            <a:ext cx="19050" cy="392112"/>
          </a:xfrm>
          <a:prstGeom prst="rect">
            <a:avLst/>
          </a:prstGeom>
          <a:solidFill>
            <a:srgbClr val="B30020"/>
          </a:solidFill>
          <a:ln w="19050">
            <a:solidFill>
              <a:srgbClr val="B3002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54310" name="Rechteck 34"/>
          <p:cNvSpPr>
            <a:spLocks noChangeArrowheads="1"/>
          </p:cNvSpPr>
          <p:nvPr/>
        </p:nvSpPr>
        <p:spPr bwMode="auto">
          <a:xfrm>
            <a:off x="3567113" y="3784600"/>
            <a:ext cx="19050" cy="395288"/>
          </a:xfrm>
          <a:prstGeom prst="rect">
            <a:avLst/>
          </a:prstGeom>
          <a:solidFill>
            <a:srgbClr val="B30020"/>
          </a:solidFill>
          <a:ln w="19050">
            <a:solidFill>
              <a:srgbClr val="B3002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54311" name="Rechteck 34"/>
          <p:cNvSpPr>
            <a:spLocks noChangeArrowheads="1"/>
          </p:cNvSpPr>
          <p:nvPr/>
        </p:nvSpPr>
        <p:spPr bwMode="auto">
          <a:xfrm>
            <a:off x="4652963" y="3784600"/>
            <a:ext cx="17462" cy="395288"/>
          </a:xfrm>
          <a:prstGeom prst="rect">
            <a:avLst/>
          </a:prstGeom>
          <a:solidFill>
            <a:srgbClr val="B30020"/>
          </a:solidFill>
          <a:ln w="19050">
            <a:solidFill>
              <a:srgbClr val="B3002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54312" name="Rechteck 34"/>
          <p:cNvSpPr>
            <a:spLocks noChangeArrowheads="1"/>
          </p:cNvSpPr>
          <p:nvPr/>
        </p:nvSpPr>
        <p:spPr bwMode="auto">
          <a:xfrm>
            <a:off x="5332413" y="3784600"/>
            <a:ext cx="17462" cy="395288"/>
          </a:xfrm>
          <a:prstGeom prst="rect">
            <a:avLst/>
          </a:prstGeom>
          <a:solidFill>
            <a:srgbClr val="B30020"/>
          </a:solidFill>
          <a:ln w="19050">
            <a:solidFill>
              <a:srgbClr val="B3002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54313" name="Rechteck 34"/>
          <p:cNvSpPr>
            <a:spLocks noChangeArrowheads="1"/>
          </p:cNvSpPr>
          <p:nvPr/>
        </p:nvSpPr>
        <p:spPr bwMode="auto">
          <a:xfrm>
            <a:off x="6711950" y="3784600"/>
            <a:ext cx="19050" cy="395288"/>
          </a:xfrm>
          <a:prstGeom prst="rect">
            <a:avLst/>
          </a:prstGeom>
          <a:solidFill>
            <a:srgbClr val="B30020"/>
          </a:solidFill>
          <a:ln w="19050">
            <a:solidFill>
              <a:srgbClr val="B3002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54314" name="Rechteck 34"/>
          <p:cNvSpPr>
            <a:spLocks noChangeArrowheads="1"/>
          </p:cNvSpPr>
          <p:nvPr/>
        </p:nvSpPr>
        <p:spPr bwMode="auto">
          <a:xfrm>
            <a:off x="6119813" y="3784600"/>
            <a:ext cx="17462" cy="395288"/>
          </a:xfrm>
          <a:prstGeom prst="rect">
            <a:avLst/>
          </a:prstGeom>
          <a:solidFill>
            <a:srgbClr val="B30020"/>
          </a:solidFill>
          <a:ln w="19050">
            <a:solidFill>
              <a:srgbClr val="B3002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54315" name="Textfeld 12"/>
          <p:cNvSpPr txBox="1">
            <a:spLocks noChangeArrowheads="1"/>
          </p:cNvSpPr>
          <p:nvPr/>
        </p:nvSpPr>
        <p:spPr bwMode="auto">
          <a:xfrm>
            <a:off x="4789488" y="4324350"/>
            <a:ext cx="22256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de-DE" sz="1400"/>
              <a:t>Scientific training, </a:t>
            </a:r>
            <a:r>
              <a:rPr lang="de-DE" sz="1400">
                <a:solidFill>
                  <a:srgbClr val="0000FF"/>
                </a:solidFill>
              </a:rPr>
              <a:t>TAC</a:t>
            </a:r>
          </a:p>
        </p:txBody>
      </p:sp>
      <p:sp>
        <p:nvSpPr>
          <p:cNvPr id="54316" name="Rechteck 34"/>
          <p:cNvSpPr>
            <a:spLocks noChangeArrowheads="1"/>
          </p:cNvSpPr>
          <p:nvPr/>
        </p:nvSpPr>
        <p:spPr bwMode="auto">
          <a:xfrm>
            <a:off x="2424113" y="3784600"/>
            <a:ext cx="161925" cy="395288"/>
          </a:xfrm>
          <a:prstGeom prst="rect">
            <a:avLst/>
          </a:prstGeom>
          <a:solidFill>
            <a:srgbClr val="B30020"/>
          </a:solidFill>
          <a:ln w="19050">
            <a:solidFill>
              <a:srgbClr val="B3002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54317" name="Rechteck 35"/>
          <p:cNvSpPr>
            <a:spLocks noChangeArrowheads="1"/>
          </p:cNvSpPr>
          <p:nvPr/>
        </p:nvSpPr>
        <p:spPr bwMode="auto">
          <a:xfrm>
            <a:off x="7466013" y="3786188"/>
            <a:ext cx="19050" cy="392112"/>
          </a:xfrm>
          <a:prstGeom prst="rect">
            <a:avLst/>
          </a:prstGeom>
          <a:solidFill>
            <a:srgbClr val="B30020"/>
          </a:solidFill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54318" name="Rechteck 34"/>
          <p:cNvSpPr>
            <a:spLocks noChangeArrowheads="1"/>
          </p:cNvSpPr>
          <p:nvPr/>
        </p:nvSpPr>
        <p:spPr bwMode="auto">
          <a:xfrm>
            <a:off x="2890838" y="3784600"/>
            <a:ext cx="19050" cy="395288"/>
          </a:xfrm>
          <a:prstGeom prst="rect">
            <a:avLst/>
          </a:prstGeom>
          <a:solidFill>
            <a:srgbClr val="B30020"/>
          </a:solidFill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54319" name="Rechteck 34"/>
          <p:cNvSpPr>
            <a:spLocks noChangeArrowheads="1"/>
          </p:cNvSpPr>
          <p:nvPr/>
        </p:nvSpPr>
        <p:spPr bwMode="auto">
          <a:xfrm>
            <a:off x="5616575" y="3784600"/>
            <a:ext cx="17463" cy="395288"/>
          </a:xfrm>
          <a:prstGeom prst="rect">
            <a:avLst/>
          </a:prstGeom>
          <a:solidFill>
            <a:srgbClr val="B30020"/>
          </a:solidFill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  <p:sp>
        <p:nvSpPr>
          <p:cNvPr id="54320" name="Rechteck 34"/>
          <p:cNvSpPr>
            <a:spLocks noChangeArrowheads="1"/>
          </p:cNvSpPr>
          <p:nvPr/>
        </p:nvSpPr>
        <p:spPr bwMode="auto">
          <a:xfrm>
            <a:off x="4017963" y="3802063"/>
            <a:ext cx="17462" cy="395287"/>
          </a:xfrm>
          <a:prstGeom prst="rect">
            <a:avLst/>
          </a:prstGeom>
          <a:solidFill>
            <a:srgbClr val="B30020"/>
          </a:solidFill>
          <a:ln w="190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674813" y="63277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GB" sz="1800">
              <a:latin typeface="Arial" charset="0"/>
            </a:endParaRPr>
          </a:p>
        </p:txBody>
      </p:sp>
      <p:sp>
        <p:nvSpPr>
          <p:cNvPr id="19459" name="Rectangle 6"/>
          <p:cNvSpPr>
            <a:spLocks noChangeArrowheads="1"/>
          </p:cNvSpPr>
          <p:nvPr/>
        </p:nvSpPr>
        <p:spPr bwMode="auto">
          <a:xfrm>
            <a:off x="0" y="130175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63600"/>
            <a:r>
              <a:rPr lang="de-DE" sz="2000" b="1">
                <a:solidFill>
                  <a:schemeClr val="bg1"/>
                </a:solidFill>
                <a:cs typeface="Arial" charset="0"/>
              </a:rPr>
              <a:t>Why novel concepts in PhD training?</a:t>
            </a:r>
          </a:p>
        </p:txBody>
      </p:sp>
      <p:sp>
        <p:nvSpPr>
          <p:cNvPr id="19460" name="Textfeld 6"/>
          <p:cNvSpPr txBox="1">
            <a:spLocks noChangeArrowheads="1"/>
          </p:cNvSpPr>
          <p:nvPr/>
        </p:nvSpPr>
        <p:spPr bwMode="auto">
          <a:xfrm>
            <a:off x="323850" y="911225"/>
            <a:ext cx="8496300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de-DE" sz="1800" b="1">
                <a:cs typeface="Arial" charset="0"/>
              </a:rPr>
              <a:t>Demands from Science</a:t>
            </a:r>
          </a:p>
          <a:p>
            <a:pPr>
              <a:lnSpc>
                <a:spcPct val="150000"/>
              </a:lnSpc>
              <a:buClr>
                <a:srgbClr val="AD1910"/>
              </a:buClr>
              <a:buFont typeface="Wingdings" charset="2"/>
              <a:buChar char="§"/>
            </a:pPr>
            <a:r>
              <a:rPr lang="de-DE" sz="1800">
                <a:cs typeface="Arial" charset="0"/>
              </a:rPr>
              <a:t> increased interdisciplinarity</a:t>
            </a:r>
          </a:p>
          <a:p>
            <a:pPr>
              <a:lnSpc>
                <a:spcPct val="150000"/>
              </a:lnSpc>
              <a:buClr>
                <a:srgbClr val="AD1910"/>
              </a:buClr>
              <a:buFont typeface="Wingdings" charset="2"/>
              <a:buChar char="§"/>
            </a:pPr>
            <a:r>
              <a:rPr lang="de-DE" sz="1800">
                <a:cs typeface="Arial" charset="0"/>
              </a:rPr>
              <a:t> increased internationality</a:t>
            </a:r>
          </a:p>
          <a:p>
            <a:pPr>
              <a:lnSpc>
                <a:spcPct val="150000"/>
              </a:lnSpc>
              <a:buClr>
                <a:srgbClr val="AD1910"/>
              </a:buClr>
              <a:buFont typeface="Wingdings" charset="2"/>
              <a:buChar char="§"/>
            </a:pPr>
            <a:r>
              <a:rPr lang="de-DE" sz="1800">
                <a:cs typeface="Arial" charset="0"/>
              </a:rPr>
              <a:t> increased competitiveness</a:t>
            </a:r>
          </a:p>
          <a:p>
            <a:pPr>
              <a:lnSpc>
                <a:spcPct val="150000"/>
              </a:lnSpc>
              <a:buClr>
                <a:srgbClr val="AD1910"/>
              </a:buClr>
              <a:buFont typeface="Wingdings" charset="2"/>
              <a:buChar char="§"/>
            </a:pPr>
            <a:r>
              <a:rPr lang="de-DE" sz="1800">
                <a:cs typeface="Arial" charset="0"/>
              </a:rPr>
              <a:t> worldwide competition for the brightest minds</a:t>
            </a:r>
          </a:p>
        </p:txBody>
      </p:sp>
      <p:grpSp>
        <p:nvGrpSpPr>
          <p:cNvPr id="2" name="Gruppierung 7"/>
          <p:cNvGrpSpPr>
            <a:grpSpLocks/>
          </p:cNvGrpSpPr>
          <p:nvPr/>
        </p:nvGrpSpPr>
        <p:grpSpPr bwMode="auto">
          <a:xfrm>
            <a:off x="349250" y="3087688"/>
            <a:ext cx="8496300" cy="3254375"/>
            <a:chOff x="349249" y="3087168"/>
            <a:chExt cx="8496300" cy="3254839"/>
          </a:xfrm>
        </p:grpSpPr>
        <p:sp>
          <p:nvSpPr>
            <p:cNvPr id="19462" name="Textfeld 6"/>
            <p:cNvSpPr txBox="1">
              <a:spLocks noChangeArrowheads="1"/>
            </p:cNvSpPr>
            <p:nvPr/>
          </p:nvSpPr>
          <p:spPr bwMode="auto">
            <a:xfrm>
              <a:off x="349249" y="3087168"/>
              <a:ext cx="8496300" cy="2146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de-DE" sz="1800" b="1">
                  <a:cs typeface="Arial" charset="0"/>
                </a:rPr>
                <a:t>Demands from Society</a:t>
              </a:r>
            </a:p>
            <a:p>
              <a:pPr>
                <a:lnSpc>
                  <a:spcPct val="150000"/>
                </a:lnSpc>
                <a:buClr>
                  <a:srgbClr val="AD1910"/>
                </a:buClr>
                <a:buFont typeface="Wingdings" charset="2"/>
                <a:buChar char="§"/>
              </a:pPr>
              <a:r>
                <a:rPr lang="de-DE" sz="1800">
                  <a:cs typeface="Arial" charset="0"/>
                </a:rPr>
                <a:t> full employability</a:t>
              </a:r>
            </a:p>
            <a:p>
              <a:pPr>
                <a:lnSpc>
                  <a:spcPct val="150000"/>
                </a:lnSpc>
                <a:buClr>
                  <a:srgbClr val="AD1910"/>
                </a:buClr>
                <a:buFont typeface="Wingdings" charset="2"/>
                <a:buChar char="§"/>
              </a:pPr>
              <a:r>
                <a:rPr lang="de-DE" sz="1800">
                  <a:cs typeface="Arial" charset="0"/>
                </a:rPr>
                <a:t> reasonable time-to-completion</a:t>
              </a:r>
            </a:p>
            <a:p>
              <a:pPr>
                <a:lnSpc>
                  <a:spcPct val="150000"/>
                </a:lnSpc>
                <a:buClr>
                  <a:srgbClr val="AD1910"/>
                </a:buClr>
                <a:buFont typeface="Wingdings" charset="2"/>
                <a:buChar char="§"/>
              </a:pPr>
              <a:r>
                <a:rPr lang="de-DE" sz="1800">
                  <a:cs typeface="Arial" charset="0"/>
                </a:rPr>
                <a:t> high completion rate</a:t>
              </a:r>
            </a:p>
            <a:p>
              <a:pPr>
                <a:lnSpc>
                  <a:spcPct val="150000"/>
                </a:lnSpc>
                <a:buClr>
                  <a:srgbClr val="AD1910"/>
                </a:buClr>
                <a:buFont typeface="Wingdings" charset="2"/>
                <a:buChar char="§"/>
              </a:pPr>
              <a:r>
                <a:rPr lang="de-DE" sz="1800">
                  <a:cs typeface="Arial" charset="0"/>
                </a:rPr>
                <a:t> equal opportunities for women</a:t>
              </a:r>
            </a:p>
          </p:txBody>
        </p:sp>
        <p:sp>
          <p:nvSpPr>
            <p:cNvPr id="19463" name="Textfeld 6"/>
            <p:cNvSpPr txBox="1">
              <a:spLocks noChangeArrowheads="1"/>
            </p:cNvSpPr>
            <p:nvPr/>
          </p:nvSpPr>
          <p:spPr bwMode="auto">
            <a:xfrm>
              <a:off x="1391934" y="5418677"/>
              <a:ext cx="6297442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de-DE" sz="1800"/>
                <a:t>Universities are expected to train tomorrow´s</a:t>
              </a:r>
            </a:p>
            <a:p>
              <a:pPr algn="ctr"/>
              <a:r>
                <a:rPr lang="de-DE" sz="1800"/>
                <a:t>innovators who academia, industry and society need</a:t>
              </a:r>
            </a:p>
            <a:p>
              <a:pPr algn="ctr"/>
              <a:r>
                <a:rPr lang="de-DE" sz="1800"/>
                <a:t>for further technological and societal development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feld 2"/>
          <p:cNvSpPr txBox="1">
            <a:spLocks noChangeArrowheads="1"/>
          </p:cNvSpPr>
          <p:nvPr/>
        </p:nvSpPr>
        <p:spPr bwMode="auto">
          <a:xfrm>
            <a:off x="0" y="1016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2000" b="1">
                <a:solidFill>
                  <a:srgbClr val="FFFFFF"/>
                </a:solidFill>
              </a:rPr>
              <a:t>HBIGS</a:t>
            </a:r>
          </a:p>
        </p:txBody>
      </p:sp>
      <p:pic>
        <p:nvPicPr>
          <p:cNvPr id="21507" name="Bild 4" descr="student_group.jpg"/>
          <p:cNvPicPr>
            <a:picLocks noChangeAspect="1"/>
          </p:cNvPicPr>
          <p:nvPr/>
        </p:nvPicPr>
        <p:blipFill>
          <a:blip r:embed="rId3"/>
          <a:srcRect l="17307" t="32027" r="23795" b="25620"/>
          <a:stretch>
            <a:fillRect/>
          </a:stretch>
        </p:blipFill>
        <p:spPr bwMode="auto">
          <a:xfrm>
            <a:off x="-1588" y="2709863"/>
            <a:ext cx="9145588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hteck 6"/>
          <p:cNvSpPr/>
          <p:nvPr/>
        </p:nvSpPr>
        <p:spPr>
          <a:xfrm>
            <a:off x="0" y="855663"/>
            <a:ext cx="9144000" cy="1581150"/>
          </a:xfrm>
          <a:prstGeom prst="rect">
            <a:avLst/>
          </a:prstGeom>
          <a:solidFill>
            <a:srgbClr val="A315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6751" tIns="48376" rIns="96751" bIns="48376" anchor="ctr"/>
          <a:lstStyle/>
          <a:p>
            <a:pPr algn="ctr"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0" y="0"/>
            <a:ext cx="9144000" cy="8969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6751" tIns="48376" rIns="96751" bIns="48376" anchor="ctr"/>
          <a:lstStyle/>
          <a:p>
            <a:pPr algn="ctr"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pic>
        <p:nvPicPr>
          <p:cNvPr id="21510" name="Picture 8" descr="HBIGS_Logo+HBIGS_07_08_0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54313" y="854075"/>
            <a:ext cx="3716337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30"/>
          <p:cNvSpPr>
            <a:spLocks noChangeArrowheads="1"/>
          </p:cNvSpPr>
          <p:nvPr/>
        </p:nvSpPr>
        <p:spPr bwMode="auto">
          <a:xfrm>
            <a:off x="0" y="65088"/>
            <a:ext cx="91440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000" b="1">
                <a:solidFill>
                  <a:srgbClr val="FFFFFF"/>
                </a:solidFill>
              </a:rPr>
              <a:t>Mission in 2007</a:t>
            </a:r>
          </a:p>
        </p:txBody>
      </p:sp>
      <p:sp>
        <p:nvSpPr>
          <p:cNvPr id="23555" name="Text Box 1031"/>
          <p:cNvSpPr txBox="1">
            <a:spLocks noChangeArrowheads="1"/>
          </p:cNvSpPr>
          <p:nvPr/>
        </p:nvSpPr>
        <p:spPr bwMode="auto">
          <a:xfrm>
            <a:off x="760413" y="1514475"/>
            <a:ext cx="7451725" cy="376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en-US" sz="1800"/>
              <a:t> Establish an internationally visible Graduate School of</a:t>
            </a:r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</a:pPr>
            <a:r>
              <a:rPr lang="en-US" sz="1800"/>
              <a:t>   Molecular and Cellular Biology</a:t>
            </a:r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</a:pPr>
            <a:endParaRPr lang="en-US" sz="1800"/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en-US" sz="1800"/>
              <a:t> Implement innovative mentoring and training concepts for</a:t>
            </a:r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</a:pPr>
            <a:r>
              <a:rPr lang="en-US" sz="1800"/>
              <a:t>   doctoral researchers</a:t>
            </a:r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endParaRPr lang="en-US" sz="1800"/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en-US" sz="1800"/>
              <a:t> Retain female researchers in science</a:t>
            </a:r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</a:pPr>
            <a:endParaRPr lang="en-US" sz="1800"/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en-US" sz="1800"/>
              <a:t> Prepare for leadership positions in academia and beyond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30"/>
          <p:cNvSpPr>
            <a:spLocks noChangeArrowheads="1"/>
          </p:cNvSpPr>
          <p:nvPr/>
        </p:nvSpPr>
        <p:spPr bwMode="auto">
          <a:xfrm>
            <a:off x="0" y="65088"/>
            <a:ext cx="91440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000" b="1">
                <a:solidFill>
                  <a:srgbClr val="FFFFFF"/>
                </a:solidFill>
              </a:rPr>
              <a:t>Key elements of the HBIGS concept</a:t>
            </a:r>
          </a:p>
        </p:txBody>
      </p:sp>
      <p:sp>
        <p:nvSpPr>
          <p:cNvPr id="25603" name="Text Box 1031"/>
          <p:cNvSpPr txBox="1">
            <a:spLocks noChangeArrowheads="1"/>
          </p:cNvSpPr>
          <p:nvPr/>
        </p:nvSpPr>
        <p:spPr bwMode="auto">
          <a:xfrm>
            <a:off x="760413" y="1514475"/>
            <a:ext cx="7451725" cy="376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en-US" sz="1800"/>
              <a:t> Recruitment of PhD students at the international level</a:t>
            </a:r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</a:pPr>
            <a:endParaRPr lang="en-US" sz="1800"/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en-US" sz="1800"/>
              <a:t> Stringent recruitment policy</a:t>
            </a:r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endParaRPr lang="en-US" sz="1800"/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en-US" sz="1800"/>
              <a:t> Interdisciplinary faculty</a:t>
            </a:r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</a:pPr>
            <a:endParaRPr lang="en-US" sz="1800"/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en-US" sz="1800"/>
              <a:t> Comprehensive training and mentoring concept</a:t>
            </a:r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endParaRPr lang="en-US" sz="1800"/>
          </a:p>
          <a:p>
            <a:pPr indent="-185738" eaLnBrk="0" hangingPunct="0">
              <a:lnSpc>
                <a:spcPts val="3200"/>
              </a:lnSpc>
              <a:buClr>
                <a:srgbClr val="990000"/>
              </a:buClr>
              <a:buFont typeface="Wingdings" charset="2"/>
              <a:buChar char="§"/>
            </a:pPr>
            <a:r>
              <a:rPr lang="en-US" sz="1800"/>
              <a:t> Vocational concept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ChangeArrowheads="1"/>
          </p:cNvSpPr>
          <p:nvPr/>
        </p:nvSpPr>
        <p:spPr bwMode="auto">
          <a:xfrm>
            <a:off x="0" y="1238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1800" b="1">
                <a:solidFill>
                  <a:srgbClr val="FFFFFF"/>
                </a:solidFill>
              </a:rPr>
              <a:t>Application &amp; Selection process </a:t>
            </a:r>
          </a:p>
        </p:txBody>
      </p:sp>
      <p:grpSp>
        <p:nvGrpSpPr>
          <p:cNvPr id="27651" name="Gruppierung 24"/>
          <p:cNvGrpSpPr>
            <a:grpSpLocks/>
          </p:cNvGrpSpPr>
          <p:nvPr/>
        </p:nvGrpSpPr>
        <p:grpSpPr bwMode="auto">
          <a:xfrm>
            <a:off x="304800" y="815975"/>
            <a:ext cx="8380413" cy="5492750"/>
            <a:chOff x="304800" y="815975"/>
            <a:chExt cx="8380413" cy="5492750"/>
          </a:xfrm>
        </p:grpSpPr>
        <p:sp>
          <p:nvSpPr>
            <p:cNvPr id="27652" name="Richtungspfeil 8"/>
            <p:cNvSpPr>
              <a:spLocks noChangeArrowheads="1"/>
            </p:cNvSpPr>
            <p:nvPr/>
          </p:nvSpPr>
          <p:spPr bwMode="auto">
            <a:xfrm>
              <a:off x="5568950" y="2965450"/>
              <a:ext cx="1350963" cy="674688"/>
            </a:xfrm>
            <a:prstGeom prst="homePlate">
              <a:avLst>
                <a:gd name="adj" fmla="val 50263"/>
              </a:avLst>
            </a:prstGeom>
            <a:solidFill>
              <a:srgbClr val="C90C35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1800"/>
            </a:p>
          </p:txBody>
        </p:sp>
        <p:sp>
          <p:nvSpPr>
            <p:cNvPr id="27653" name="Textfeld 9"/>
            <p:cNvSpPr txBox="1">
              <a:spLocks noChangeArrowheads="1"/>
            </p:cNvSpPr>
            <p:nvPr/>
          </p:nvSpPr>
          <p:spPr bwMode="auto">
            <a:xfrm>
              <a:off x="5511800" y="3070225"/>
              <a:ext cx="1389063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de-DE" sz="1200" b="1">
                  <a:solidFill>
                    <a:schemeClr val="bg1"/>
                  </a:solidFill>
                </a:rPr>
                <a:t>One-on-one Interviews</a:t>
              </a:r>
            </a:p>
          </p:txBody>
        </p:sp>
        <p:sp>
          <p:nvSpPr>
            <p:cNvPr id="71" name="Richtungspfeil 5"/>
            <p:cNvSpPr>
              <a:spLocks noChangeArrowheads="1"/>
            </p:cNvSpPr>
            <p:nvPr/>
          </p:nvSpPr>
          <p:spPr bwMode="auto">
            <a:xfrm>
              <a:off x="2481263" y="2566988"/>
              <a:ext cx="1052512" cy="2876550"/>
            </a:xfrm>
            <a:prstGeom prst="homePlate">
              <a:avLst>
                <a:gd name="adj" fmla="val 50105"/>
              </a:avLst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rgbClr val="FFFFFF"/>
                </a:gs>
              </a:gsLst>
              <a:lin ang="10200000" scaled="0"/>
              <a:tileRect/>
            </a:gra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1800"/>
            </a:p>
          </p:txBody>
        </p:sp>
        <p:sp>
          <p:nvSpPr>
            <p:cNvPr id="27655" name="Textfeld 4"/>
            <p:cNvSpPr txBox="1">
              <a:spLocks noChangeArrowheads="1"/>
            </p:cNvSpPr>
            <p:nvPr/>
          </p:nvSpPr>
          <p:spPr bwMode="auto">
            <a:xfrm>
              <a:off x="2422525" y="3659188"/>
              <a:ext cx="1135063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de-DE" sz="1400" b="1"/>
                <a:t>Pre-</a:t>
              </a:r>
            </a:p>
            <a:p>
              <a:pPr algn="ctr" eaLnBrk="0" hangingPunct="0"/>
              <a:r>
                <a:rPr lang="de-DE" sz="1400" b="1"/>
                <a:t>interview</a:t>
              </a:r>
            </a:p>
          </p:txBody>
        </p:sp>
        <p:sp>
          <p:nvSpPr>
            <p:cNvPr id="75" name="Richtungspfeil 5"/>
            <p:cNvSpPr>
              <a:spLocks noChangeArrowheads="1"/>
            </p:cNvSpPr>
            <p:nvPr/>
          </p:nvSpPr>
          <p:spPr bwMode="auto">
            <a:xfrm>
              <a:off x="4030663" y="2752725"/>
              <a:ext cx="1119187" cy="2505075"/>
            </a:xfrm>
            <a:prstGeom prst="homePlate">
              <a:avLst>
                <a:gd name="adj" fmla="val 50105"/>
              </a:avLst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rgbClr val="FFFFFF"/>
                </a:gs>
              </a:gsLst>
              <a:lin ang="10200000" scaled="0"/>
              <a:tileRect/>
            </a:gra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1800"/>
            </a:p>
          </p:txBody>
        </p:sp>
        <p:sp>
          <p:nvSpPr>
            <p:cNvPr id="27657" name="Textfeld 4"/>
            <p:cNvSpPr txBox="1">
              <a:spLocks noChangeArrowheads="1"/>
            </p:cNvSpPr>
            <p:nvPr/>
          </p:nvSpPr>
          <p:spPr bwMode="auto">
            <a:xfrm>
              <a:off x="4803775" y="1421641"/>
              <a:ext cx="1528763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de-DE" sz="1400" b="1"/>
                <a:t>Invitation</a:t>
              </a:r>
            </a:p>
            <a:p>
              <a:pPr algn="ctr" eaLnBrk="0" hangingPunct="0"/>
              <a:r>
                <a:rPr lang="de-DE" sz="1400" b="1"/>
                <a:t>for</a:t>
              </a:r>
            </a:p>
            <a:p>
              <a:pPr algn="ctr" eaLnBrk="0" hangingPunct="0"/>
              <a:r>
                <a:rPr lang="de-DE" sz="1400" b="1"/>
                <a:t>Interview</a:t>
              </a:r>
              <a:endParaRPr lang="de-DE" sz="1400"/>
            </a:p>
          </p:txBody>
        </p:sp>
        <p:sp>
          <p:nvSpPr>
            <p:cNvPr id="27658" name="Textfeld 4"/>
            <p:cNvSpPr txBox="1">
              <a:spLocks noChangeArrowheads="1"/>
            </p:cNvSpPr>
            <p:nvPr/>
          </p:nvSpPr>
          <p:spPr bwMode="auto">
            <a:xfrm>
              <a:off x="3937000" y="3743325"/>
              <a:ext cx="1262063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de-DE" sz="1400" b="1"/>
                <a:t>Evaluation</a:t>
              </a:r>
            </a:p>
            <a:p>
              <a:pPr algn="ctr" eaLnBrk="0" hangingPunct="0"/>
              <a:r>
                <a:rPr lang="de-DE" sz="1400" b="1"/>
                <a:t>by PI</a:t>
              </a:r>
              <a:endParaRPr lang="de-DE" sz="1400"/>
            </a:p>
          </p:txBody>
        </p:sp>
        <p:sp>
          <p:nvSpPr>
            <p:cNvPr id="27659" name="Richtungspfeil 8"/>
            <p:cNvSpPr>
              <a:spLocks noChangeArrowheads="1"/>
            </p:cNvSpPr>
            <p:nvPr/>
          </p:nvSpPr>
          <p:spPr bwMode="auto">
            <a:xfrm>
              <a:off x="5568950" y="3740150"/>
              <a:ext cx="1350963" cy="638175"/>
            </a:xfrm>
            <a:prstGeom prst="homePlate">
              <a:avLst>
                <a:gd name="adj" fmla="val 50306"/>
              </a:avLst>
            </a:prstGeom>
            <a:solidFill>
              <a:srgbClr val="C90C35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1200"/>
            </a:p>
          </p:txBody>
        </p:sp>
        <p:sp>
          <p:nvSpPr>
            <p:cNvPr id="27660" name="Textfeld 9"/>
            <p:cNvSpPr txBox="1">
              <a:spLocks noChangeArrowheads="1"/>
            </p:cNvSpPr>
            <p:nvPr/>
          </p:nvSpPr>
          <p:spPr bwMode="auto">
            <a:xfrm>
              <a:off x="5537200" y="3833813"/>
              <a:ext cx="1303338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de-DE" sz="1200" b="1">
                  <a:solidFill>
                    <a:schemeClr val="bg1"/>
                  </a:solidFill>
                </a:rPr>
                <a:t>Panel</a:t>
              </a:r>
            </a:p>
            <a:p>
              <a:pPr algn="ctr" eaLnBrk="0" hangingPunct="0"/>
              <a:r>
                <a:rPr lang="de-DE" sz="1200" b="1">
                  <a:solidFill>
                    <a:schemeClr val="bg1"/>
                  </a:solidFill>
                </a:rPr>
                <a:t>Interview</a:t>
              </a:r>
            </a:p>
          </p:txBody>
        </p:sp>
        <p:sp>
          <p:nvSpPr>
            <p:cNvPr id="27661" name="Richtungspfeil 8"/>
            <p:cNvSpPr>
              <a:spLocks noChangeArrowheads="1"/>
            </p:cNvSpPr>
            <p:nvPr/>
          </p:nvSpPr>
          <p:spPr bwMode="auto">
            <a:xfrm>
              <a:off x="5568950" y="4514850"/>
              <a:ext cx="1350963" cy="638175"/>
            </a:xfrm>
            <a:prstGeom prst="homePlate">
              <a:avLst>
                <a:gd name="adj" fmla="val 50306"/>
              </a:avLst>
            </a:prstGeom>
            <a:solidFill>
              <a:srgbClr val="C90C35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1800"/>
            </a:p>
          </p:txBody>
        </p:sp>
        <p:sp>
          <p:nvSpPr>
            <p:cNvPr id="27662" name="Textfeld 9"/>
            <p:cNvSpPr txBox="1">
              <a:spLocks noChangeArrowheads="1"/>
            </p:cNvSpPr>
            <p:nvPr/>
          </p:nvSpPr>
          <p:spPr bwMode="auto">
            <a:xfrm>
              <a:off x="5503863" y="4594225"/>
              <a:ext cx="1295400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de-DE" sz="1200" b="1">
                  <a:solidFill>
                    <a:schemeClr val="bg1"/>
                  </a:solidFill>
                </a:rPr>
                <a:t>Written</a:t>
              </a:r>
            </a:p>
            <a:p>
              <a:pPr algn="ctr" eaLnBrk="0" hangingPunct="0"/>
              <a:r>
                <a:rPr lang="de-DE" sz="1200" b="1">
                  <a:solidFill>
                    <a:schemeClr val="bg1"/>
                  </a:solidFill>
                </a:rPr>
                <a:t>Subject Test</a:t>
              </a:r>
            </a:p>
          </p:txBody>
        </p:sp>
        <p:cxnSp>
          <p:nvCxnSpPr>
            <p:cNvPr id="27663" name="Gerade Verbindung mit Pfeil 98"/>
            <p:cNvCxnSpPr>
              <a:cxnSpLocks noChangeShapeType="1"/>
            </p:cNvCxnSpPr>
            <p:nvPr/>
          </p:nvCxnSpPr>
          <p:spPr bwMode="auto">
            <a:xfrm rot="16200000" flipH="1">
              <a:off x="5380038" y="2464046"/>
              <a:ext cx="388938" cy="1587"/>
            </a:xfrm>
            <a:prstGeom prst="straightConnector1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27664" name="Textfeld 4"/>
            <p:cNvSpPr txBox="1">
              <a:spLocks noChangeArrowheads="1"/>
            </p:cNvSpPr>
            <p:nvPr/>
          </p:nvSpPr>
          <p:spPr bwMode="auto">
            <a:xfrm>
              <a:off x="6461125" y="1460129"/>
              <a:ext cx="1493838" cy="738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de-DE" sz="1400" b="1"/>
                <a:t>Admission</a:t>
              </a:r>
            </a:p>
            <a:p>
              <a:pPr algn="ctr" eaLnBrk="0" hangingPunct="0"/>
              <a:r>
                <a:rPr lang="de-DE" sz="1400" b="1"/>
                <a:t>to</a:t>
              </a:r>
            </a:p>
            <a:p>
              <a:pPr algn="ctr" eaLnBrk="0" hangingPunct="0"/>
              <a:r>
                <a:rPr lang="de-DE" sz="1400" b="1"/>
                <a:t>HBIGS</a:t>
              </a:r>
              <a:endParaRPr lang="de-DE" sz="1400"/>
            </a:p>
          </p:txBody>
        </p:sp>
        <p:cxnSp>
          <p:nvCxnSpPr>
            <p:cNvPr id="27665" name="Gerade Verbindung mit Pfeil 98"/>
            <p:cNvCxnSpPr>
              <a:cxnSpLocks noChangeShapeType="1"/>
            </p:cNvCxnSpPr>
            <p:nvPr/>
          </p:nvCxnSpPr>
          <p:spPr bwMode="auto">
            <a:xfrm rot="16200000" flipH="1">
              <a:off x="6992938" y="2560266"/>
              <a:ext cx="388938" cy="1587"/>
            </a:xfrm>
            <a:prstGeom prst="straightConnector1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99" name="Richtungspfeil 5"/>
            <p:cNvSpPr>
              <a:spLocks noChangeArrowheads="1"/>
            </p:cNvSpPr>
            <p:nvPr/>
          </p:nvSpPr>
          <p:spPr bwMode="auto">
            <a:xfrm>
              <a:off x="920750" y="2239963"/>
              <a:ext cx="1039813" cy="3530600"/>
            </a:xfrm>
            <a:prstGeom prst="homePlate">
              <a:avLst>
                <a:gd name="adj" fmla="val 50105"/>
              </a:avLst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rgbClr val="FFFFFF"/>
                </a:gs>
              </a:gsLst>
              <a:lin ang="10200000" scaled="0"/>
              <a:tileRect/>
            </a:gra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 sz="1800"/>
            </a:p>
          </p:txBody>
        </p:sp>
        <p:sp>
          <p:nvSpPr>
            <p:cNvPr id="27667" name="Textfeld 4"/>
            <p:cNvSpPr txBox="1">
              <a:spLocks noChangeArrowheads="1"/>
            </p:cNvSpPr>
            <p:nvPr/>
          </p:nvSpPr>
          <p:spPr bwMode="auto">
            <a:xfrm>
              <a:off x="879475" y="3635375"/>
              <a:ext cx="1031875" cy="739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de-DE" sz="1400" b="1"/>
                <a:t>Online</a:t>
              </a:r>
            </a:p>
            <a:p>
              <a:pPr algn="ctr" eaLnBrk="0" hangingPunct="0"/>
              <a:r>
                <a:rPr lang="de-DE" sz="1400" b="1"/>
                <a:t>Appli-</a:t>
              </a:r>
            </a:p>
            <a:p>
              <a:pPr algn="ctr" eaLnBrk="0" hangingPunct="0"/>
              <a:r>
                <a:rPr lang="de-DE" sz="1400" b="1"/>
                <a:t>cation</a:t>
              </a:r>
              <a:endParaRPr lang="de-DE" sz="1400"/>
            </a:p>
          </p:txBody>
        </p:sp>
        <p:sp>
          <p:nvSpPr>
            <p:cNvPr id="27668" name="Richtungspfeil 8"/>
            <p:cNvSpPr>
              <a:spLocks noChangeArrowheads="1"/>
            </p:cNvSpPr>
            <p:nvPr/>
          </p:nvSpPr>
          <p:spPr bwMode="auto">
            <a:xfrm>
              <a:off x="7273925" y="3467100"/>
              <a:ext cx="1411288" cy="1146175"/>
            </a:xfrm>
            <a:prstGeom prst="homePlate">
              <a:avLst>
                <a:gd name="adj" fmla="val 50090"/>
              </a:avLst>
            </a:prstGeom>
            <a:solidFill>
              <a:srgbClr val="C90C35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/>
              <a:endParaRPr lang="en-US" sz="1800"/>
            </a:p>
          </p:txBody>
        </p:sp>
        <p:sp>
          <p:nvSpPr>
            <p:cNvPr id="27669" name="Textfeld 4"/>
            <p:cNvSpPr txBox="1">
              <a:spLocks noChangeArrowheads="1"/>
            </p:cNvSpPr>
            <p:nvPr/>
          </p:nvSpPr>
          <p:spPr bwMode="auto">
            <a:xfrm>
              <a:off x="7210425" y="3857625"/>
              <a:ext cx="13938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de-DE" sz="1400" b="1">
                  <a:solidFill>
                    <a:srgbClr val="FFFFFF"/>
                  </a:solidFill>
                </a:rPr>
                <a:t>HBIGS</a:t>
              </a:r>
              <a:endParaRPr lang="de-DE" sz="1400">
                <a:solidFill>
                  <a:srgbClr val="FFFFFF"/>
                </a:solidFill>
              </a:endParaRPr>
            </a:p>
          </p:txBody>
        </p:sp>
        <p:sp>
          <p:nvSpPr>
            <p:cNvPr id="27670" name="TextBox 40"/>
            <p:cNvSpPr txBox="1">
              <a:spLocks noChangeArrowheads="1"/>
            </p:cNvSpPr>
            <p:nvPr/>
          </p:nvSpPr>
          <p:spPr bwMode="auto">
            <a:xfrm>
              <a:off x="5486400" y="5938838"/>
              <a:ext cx="17970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/>
                <a:t>Once per month</a:t>
              </a:r>
            </a:p>
          </p:txBody>
        </p:sp>
        <p:sp>
          <p:nvSpPr>
            <p:cNvPr id="27671" name="TextBox 41"/>
            <p:cNvSpPr txBox="1">
              <a:spLocks noChangeArrowheads="1"/>
            </p:cNvSpPr>
            <p:nvPr/>
          </p:nvSpPr>
          <p:spPr bwMode="auto">
            <a:xfrm>
              <a:off x="304800" y="815975"/>
              <a:ext cx="1249363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/>
                <a:t>Position </a:t>
              </a:r>
            </a:p>
            <a:p>
              <a:pPr algn="ctr"/>
              <a:r>
                <a:rPr lang="en-US" sz="1400" b="1"/>
                <a:t>advertised</a:t>
              </a:r>
            </a:p>
          </p:txBody>
        </p:sp>
        <p:cxnSp>
          <p:nvCxnSpPr>
            <p:cNvPr id="27672" name="Gerade Verbindung mit Pfeil 98"/>
            <p:cNvCxnSpPr>
              <a:cxnSpLocks noChangeShapeType="1"/>
            </p:cNvCxnSpPr>
            <p:nvPr/>
          </p:nvCxnSpPr>
          <p:spPr bwMode="auto">
            <a:xfrm rot="16200000" flipH="1">
              <a:off x="736600" y="1714500"/>
              <a:ext cx="388938" cy="1588"/>
            </a:xfrm>
            <a:prstGeom prst="straightConnector1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27673" name="TextBox 40"/>
            <p:cNvSpPr txBox="1">
              <a:spLocks noChangeArrowheads="1"/>
            </p:cNvSpPr>
            <p:nvPr/>
          </p:nvSpPr>
          <p:spPr bwMode="auto">
            <a:xfrm>
              <a:off x="817563" y="5938838"/>
              <a:ext cx="1173162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b="1"/>
                <a:t>All year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5"/>
          <p:cNvSpPr>
            <a:spLocks noChangeArrowheads="1"/>
          </p:cNvSpPr>
          <p:nvPr/>
        </p:nvSpPr>
        <p:spPr bwMode="auto">
          <a:xfrm>
            <a:off x="0" y="96838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2000" b="1">
                <a:solidFill>
                  <a:srgbClr val="FFFFFF"/>
                </a:solidFill>
              </a:rPr>
              <a:t>Application and Admission</a:t>
            </a:r>
          </a:p>
        </p:txBody>
      </p:sp>
      <p:sp>
        <p:nvSpPr>
          <p:cNvPr id="29699" name="Textfeld 4"/>
          <p:cNvSpPr txBox="1">
            <a:spLocks noChangeArrowheads="1"/>
          </p:cNvSpPr>
          <p:nvPr/>
        </p:nvSpPr>
        <p:spPr bwMode="auto">
          <a:xfrm>
            <a:off x="2984500" y="5795963"/>
            <a:ext cx="3786188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lnSpc>
                <a:spcPts val="2100"/>
              </a:lnSpc>
            </a:pPr>
            <a:r>
              <a:rPr lang="de-DE" sz="1600" b="1"/>
              <a:t>Time to fill advertised position:</a:t>
            </a:r>
          </a:p>
          <a:p>
            <a:pPr eaLnBrk="0" hangingPunct="0">
              <a:lnSpc>
                <a:spcPts val="2100"/>
              </a:lnSpc>
            </a:pPr>
            <a:r>
              <a:rPr lang="de-DE" sz="1600" b="1"/>
              <a:t>&gt; 60% within 2 months</a:t>
            </a:r>
          </a:p>
          <a:p>
            <a:pPr eaLnBrk="0" hangingPunct="0">
              <a:lnSpc>
                <a:spcPts val="2100"/>
              </a:lnSpc>
            </a:pPr>
            <a:r>
              <a:rPr lang="de-DE" sz="1600" b="1"/>
              <a:t>&gt; 90% within 4 months</a:t>
            </a:r>
          </a:p>
        </p:txBody>
      </p:sp>
      <p:sp>
        <p:nvSpPr>
          <p:cNvPr id="29700" name="Textfeld 11"/>
          <p:cNvSpPr txBox="1">
            <a:spLocks noChangeArrowheads="1"/>
          </p:cNvSpPr>
          <p:nvPr/>
        </p:nvSpPr>
        <p:spPr bwMode="auto">
          <a:xfrm rot="-5400000">
            <a:off x="923132" y="2990056"/>
            <a:ext cx="10048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/>
              <a:t>Number</a:t>
            </a:r>
          </a:p>
        </p:txBody>
      </p:sp>
      <p:sp>
        <p:nvSpPr>
          <p:cNvPr id="29701" name="Textfeld 29"/>
          <p:cNvSpPr txBox="1">
            <a:spLocks noChangeArrowheads="1"/>
          </p:cNvSpPr>
          <p:nvPr/>
        </p:nvSpPr>
        <p:spPr bwMode="auto">
          <a:xfrm>
            <a:off x="1639888" y="2160588"/>
            <a:ext cx="63500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000000"/>
                </a:solidFill>
              </a:rPr>
              <a:t>1000</a:t>
            </a:r>
          </a:p>
        </p:txBody>
      </p:sp>
      <p:cxnSp>
        <p:nvCxnSpPr>
          <p:cNvPr id="29702" name="Gerade Verbindung 58"/>
          <p:cNvCxnSpPr>
            <a:cxnSpLocks noChangeShapeType="1"/>
          </p:cNvCxnSpPr>
          <p:nvPr/>
        </p:nvCxnSpPr>
        <p:spPr bwMode="auto">
          <a:xfrm rot="16200000" flipH="1">
            <a:off x="238919" y="3223419"/>
            <a:ext cx="41767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9703" name="Gerade Verbindung 59"/>
          <p:cNvCxnSpPr>
            <a:cxnSpLocks noChangeShapeType="1"/>
          </p:cNvCxnSpPr>
          <p:nvPr/>
        </p:nvCxnSpPr>
        <p:spPr bwMode="auto">
          <a:xfrm flipV="1">
            <a:off x="2255838" y="5308600"/>
            <a:ext cx="714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9704" name="Gerade Verbindung 60"/>
          <p:cNvCxnSpPr>
            <a:cxnSpLocks noChangeShapeType="1"/>
          </p:cNvCxnSpPr>
          <p:nvPr/>
        </p:nvCxnSpPr>
        <p:spPr bwMode="auto">
          <a:xfrm flipV="1">
            <a:off x="2255838" y="4708525"/>
            <a:ext cx="714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9705" name="Gerade Verbindung 61"/>
          <p:cNvCxnSpPr>
            <a:cxnSpLocks noChangeShapeType="1"/>
          </p:cNvCxnSpPr>
          <p:nvPr/>
        </p:nvCxnSpPr>
        <p:spPr bwMode="auto">
          <a:xfrm flipV="1">
            <a:off x="2255838" y="3509963"/>
            <a:ext cx="714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9706" name="Gerade Verbindung 62"/>
          <p:cNvCxnSpPr>
            <a:cxnSpLocks noChangeShapeType="1"/>
          </p:cNvCxnSpPr>
          <p:nvPr/>
        </p:nvCxnSpPr>
        <p:spPr bwMode="auto">
          <a:xfrm flipV="1">
            <a:off x="2255838" y="2909888"/>
            <a:ext cx="714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9707" name="Gerade Verbindung 63"/>
          <p:cNvCxnSpPr>
            <a:cxnSpLocks noChangeShapeType="1"/>
          </p:cNvCxnSpPr>
          <p:nvPr/>
        </p:nvCxnSpPr>
        <p:spPr bwMode="auto">
          <a:xfrm flipV="1">
            <a:off x="2255838" y="2309813"/>
            <a:ext cx="714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9708" name="Gerade Verbindung 64"/>
          <p:cNvCxnSpPr>
            <a:cxnSpLocks noChangeShapeType="1"/>
          </p:cNvCxnSpPr>
          <p:nvPr/>
        </p:nvCxnSpPr>
        <p:spPr bwMode="auto">
          <a:xfrm flipV="1">
            <a:off x="2255838" y="4108450"/>
            <a:ext cx="714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9709" name="Gerade Verbindung 86"/>
          <p:cNvCxnSpPr>
            <a:cxnSpLocks noChangeShapeType="1"/>
          </p:cNvCxnSpPr>
          <p:nvPr/>
        </p:nvCxnSpPr>
        <p:spPr bwMode="auto">
          <a:xfrm>
            <a:off x="2322513" y="5313363"/>
            <a:ext cx="5559425" cy="11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9710" name="Gerade Verbindung 87"/>
          <p:cNvCxnSpPr>
            <a:cxnSpLocks noChangeShapeType="1"/>
          </p:cNvCxnSpPr>
          <p:nvPr/>
        </p:nvCxnSpPr>
        <p:spPr bwMode="auto">
          <a:xfrm rot="16200000" flipV="1">
            <a:off x="7827963" y="5367338"/>
            <a:ext cx="10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9711" name="Gerade Verbindung 88"/>
          <p:cNvCxnSpPr>
            <a:cxnSpLocks noChangeShapeType="1"/>
          </p:cNvCxnSpPr>
          <p:nvPr/>
        </p:nvCxnSpPr>
        <p:spPr bwMode="auto">
          <a:xfrm rot="16200000" flipV="1">
            <a:off x="6438900" y="5367338"/>
            <a:ext cx="10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9712" name="Gerade Verbindung 89"/>
          <p:cNvCxnSpPr>
            <a:cxnSpLocks noChangeShapeType="1"/>
          </p:cNvCxnSpPr>
          <p:nvPr/>
        </p:nvCxnSpPr>
        <p:spPr bwMode="auto">
          <a:xfrm rot="16200000" flipV="1">
            <a:off x="3660775" y="5367338"/>
            <a:ext cx="10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9713" name="Gerade Verbindung 91"/>
          <p:cNvCxnSpPr>
            <a:cxnSpLocks noChangeShapeType="1"/>
          </p:cNvCxnSpPr>
          <p:nvPr/>
        </p:nvCxnSpPr>
        <p:spPr bwMode="auto">
          <a:xfrm rot="16200000" flipV="1">
            <a:off x="2270919" y="5358607"/>
            <a:ext cx="1031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9714" name="Gerade Verbindung 92"/>
          <p:cNvCxnSpPr>
            <a:cxnSpLocks noChangeShapeType="1"/>
          </p:cNvCxnSpPr>
          <p:nvPr/>
        </p:nvCxnSpPr>
        <p:spPr bwMode="auto">
          <a:xfrm rot="16200000" flipV="1">
            <a:off x="5049838" y="5367338"/>
            <a:ext cx="10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29715" name="Textfeld 11"/>
          <p:cNvSpPr txBox="1">
            <a:spLocks noChangeArrowheads="1"/>
          </p:cNvSpPr>
          <p:nvPr/>
        </p:nvSpPr>
        <p:spPr bwMode="auto">
          <a:xfrm>
            <a:off x="2684463" y="5367338"/>
            <a:ext cx="6937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2008</a:t>
            </a:r>
          </a:p>
        </p:txBody>
      </p:sp>
      <p:sp>
        <p:nvSpPr>
          <p:cNvPr id="29716" name="Textfeld 11"/>
          <p:cNvSpPr txBox="1">
            <a:spLocks noChangeArrowheads="1"/>
          </p:cNvSpPr>
          <p:nvPr/>
        </p:nvSpPr>
        <p:spPr bwMode="auto">
          <a:xfrm>
            <a:off x="4092575" y="5367338"/>
            <a:ext cx="6937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2009</a:t>
            </a:r>
          </a:p>
        </p:txBody>
      </p:sp>
      <p:sp>
        <p:nvSpPr>
          <p:cNvPr id="29717" name="Textfeld 11"/>
          <p:cNvSpPr txBox="1">
            <a:spLocks noChangeArrowheads="1"/>
          </p:cNvSpPr>
          <p:nvPr/>
        </p:nvSpPr>
        <p:spPr bwMode="auto">
          <a:xfrm>
            <a:off x="5478463" y="5367338"/>
            <a:ext cx="6921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2010</a:t>
            </a:r>
          </a:p>
        </p:txBody>
      </p:sp>
      <p:sp>
        <p:nvSpPr>
          <p:cNvPr id="29718" name="Textfeld 11"/>
          <p:cNvSpPr txBox="1">
            <a:spLocks noChangeArrowheads="1"/>
          </p:cNvSpPr>
          <p:nvPr/>
        </p:nvSpPr>
        <p:spPr bwMode="auto">
          <a:xfrm>
            <a:off x="6886575" y="5367338"/>
            <a:ext cx="6921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/>
              <a:t>2011</a:t>
            </a:r>
          </a:p>
        </p:txBody>
      </p:sp>
      <p:sp>
        <p:nvSpPr>
          <p:cNvPr id="29719" name="Textfeld 29"/>
          <p:cNvSpPr txBox="1">
            <a:spLocks noChangeArrowheads="1"/>
          </p:cNvSpPr>
          <p:nvPr/>
        </p:nvSpPr>
        <p:spPr bwMode="auto">
          <a:xfrm>
            <a:off x="1639888" y="1562100"/>
            <a:ext cx="635000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000000"/>
                </a:solidFill>
              </a:rPr>
              <a:t>1200</a:t>
            </a:r>
          </a:p>
        </p:txBody>
      </p:sp>
      <p:sp>
        <p:nvSpPr>
          <p:cNvPr id="29720" name="Textfeld 29"/>
          <p:cNvSpPr txBox="1">
            <a:spLocks noChangeArrowheads="1"/>
          </p:cNvSpPr>
          <p:nvPr/>
        </p:nvSpPr>
        <p:spPr bwMode="auto">
          <a:xfrm>
            <a:off x="1744663" y="2755900"/>
            <a:ext cx="530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000000"/>
                </a:solidFill>
              </a:rPr>
              <a:t>800</a:t>
            </a:r>
          </a:p>
        </p:txBody>
      </p:sp>
      <p:sp>
        <p:nvSpPr>
          <p:cNvPr id="29721" name="Textfeld 34"/>
          <p:cNvSpPr txBox="1">
            <a:spLocks noChangeArrowheads="1"/>
          </p:cNvSpPr>
          <p:nvPr/>
        </p:nvSpPr>
        <p:spPr bwMode="auto">
          <a:xfrm>
            <a:off x="1744663" y="3352800"/>
            <a:ext cx="530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000000"/>
                </a:solidFill>
              </a:rPr>
              <a:t>600</a:t>
            </a:r>
          </a:p>
        </p:txBody>
      </p:sp>
      <p:sp>
        <p:nvSpPr>
          <p:cNvPr id="29722" name="Textfeld 35"/>
          <p:cNvSpPr txBox="1">
            <a:spLocks noChangeArrowheads="1"/>
          </p:cNvSpPr>
          <p:nvPr/>
        </p:nvSpPr>
        <p:spPr bwMode="auto">
          <a:xfrm>
            <a:off x="1744663" y="3949700"/>
            <a:ext cx="530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000000"/>
                </a:solidFill>
              </a:rPr>
              <a:t>400</a:t>
            </a:r>
          </a:p>
        </p:txBody>
      </p:sp>
      <p:sp>
        <p:nvSpPr>
          <p:cNvPr id="29723" name="Textfeld 36"/>
          <p:cNvSpPr txBox="1">
            <a:spLocks noChangeArrowheads="1"/>
          </p:cNvSpPr>
          <p:nvPr/>
        </p:nvSpPr>
        <p:spPr bwMode="auto">
          <a:xfrm>
            <a:off x="1744663" y="4546600"/>
            <a:ext cx="530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000000"/>
                </a:solidFill>
              </a:rPr>
              <a:t>200</a:t>
            </a:r>
          </a:p>
        </p:txBody>
      </p:sp>
      <p:cxnSp>
        <p:nvCxnSpPr>
          <p:cNvPr id="29724" name="Gerade Verbindung 63"/>
          <p:cNvCxnSpPr>
            <a:cxnSpLocks noChangeShapeType="1"/>
          </p:cNvCxnSpPr>
          <p:nvPr/>
        </p:nvCxnSpPr>
        <p:spPr bwMode="auto">
          <a:xfrm flipV="1">
            <a:off x="2255838" y="1709738"/>
            <a:ext cx="714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29725" name="Textfeld 38"/>
          <p:cNvSpPr txBox="1">
            <a:spLocks noChangeArrowheads="1"/>
          </p:cNvSpPr>
          <p:nvPr/>
        </p:nvSpPr>
        <p:spPr bwMode="auto">
          <a:xfrm>
            <a:off x="1979613" y="5143500"/>
            <a:ext cx="295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29726" name="Textfeld 39"/>
          <p:cNvSpPr txBox="1">
            <a:spLocks noChangeArrowheads="1"/>
          </p:cNvSpPr>
          <p:nvPr/>
        </p:nvSpPr>
        <p:spPr bwMode="auto">
          <a:xfrm>
            <a:off x="3022600" y="4767263"/>
            <a:ext cx="479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800"/>
              <a:t>87</a:t>
            </a:r>
          </a:p>
        </p:txBody>
      </p:sp>
      <p:sp>
        <p:nvSpPr>
          <p:cNvPr id="29727" name="Textfeld 40"/>
          <p:cNvSpPr txBox="1">
            <a:spLocks noChangeArrowheads="1"/>
          </p:cNvSpPr>
          <p:nvPr/>
        </p:nvSpPr>
        <p:spPr bwMode="auto">
          <a:xfrm>
            <a:off x="4437063" y="4767263"/>
            <a:ext cx="4778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800"/>
              <a:t>67</a:t>
            </a:r>
          </a:p>
        </p:txBody>
      </p:sp>
      <p:sp>
        <p:nvSpPr>
          <p:cNvPr id="29728" name="Textfeld 41"/>
          <p:cNvSpPr txBox="1">
            <a:spLocks noChangeArrowheads="1"/>
          </p:cNvSpPr>
          <p:nvPr/>
        </p:nvSpPr>
        <p:spPr bwMode="auto">
          <a:xfrm>
            <a:off x="5834063" y="4767263"/>
            <a:ext cx="4778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800"/>
              <a:t>70</a:t>
            </a:r>
          </a:p>
        </p:txBody>
      </p:sp>
      <p:sp>
        <p:nvSpPr>
          <p:cNvPr id="29729" name="Textfeld 42"/>
          <p:cNvSpPr txBox="1">
            <a:spLocks noChangeArrowheads="1"/>
          </p:cNvSpPr>
          <p:nvPr/>
        </p:nvSpPr>
        <p:spPr bwMode="auto">
          <a:xfrm>
            <a:off x="7239000" y="4767263"/>
            <a:ext cx="4778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800"/>
              <a:t>75</a:t>
            </a:r>
          </a:p>
        </p:txBody>
      </p:sp>
      <p:sp>
        <p:nvSpPr>
          <p:cNvPr id="29730" name="Rechteck 9"/>
          <p:cNvSpPr>
            <a:spLocks noChangeArrowheads="1"/>
          </p:cNvSpPr>
          <p:nvPr/>
        </p:nvSpPr>
        <p:spPr bwMode="auto">
          <a:xfrm rot="-5400000">
            <a:off x="3160713" y="4972050"/>
            <a:ext cx="196850" cy="479425"/>
          </a:xfrm>
          <a:prstGeom prst="rect">
            <a:avLst/>
          </a:prstGeom>
          <a:solidFill>
            <a:srgbClr val="9B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31" name="Rechteck 9"/>
          <p:cNvSpPr>
            <a:spLocks noChangeArrowheads="1"/>
          </p:cNvSpPr>
          <p:nvPr/>
        </p:nvSpPr>
        <p:spPr bwMode="auto">
          <a:xfrm rot="-5400000">
            <a:off x="4600576" y="4997450"/>
            <a:ext cx="146050" cy="479425"/>
          </a:xfrm>
          <a:prstGeom prst="rect">
            <a:avLst/>
          </a:prstGeom>
          <a:solidFill>
            <a:srgbClr val="9B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32" name="Rechteck 9"/>
          <p:cNvSpPr>
            <a:spLocks noChangeArrowheads="1"/>
          </p:cNvSpPr>
          <p:nvPr/>
        </p:nvSpPr>
        <p:spPr bwMode="auto">
          <a:xfrm rot="-5400000">
            <a:off x="6000750" y="5002213"/>
            <a:ext cx="136525" cy="479425"/>
          </a:xfrm>
          <a:prstGeom prst="rect">
            <a:avLst/>
          </a:prstGeom>
          <a:solidFill>
            <a:srgbClr val="9B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33" name="Rechteck 9"/>
          <p:cNvSpPr>
            <a:spLocks noChangeArrowheads="1"/>
          </p:cNvSpPr>
          <p:nvPr/>
        </p:nvSpPr>
        <p:spPr bwMode="auto">
          <a:xfrm rot="-5400000">
            <a:off x="7384257" y="4988719"/>
            <a:ext cx="179387" cy="479425"/>
          </a:xfrm>
          <a:prstGeom prst="rect">
            <a:avLst/>
          </a:prstGeom>
          <a:solidFill>
            <a:srgbClr val="9B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" name="Rechteck 9"/>
          <p:cNvSpPr>
            <a:spLocks noChangeArrowheads="1"/>
          </p:cNvSpPr>
          <p:nvPr/>
        </p:nvSpPr>
        <p:spPr bwMode="auto">
          <a:xfrm rot="16200000">
            <a:off x="1927226" y="4214812"/>
            <a:ext cx="1695450" cy="47942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9" name="Rechteck 9"/>
          <p:cNvSpPr>
            <a:spLocks noChangeArrowheads="1"/>
          </p:cNvSpPr>
          <p:nvPr/>
        </p:nvSpPr>
        <p:spPr bwMode="auto">
          <a:xfrm rot="16200000">
            <a:off x="3054350" y="3927475"/>
            <a:ext cx="2270125" cy="47942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0" name="Rechteck 9"/>
          <p:cNvSpPr>
            <a:spLocks noChangeArrowheads="1"/>
          </p:cNvSpPr>
          <p:nvPr/>
        </p:nvSpPr>
        <p:spPr bwMode="auto">
          <a:xfrm rot="16200000">
            <a:off x="4286250" y="3770313"/>
            <a:ext cx="2600325" cy="47942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1" name="Rechteck 9"/>
          <p:cNvSpPr>
            <a:spLocks noChangeArrowheads="1"/>
          </p:cNvSpPr>
          <p:nvPr/>
        </p:nvSpPr>
        <p:spPr bwMode="auto">
          <a:xfrm rot="16200000">
            <a:off x="5060157" y="3139281"/>
            <a:ext cx="3862388" cy="47942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29738" name="Textfeld 51"/>
          <p:cNvSpPr txBox="1">
            <a:spLocks noChangeArrowheads="1"/>
          </p:cNvSpPr>
          <p:nvPr/>
        </p:nvSpPr>
        <p:spPr bwMode="auto">
          <a:xfrm>
            <a:off x="2997200" y="1211263"/>
            <a:ext cx="18335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200"/>
              <a:t>Qualified applications</a:t>
            </a:r>
          </a:p>
        </p:txBody>
      </p:sp>
      <p:sp>
        <p:nvSpPr>
          <p:cNvPr id="29739" name="Textfeld 52"/>
          <p:cNvSpPr txBox="1">
            <a:spLocks noChangeArrowheads="1"/>
          </p:cNvSpPr>
          <p:nvPr/>
        </p:nvSpPr>
        <p:spPr bwMode="auto">
          <a:xfrm>
            <a:off x="2997200" y="1557338"/>
            <a:ext cx="2532063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1200"/>
              <a:t>Accepted doctoral researchers</a:t>
            </a:r>
          </a:p>
        </p:txBody>
      </p:sp>
      <p:sp>
        <p:nvSpPr>
          <p:cNvPr id="29740" name="Textfeld 29"/>
          <p:cNvSpPr txBox="1">
            <a:spLocks noChangeArrowheads="1"/>
          </p:cNvSpPr>
          <p:nvPr/>
        </p:nvSpPr>
        <p:spPr bwMode="auto">
          <a:xfrm>
            <a:off x="1631950" y="993775"/>
            <a:ext cx="635000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400">
                <a:solidFill>
                  <a:srgbClr val="000000"/>
                </a:solidFill>
              </a:rPr>
              <a:t>1400</a:t>
            </a:r>
          </a:p>
        </p:txBody>
      </p:sp>
      <p:cxnSp>
        <p:nvCxnSpPr>
          <p:cNvPr id="29741" name="Gerade Verbindung 63"/>
          <p:cNvCxnSpPr>
            <a:cxnSpLocks noChangeShapeType="1"/>
          </p:cNvCxnSpPr>
          <p:nvPr/>
        </p:nvCxnSpPr>
        <p:spPr bwMode="auto">
          <a:xfrm flipV="1">
            <a:off x="2247900" y="1150938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57" name="Rechteck 9"/>
          <p:cNvSpPr>
            <a:spLocks noChangeAspect="1" noChangeArrowheads="1"/>
          </p:cNvSpPr>
          <p:nvPr/>
        </p:nvSpPr>
        <p:spPr bwMode="auto">
          <a:xfrm rot="16200000">
            <a:off x="2864644" y="1302544"/>
            <a:ext cx="120650" cy="11906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29743" name="Rechteck 9"/>
          <p:cNvSpPr>
            <a:spLocks noChangeAspect="1" noChangeArrowheads="1"/>
          </p:cNvSpPr>
          <p:nvPr/>
        </p:nvSpPr>
        <p:spPr bwMode="auto">
          <a:xfrm rot="-5400000">
            <a:off x="2865437" y="1635126"/>
            <a:ext cx="144463" cy="144462"/>
          </a:xfrm>
          <a:prstGeom prst="rect">
            <a:avLst/>
          </a:prstGeom>
          <a:solidFill>
            <a:srgbClr val="9B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ChangeArrowheads="1"/>
          </p:cNvSpPr>
          <p:nvPr/>
        </p:nvSpPr>
        <p:spPr bwMode="auto">
          <a:xfrm>
            <a:off x="0" y="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de-DE" sz="2000" b="1">
                <a:solidFill>
                  <a:srgbClr val="FFFFFF"/>
                </a:solidFill>
              </a:rPr>
              <a:t>Reasons for doctoral researchers to join HBIGS</a:t>
            </a:r>
          </a:p>
        </p:txBody>
      </p:sp>
      <p:grpSp>
        <p:nvGrpSpPr>
          <p:cNvPr id="30723" name="Gruppierung 33"/>
          <p:cNvGrpSpPr>
            <a:grpSpLocks/>
          </p:cNvGrpSpPr>
          <p:nvPr/>
        </p:nvGrpSpPr>
        <p:grpSpPr bwMode="auto">
          <a:xfrm>
            <a:off x="425450" y="973138"/>
            <a:ext cx="7894638" cy="5227637"/>
            <a:chOff x="425450" y="973138"/>
            <a:chExt cx="7894638" cy="5227637"/>
          </a:xfrm>
        </p:grpSpPr>
        <p:grpSp>
          <p:nvGrpSpPr>
            <p:cNvPr id="30725" name="Gruppierung 46"/>
            <p:cNvGrpSpPr>
              <a:grpSpLocks/>
            </p:cNvGrpSpPr>
            <p:nvPr/>
          </p:nvGrpSpPr>
          <p:grpSpPr bwMode="auto">
            <a:xfrm>
              <a:off x="425450" y="1304925"/>
              <a:ext cx="3544888" cy="3741738"/>
              <a:chOff x="4710112" y="1551133"/>
              <a:chExt cx="3544888" cy="3742192"/>
            </a:xfrm>
          </p:grpSpPr>
          <p:sp>
            <p:nvSpPr>
              <p:cNvPr id="30750" name="Textfeld 5"/>
              <p:cNvSpPr txBox="1">
                <a:spLocks noChangeArrowheads="1"/>
              </p:cNvSpPr>
              <p:nvPr/>
            </p:nvSpPr>
            <p:spPr bwMode="auto">
              <a:xfrm>
                <a:off x="4710112" y="3252933"/>
                <a:ext cx="3544888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de-DE" sz="1600" b="1"/>
                  <a:t>Reputation of HD University</a:t>
                </a:r>
              </a:p>
            </p:txBody>
          </p:sp>
          <p:sp>
            <p:nvSpPr>
              <p:cNvPr id="30751" name="Textfeld 6"/>
              <p:cNvSpPr txBox="1">
                <a:spLocks noChangeArrowheads="1"/>
              </p:cNvSpPr>
              <p:nvPr/>
            </p:nvSpPr>
            <p:spPr bwMode="auto">
              <a:xfrm>
                <a:off x="4710112" y="1551133"/>
                <a:ext cx="3500438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de-DE" sz="1600" b="1"/>
                  <a:t>Scientific environment </a:t>
                </a:r>
              </a:p>
            </p:txBody>
          </p:sp>
          <p:sp>
            <p:nvSpPr>
              <p:cNvPr id="30752" name="Textfeld 7"/>
              <p:cNvSpPr txBox="1">
                <a:spLocks noChangeArrowheads="1"/>
              </p:cNvSpPr>
              <p:nvPr/>
            </p:nvSpPr>
            <p:spPr bwMode="auto">
              <a:xfrm>
                <a:off x="4710112" y="2389293"/>
                <a:ext cx="3240088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de-DE" sz="1600" b="1"/>
                  <a:t>Scientific quality of HBIGS</a:t>
                </a:r>
              </a:p>
            </p:txBody>
          </p:sp>
          <p:sp>
            <p:nvSpPr>
              <p:cNvPr id="30753" name="Textfeld 8"/>
              <p:cNvSpPr txBox="1">
                <a:spLocks noChangeArrowheads="1"/>
              </p:cNvSpPr>
              <p:nvPr/>
            </p:nvSpPr>
            <p:spPr bwMode="auto">
              <a:xfrm>
                <a:off x="4710112" y="4103833"/>
                <a:ext cx="2683749" cy="3385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de-DE" sz="1600" b="1"/>
                  <a:t>HBIGS Career Service</a:t>
                </a:r>
              </a:p>
            </p:txBody>
          </p:sp>
          <p:sp>
            <p:nvSpPr>
              <p:cNvPr id="30754" name="Textfeld 9"/>
              <p:cNvSpPr txBox="1">
                <a:spLocks noChangeArrowheads="1"/>
              </p:cNvSpPr>
              <p:nvPr/>
            </p:nvSpPr>
            <p:spPr bwMode="auto">
              <a:xfrm>
                <a:off x="4710112" y="4954733"/>
                <a:ext cx="2753880" cy="3385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de-DE" sz="1600" b="1"/>
                  <a:t>HBIGS Family Support</a:t>
                </a:r>
              </a:p>
            </p:txBody>
          </p:sp>
        </p:grpSp>
        <p:sp>
          <p:nvSpPr>
            <p:cNvPr id="30726" name="Rechteck 9"/>
            <p:cNvSpPr>
              <a:spLocks noChangeArrowheads="1"/>
            </p:cNvSpPr>
            <p:nvPr/>
          </p:nvSpPr>
          <p:spPr bwMode="auto">
            <a:xfrm>
              <a:off x="4486275" y="1252538"/>
              <a:ext cx="2519363" cy="479425"/>
            </a:xfrm>
            <a:prstGeom prst="rect">
              <a:avLst/>
            </a:prstGeom>
            <a:solidFill>
              <a:srgbClr val="6F061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27" name="Rechteck 10"/>
            <p:cNvSpPr>
              <a:spLocks noChangeArrowheads="1"/>
            </p:cNvSpPr>
            <p:nvPr/>
          </p:nvSpPr>
          <p:spPr bwMode="auto">
            <a:xfrm>
              <a:off x="4486275" y="2954338"/>
              <a:ext cx="2016125" cy="479425"/>
            </a:xfrm>
            <a:prstGeom prst="rect">
              <a:avLst/>
            </a:prstGeom>
            <a:solidFill>
              <a:srgbClr val="C745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28" name="Rechteck 12"/>
            <p:cNvSpPr>
              <a:spLocks noChangeArrowheads="1"/>
            </p:cNvSpPr>
            <p:nvPr/>
          </p:nvSpPr>
          <p:spPr bwMode="auto">
            <a:xfrm>
              <a:off x="4486275" y="2090738"/>
              <a:ext cx="2284413" cy="479425"/>
            </a:xfrm>
            <a:prstGeom prst="rect">
              <a:avLst/>
            </a:prstGeom>
            <a:solidFill>
              <a:srgbClr val="AD191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29" name="Rechteck 13"/>
            <p:cNvSpPr>
              <a:spLocks noChangeArrowheads="1"/>
            </p:cNvSpPr>
            <p:nvPr/>
          </p:nvSpPr>
          <p:spPr bwMode="auto">
            <a:xfrm>
              <a:off x="4486275" y="3805238"/>
              <a:ext cx="1420813" cy="479425"/>
            </a:xfrm>
            <a:prstGeom prst="rect">
              <a:avLst/>
            </a:prstGeom>
            <a:solidFill>
              <a:srgbClr val="FF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30" name="Rechteck 14"/>
            <p:cNvSpPr>
              <a:spLocks noChangeArrowheads="1"/>
            </p:cNvSpPr>
            <p:nvPr/>
          </p:nvSpPr>
          <p:spPr bwMode="auto">
            <a:xfrm>
              <a:off x="4486275" y="4656138"/>
              <a:ext cx="792163" cy="479425"/>
            </a:xfrm>
            <a:prstGeom prst="rect">
              <a:avLst/>
            </a:prstGeom>
            <a:solidFill>
              <a:srgbClr val="FFC3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31" name="Textfeld 25"/>
            <p:cNvSpPr txBox="1">
              <a:spLocks noChangeArrowheads="1"/>
            </p:cNvSpPr>
            <p:nvPr/>
          </p:nvSpPr>
          <p:spPr bwMode="auto">
            <a:xfrm>
              <a:off x="5011738" y="5557838"/>
              <a:ext cx="4127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</a:rPr>
                <a:t>20</a:t>
              </a:r>
            </a:p>
          </p:txBody>
        </p:sp>
        <p:sp>
          <p:nvSpPr>
            <p:cNvPr id="30732" name="Textfeld 26"/>
            <p:cNvSpPr txBox="1">
              <a:spLocks noChangeArrowheads="1"/>
            </p:cNvSpPr>
            <p:nvPr/>
          </p:nvSpPr>
          <p:spPr bwMode="auto">
            <a:xfrm>
              <a:off x="5705475" y="5557838"/>
              <a:ext cx="4127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</a:rPr>
                <a:t>40</a:t>
              </a:r>
            </a:p>
          </p:txBody>
        </p:sp>
        <p:sp>
          <p:nvSpPr>
            <p:cNvPr id="30733" name="Textfeld 27"/>
            <p:cNvSpPr txBox="1">
              <a:spLocks noChangeArrowheads="1"/>
            </p:cNvSpPr>
            <p:nvPr/>
          </p:nvSpPr>
          <p:spPr bwMode="auto">
            <a:xfrm>
              <a:off x="6400800" y="5557838"/>
              <a:ext cx="41433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</a:rPr>
                <a:t>60</a:t>
              </a:r>
            </a:p>
          </p:txBody>
        </p:sp>
        <p:sp>
          <p:nvSpPr>
            <p:cNvPr id="30734" name="Textfeld 28"/>
            <p:cNvSpPr txBox="1">
              <a:spLocks noChangeArrowheads="1"/>
            </p:cNvSpPr>
            <p:nvPr/>
          </p:nvSpPr>
          <p:spPr bwMode="auto">
            <a:xfrm>
              <a:off x="7096125" y="5557838"/>
              <a:ext cx="414338" cy="306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</a:rPr>
                <a:t>80</a:t>
              </a:r>
            </a:p>
          </p:txBody>
        </p:sp>
        <p:sp>
          <p:nvSpPr>
            <p:cNvPr id="30735" name="Textfeld 29"/>
            <p:cNvSpPr txBox="1">
              <a:spLocks noChangeArrowheads="1"/>
            </p:cNvSpPr>
            <p:nvPr/>
          </p:nvSpPr>
          <p:spPr bwMode="auto">
            <a:xfrm>
              <a:off x="7793038" y="5557838"/>
              <a:ext cx="52705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sz="1400">
                  <a:solidFill>
                    <a:srgbClr val="000000"/>
                  </a:solidFill>
                </a:rPr>
                <a:t>100</a:t>
              </a:r>
            </a:p>
          </p:txBody>
        </p:sp>
        <p:grpSp>
          <p:nvGrpSpPr>
            <p:cNvPr id="30736" name="Gruppierung 31"/>
            <p:cNvGrpSpPr>
              <a:grpSpLocks/>
            </p:cNvGrpSpPr>
            <p:nvPr/>
          </p:nvGrpSpPr>
          <p:grpSpPr bwMode="auto">
            <a:xfrm rot="16200000" flipV="1">
              <a:off x="6234112" y="3657601"/>
              <a:ext cx="73025" cy="3587750"/>
              <a:chOff x="561975" y="2603502"/>
              <a:chExt cx="73025" cy="3587135"/>
            </a:xfrm>
          </p:grpSpPr>
          <p:cxnSp>
            <p:nvCxnSpPr>
              <p:cNvPr id="30744" name="Gerade Verbindung 58"/>
              <p:cNvCxnSpPr>
                <a:cxnSpLocks noChangeShapeType="1"/>
              </p:cNvCxnSpPr>
              <p:nvPr/>
            </p:nvCxnSpPr>
            <p:spPr bwMode="auto">
              <a:xfrm rot="5400000">
                <a:off x="-1162537" y="4393101"/>
                <a:ext cx="3587135" cy="793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30745" name="Gerade Verbindung 60"/>
              <p:cNvCxnSpPr>
                <a:cxnSpLocks noChangeShapeType="1"/>
              </p:cNvCxnSpPr>
              <p:nvPr/>
            </p:nvCxnSpPr>
            <p:spPr bwMode="auto">
              <a:xfrm flipV="1">
                <a:off x="561975" y="5459974"/>
                <a:ext cx="7143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30746" name="Gerade Verbindung 61"/>
              <p:cNvCxnSpPr>
                <a:cxnSpLocks noChangeShapeType="1"/>
              </p:cNvCxnSpPr>
              <p:nvPr/>
            </p:nvCxnSpPr>
            <p:spPr bwMode="auto">
              <a:xfrm flipV="1">
                <a:off x="561975" y="4031738"/>
                <a:ext cx="7143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30747" name="Gerade Verbindung 62"/>
              <p:cNvCxnSpPr>
                <a:cxnSpLocks noChangeShapeType="1"/>
              </p:cNvCxnSpPr>
              <p:nvPr/>
            </p:nvCxnSpPr>
            <p:spPr bwMode="auto">
              <a:xfrm flipV="1">
                <a:off x="561975" y="3317620"/>
                <a:ext cx="7143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30748" name="Gerade Verbindung 63"/>
              <p:cNvCxnSpPr>
                <a:cxnSpLocks noChangeShapeType="1"/>
              </p:cNvCxnSpPr>
              <p:nvPr/>
            </p:nvCxnSpPr>
            <p:spPr bwMode="auto">
              <a:xfrm flipV="1">
                <a:off x="561975" y="2603502"/>
                <a:ext cx="7143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30749" name="Gerade Verbindung 64"/>
              <p:cNvCxnSpPr>
                <a:cxnSpLocks noChangeShapeType="1"/>
              </p:cNvCxnSpPr>
              <p:nvPr/>
            </p:nvCxnSpPr>
            <p:spPr bwMode="auto">
              <a:xfrm flipV="1">
                <a:off x="561975" y="4745856"/>
                <a:ext cx="7143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cxnSp>
          <p:nvCxnSpPr>
            <p:cNvPr id="30737" name="Gerade Verbindung 58"/>
            <p:cNvCxnSpPr>
              <a:cxnSpLocks noChangeShapeType="1"/>
            </p:cNvCxnSpPr>
            <p:nvPr/>
          </p:nvCxnSpPr>
          <p:spPr bwMode="auto">
            <a:xfrm rot="5400000" flipH="1" flipV="1">
              <a:off x="2261394" y="3194844"/>
              <a:ext cx="4445000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30738" name="Textfeld 40"/>
            <p:cNvSpPr txBox="1">
              <a:spLocks noChangeArrowheads="1"/>
            </p:cNvSpPr>
            <p:nvPr/>
          </p:nvSpPr>
          <p:spPr bwMode="auto">
            <a:xfrm>
              <a:off x="5964238" y="5892800"/>
              <a:ext cx="8636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400"/>
                <a:t>Percent</a:t>
              </a:r>
            </a:p>
          </p:txBody>
        </p:sp>
        <p:sp>
          <p:nvSpPr>
            <p:cNvPr id="30739" name="Textfeld 5"/>
            <p:cNvSpPr txBox="1">
              <a:spLocks noChangeArrowheads="1"/>
            </p:cNvSpPr>
            <p:nvPr/>
          </p:nvSpPr>
          <p:spPr bwMode="auto">
            <a:xfrm>
              <a:off x="6572250" y="3024188"/>
              <a:ext cx="441325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sz="1600"/>
                <a:t>56</a:t>
              </a:r>
            </a:p>
          </p:txBody>
        </p:sp>
        <p:sp>
          <p:nvSpPr>
            <p:cNvPr id="30740" name="Textfeld 6"/>
            <p:cNvSpPr txBox="1">
              <a:spLocks noChangeArrowheads="1"/>
            </p:cNvSpPr>
            <p:nvPr/>
          </p:nvSpPr>
          <p:spPr bwMode="auto">
            <a:xfrm>
              <a:off x="7080250" y="1322388"/>
              <a:ext cx="471488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sz="1600"/>
                <a:t>70</a:t>
              </a:r>
            </a:p>
          </p:txBody>
        </p:sp>
        <p:sp>
          <p:nvSpPr>
            <p:cNvPr id="30741" name="Textfeld 7"/>
            <p:cNvSpPr txBox="1">
              <a:spLocks noChangeArrowheads="1"/>
            </p:cNvSpPr>
            <p:nvPr/>
          </p:nvSpPr>
          <p:spPr bwMode="auto">
            <a:xfrm>
              <a:off x="6838950" y="2160588"/>
              <a:ext cx="438150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sz="1600"/>
                <a:t>64</a:t>
              </a:r>
            </a:p>
          </p:txBody>
        </p:sp>
        <p:sp>
          <p:nvSpPr>
            <p:cNvPr id="30742" name="Textfeld 8"/>
            <p:cNvSpPr txBox="1">
              <a:spLocks noChangeArrowheads="1"/>
            </p:cNvSpPr>
            <p:nvPr/>
          </p:nvSpPr>
          <p:spPr bwMode="auto">
            <a:xfrm>
              <a:off x="5975350" y="3875088"/>
              <a:ext cx="446088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600"/>
                <a:t>40</a:t>
              </a:r>
            </a:p>
          </p:txBody>
        </p:sp>
        <p:sp>
          <p:nvSpPr>
            <p:cNvPr id="30743" name="Textfeld 9"/>
            <p:cNvSpPr txBox="1">
              <a:spLocks noChangeArrowheads="1"/>
            </p:cNvSpPr>
            <p:nvPr/>
          </p:nvSpPr>
          <p:spPr bwMode="auto">
            <a:xfrm>
              <a:off x="5353050" y="4725988"/>
              <a:ext cx="446088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de-DE" sz="1600"/>
                <a:t>22</a:t>
              </a:r>
            </a:p>
          </p:txBody>
        </p:sp>
      </p:grpSp>
      <p:sp>
        <p:nvSpPr>
          <p:cNvPr id="30724" name="Text Box 8"/>
          <p:cNvSpPr txBox="1">
            <a:spLocks noChangeArrowheads="1"/>
          </p:cNvSpPr>
          <p:nvPr/>
        </p:nvSpPr>
        <p:spPr bwMode="auto">
          <a:xfrm>
            <a:off x="1700213" y="6383338"/>
            <a:ext cx="51149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000" b="1"/>
              <a:t>Source</a:t>
            </a:r>
            <a:r>
              <a:rPr lang="de-DE" sz="1000"/>
              <a:t>: HBIGS survey, February 2011, N=140; </a:t>
            </a:r>
            <a:r>
              <a:rPr lang="de-DE" sz="1000">
                <a:solidFill>
                  <a:srgbClr val="000000"/>
                </a:solidFill>
              </a:rPr>
              <a:t>multiple answers possible</a:t>
            </a:r>
            <a:endParaRPr lang="de-DE" sz="1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ere Präsentation">
  <a:themeElements>
    <a:clrScheme name="Leere Prä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eere Präsentation">
      <a:majorFont>
        <a:latin typeface="Verdana"/>
        <a:ea typeface="ＭＳ Ｐゴシック"/>
        <a:cs typeface="ＭＳ Ｐゴシック"/>
      </a:majorFont>
      <a:minorFont>
        <a:latin typeface="Verdana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Verdana" pitchFamily="-65" charset="0"/>
            <a:ea typeface="ＭＳ Ｐゴシック" pitchFamily="-65" charset="-128"/>
            <a:cs typeface="ＭＳ Ｐゴシック" pitchFamily="-65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Verdana" pitchFamily="-65" charset="0"/>
            <a:ea typeface="ＭＳ Ｐゴシック" pitchFamily="-65" charset="-128"/>
            <a:cs typeface="ＭＳ Ｐゴシック" pitchFamily="-65" charset="-128"/>
          </a:defRPr>
        </a:defPPr>
      </a:lstStyle>
    </a:ln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e Prä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e Prä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1069</Words>
  <Application>Microsoft Macintosh PowerPoint</Application>
  <PresentationFormat>On-screen Show (4:3)</PresentationFormat>
  <Paragraphs>403</Paragraphs>
  <Slides>24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Verdana</vt:lpstr>
      <vt:lpstr>ＭＳ Ｐゴシック</vt:lpstr>
      <vt:lpstr>Arial</vt:lpstr>
      <vt:lpstr>ヒラギノ角ゴ Pro W3</vt:lpstr>
      <vt:lpstr>Wingdings</vt:lpstr>
      <vt:lpstr>Leere Präsentation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HBIGS tracks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>Rolf Lutz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Rolf Lutz</dc:creator>
  <cp:lastModifiedBy>User</cp:lastModifiedBy>
  <cp:revision>1091</cp:revision>
  <cp:lastPrinted>2009-10-08T09:50:51Z</cp:lastPrinted>
  <dcterms:created xsi:type="dcterms:W3CDTF">2012-03-15T08:34:07Z</dcterms:created>
  <dcterms:modified xsi:type="dcterms:W3CDTF">2012-10-04T11:06:21Z</dcterms:modified>
</cp:coreProperties>
</file>