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0" r:id="rId3"/>
    <p:sldId id="279" r:id="rId4"/>
    <p:sldId id="284" r:id="rId5"/>
    <p:sldId id="257" r:id="rId6"/>
    <p:sldId id="280" r:id="rId7"/>
    <p:sldId id="283" r:id="rId8"/>
    <p:sldId id="258" r:id="rId9"/>
    <p:sldId id="281" r:id="rId10"/>
    <p:sldId id="260" r:id="rId11"/>
    <p:sldId id="262" r:id="rId12"/>
    <p:sldId id="282" r:id="rId13"/>
    <p:sldId id="286" r:id="rId14"/>
    <p:sldId id="288" r:id="rId15"/>
    <p:sldId id="264" r:id="rId16"/>
    <p:sldId id="289" r:id="rId17"/>
    <p:sldId id="287" r:id="rId18"/>
    <p:sldId id="268" r:id="rId19"/>
    <p:sldId id="265" r:id="rId20"/>
    <p:sldId id="266" r:id="rId21"/>
    <p:sldId id="269" r:id="rId22"/>
    <p:sldId id="273" r:id="rId23"/>
    <p:sldId id="277" r:id="rId24"/>
    <p:sldId id="293" r:id="rId25"/>
    <p:sldId id="294" r:id="rId26"/>
    <p:sldId id="278" r:id="rId27"/>
    <p:sldId id="276" r:id="rId28"/>
    <p:sldId id="272" r:id="rId29"/>
    <p:sldId id="274" r:id="rId30"/>
    <p:sldId id="297" r:id="rId31"/>
    <p:sldId id="285" r:id="rId32"/>
    <p:sldId id="295" r:id="rId33"/>
    <p:sldId id="296" r:id="rId34"/>
    <p:sldId id="292" r:id="rId35"/>
    <p:sldId id="275" r:id="rId36"/>
    <p:sldId id="291" r:id="rId3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06DAEAC-41EF-43E8-9F53-06220F2157DC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0058E07-79A4-4428-AAEF-98DE6A47B03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994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F582DD-8188-44CB-99F8-DF2C200ECDD3}" type="slidenum">
              <a:rPr lang="de-DE" smtClean="0"/>
              <a:pPr/>
              <a:t>1</a:t>
            </a:fld>
            <a:endParaRPr lang="de-DE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A5C38D3-4013-4EF2-BECA-69F027EE692B}" type="slidenum">
              <a:rPr lang="de-DE" smtClean="0"/>
              <a:pPr/>
              <a:t>18</a:t>
            </a:fld>
            <a:endParaRPr lang="de-D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C93572-A278-40BD-960E-C333332ABAE2}" type="slidenum">
              <a:rPr lang="de-DE" smtClean="0"/>
              <a:pPr/>
              <a:t>19</a:t>
            </a:fld>
            <a:endParaRPr lang="de-DE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1297F8-9CF3-4B9F-A0C5-06F9C0CF0E75}" type="slidenum">
              <a:rPr lang="de-DE" smtClean="0"/>
              <a:pPr/>
              <a:t>20</a:t>
            </a:fld>
            <a:endParaRPr lang="de-DE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71E9BDE-64F7-48EF-94A1-9D7F93515365}" type="slidenum">
              <a:rPr lang="de-DE" smtClean="0"/>
              <a:pPr/>
              <a:t>21</a:t>
            </a:fld>
            <a:endParaRPr lang="de-D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173D5D-68D0-4DFB-ADE2-C20CD67F446D}" type="slidenum">
              <a:rPr lang="de-DE" smtClean="0"/>
              <a:pPr/>
              <a:t>22</a:t>
            </a:fld>
            <a:endParaRPr lang="de-DE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86D2A8-91E1-46B7-A314-FF31E2D39C6A}" type="slidenum">
              <a:rPr lang="de-DE" smtClean="0"/>
              <a:pPr/>
              <a:t>23</a:t>
            </a:fld>
            <a:endParaRPr lang="de-DE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530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4DE5F8-8641-4EA7-93AF-DF89347F7D5B}" type="slidenum">
              <a:rPr lang="de-DE" smtClean="0"/>
              <a:pPr/>
              <a:t>26</a:t>
            </a:fld>
            <a:endParaRPr lang="de-DE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861E20-4772-45B0-BC50-7B16646950CF}" type="slidenum">
              <a:rPr lang="de-DE" smtClean="0"/>
              <a:pPr/>
              <a:t>27</a:t>
            </a:fld>
            <a:endParaRPr lang="de-DE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B2ABE7-4094-42C0-9863-7F93E2F0841B}" type="slidenum">
              <a:rPr lang="de-DE" smtClean="0"/>
              <a:pPr/>
              <a:t>28</a:t>
            </a:fld>
            <a:endParaRPr lang="de-DE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5AE920-F46D-4646-A355-09E09D8467C6}" type="slidenum">
              <a:rPr lang="de-DE" smtClean="0"/>
              <a:pPr/>
              <a:t>29</a:t>
            </a:fld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694783-86C7-475B-8548-4044CEC75D97}" type="slidenum">
              <a:rPr lang="de-DE" smtClean="0"/>
              <a:pPr/>
              <a:t>5</a:t>
            </a:fld>
            <a:endParaRPr lang="de-DE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62DD37-0FEB-4D64-A80A-667ABAA6332E}" type="slidenum">
              <a:rPr lang="de-DE" smtClean="0"/>
              <a:pPr/>
              <a:t>35</a:t>
            </a:fld>
            <a:endParaRPr 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4B475B-AB38-4F36-B6C6-749AE994851E}" type="slidenum">
              <a:rPr lang="de-DE" smtClean="0"/>
              <a:pPr/>
              <a:t>8</a:t>
            </a:fld>
            <a:endParaRPr 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655414-0B79-48A1-97B7-E1F499DDAF33}" type="slidenum">
              <a:rPr lang="de-DE" smtClean="0"/>
              <a:pPr/>
              <a:t>9</a:t>
            </a:fld>
            <a:endParaRPr 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403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BA8DBED-EA75-40DE-8236-51E0A0CE0306}" type="slidenum">
              <a:rPr lang="de-DE" smtClean="0"/>
              <a:pPr/>
              <a:t>10</a:t>
            </a:fld>
            <a:endParaRPr lang="de-D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A2F7AB1-1DCE-4D4B-BF4F-C5C1360511AA}" type="slidenum">
              <a:rPr lang="de-DE" smtClean="0"/>
              <a:pPr/>
              <a:t>11</a:t>
            </a:fld>
            <a:endParaRPr lang="de-D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014102-50FC-4A16-931F-A23FE49173CE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4608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6084" name="Rectangle 2"/>
          <p:cNvSpPr>
            <a:spLocks noChangeArrowheads="1"/>
          </p:cNvSpPr>
          <p:nvPr>
            <p:ph type="body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C41C97EA-7BFB-4788-9ACB-F7CFCD2878FE}" type="slidenum">
              <a:rPr lang="en-GB" smtClean="0">
                <a:solidFill>
                  <a:srgbClr val="000000"/>
                </a:solidFill>
                <a:latin typeface="Arial" charset="0"/>
              </a:rPr>
              <a: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en-GB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107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2"/>
          <p:cNvSpPr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37A920-F24C-47FA-9EB1-95F3285560B4}" type="slidenum">
              <a:rPr lang="de-DE" smtClean="0"/>
              <a:pPr/>
              <a:t>15</a:t>
            </a:fld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FE592-9E5D-4D6D-B3E6-A2E214B7F829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C7F22-30F1-4E6D-A771-588BBBFC118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09914-4E64-4159-90E9-33CDF54D70D8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8E08A-43C8-49D1-B5B3-DD4BD7E151B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C10F1-CCE7-474C-99E8-6930AF82192C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94D6C-4787-493A-BD17-96658F2F7C9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1E795-555B-4EC0-AF65-76A030C632AA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97768-8D70-4010-BE49-07483FD4DDA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F2756-DBA2-4935-94C3-0B7543D24770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F94F1-C781-48F5-8EBE-8A124975B20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1004-3E91-4370-A769-34CD62C01F8E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4A0B3-B839-4665-9268-4737A6BD392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EEC1D-75D4-465D-B913-8A71944E8B2E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9A063-2DB6-430B-97C6-E3494A4F051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16D5-ACD9-49BB-841F-FE702AC16195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4D7E-9C8C-4ED3-9082-05F4809DB09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5908-230E-4B6E-82B4-8D5E1E8EBBAF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75F68-89CD-4607-B650-9B1CBBB8805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C78D9-7265-4E53-8811-3EA76E06B5B3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25040-CC83-4740-B20C-9BC506BEEAB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6E8A8-CD93-4A52-9264-8BEB53438410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64EF-2FD4-443A-9F6A-D04A77CFEE1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9BA837-BB8F-4C38-B5E9-92CF16D45C80}" type="datetimeFigureOut">
              <a:rPr lang="de-DE"/>
              <a:pPr>
                <a:defRPr/>
              </a:pPr>
              <a:t>04.10.2012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5831C1-3BD0-44D5-8502-B33062FB680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715963" y="981075"/>
            <a:ext cx="7772400" cy="1470025"/>
          </a:xfrm>
        </p:spPr>
        <p:txBody>
          <a:bodyPr/>
          <a:lstStyle/>
          <a:p>
            <a:pPr eaLnBrk="1" hangingPunct="1"/>
            <a:r>
              <a:rPr lang="de-DE" sz="3600" smtClean="0"/>
              <a:t>Exzellente  biomedizinische Forschung</a:t>
            </a:r>
            <a:br>
              <a:rPr lang="de-DE" sz="3600" smtClean="0"/>
            </a:br>
            <a:r>
              <a:rPr lang="de-DE" sz="3600" smtClean="0"/>
              <a:t> </a:t>
            </a:r>
            <a:r>
              <a:rPr lang="de-DE" sz="3600" i="1" smtClean="0"/>
              <a:t>ZENTRALBEREICH Neuenheimer Feld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de-DE" dirty="0"/>
          </a:p>
        </p:txBody>
      </p:sp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636838"/>
            <a:ext cx="6540500" cy="407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eck 3"/>
          <p:cNvSpPr/>
          <p:nvPr/>
        </p:nvSpPr>
        <p:spPr>
          <a:xfrm>
            <a:off x="3132138" y="2997200"/>
            <a:ext cx="719137" cy="50323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/>
              <a:t>329</a:t>
            </a:r>
          </a:p>
        </p:txBody>
      </p:sp>
      <p:sp>
        <p:nvSpPr>
          <p:cNvPr id="2054" name="Textfeld 4"/>
          <p:cNvSpPr txBox="1">
            <a:spLocks noChangeArrowheads="1"/>
          </p:cNvSpPr>
          <p:nvPr/>
        </p:nvSpPr>
        <p:spPr bwMode="auto">
          <a:xfrm>
            <a:off x="3273425" y="5205413"/>
            <a:ext cx="534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367</a:t>
            </a:r>
          </a:p>
        </p:txBody>
      </p:sp>
      <p:sp>
        <p:nvSpPr>
          <p:cNvPr id="2055" name="Textfeld 5"/>
          <p:cNvSpPr txBox="1">
            <a:spLocks noChangeArrowheads="1"/>
          </p:cNvSpPr>
          <p:nvPr/>
        </p:nvSpPr>
        <p:spPr bwMode="auto">
          <a:xfrm>
            <a:off x="5795963" y="4076700"/>
            <a:ext cx="46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HV</a:t>
            </a:r>
          </a:p>
        </p:txBody>
      </p:sp>
      <p:sp>
        <p:nvSpPr>
          <p:cNvPr id="2056" name="Textfeld 4"/>
          <p:cNvSpPr txBox="1">
            <a:spLocks noChangeArrowheads="1"/>
          </p:cNvSpPr>
          <p:nvPr/>
        </p:nvSpPr>
        <p:spPr bwMode="auto">
          <a:xfrm>
            <a:off x="6256338" y="5084763"/>
            <a:ext cx="574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sz="2000">
                <a:solidFill>
                  <a:schemeClr val="bg1"/>
                </a:solidFill>
              </a:rPr>
              <a:t>345</a:t>
            </a:r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Pfeil nach rechts 5"/>
          <p:cNvSpPr/>
          <p:nvPr/>
        </p:nvSpPr>
        <p:spPr>
          <a:xfrm rot="10800000">
            <a:off x="7308850" y="4724400"/>
            <a:ext cx="1150938" cy="217488"/>
          </a:xfrm>
          <a:prstGeom prst="rightArrow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058" name="Textfeld 6"/>
          <p:cNvSpPr txBox="1">
            <a:spLocks noChangeArrowheads="1"/>
          </p:cNvSpPr>
          <p:nvPr/>
        </p:nvSpPr>
        <p:spPr bwMode="auto">
          <a:xfrm>
            <a:off x="8243888" y="5084763"/>
            <a:ext cx="960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Your are</a:t>
            </a:r>
          </a:p>
          <a:p>
            <a:r>
              <a:rPr lang="de-DE"/>
              <a:t>here!!!</a:t>
            </a:r>
            <a:endParaRPr lang="en-GB"/>
          </a:p>
        </p:txBody>
      </p:sp>
      <p:pic>
        <p:nvPicPr>
          <p:cNvPr id="2059" name="Picture 9" descr="https://www.csi.uni-heidelberg.de/logo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" y="0"/>
            <a:ext cx="228917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de-DE" smtClean="0"/>
              <a:t>Safety, Basics</a:t>
            </a:r>
          </a:p>
        </p:txBody>
      </p:sp>
      <p:sp>
        <p:nvSpPr>
          <p:cNvPr id="11267" name="Inhaltsplatzhalter 2"/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eaLnBrk="1" hangingPunct="1"/>
            <a:r>
              <a:rPr lang="de-DE" smtClean="0"/>
              <a:t>Emergency exits</a:t>
            </a:r>
          </a:p>
          <a:p>
            <a:pPr eaLnBrk="1" hangingPunct="1"/>
            <a:r>
              <a:rPr lang="de-DE" smtClean="0"/>
              <a:t>Fire extinguisher</a:t>
            </a:r>
          </a:p>
          <a:p>
            <a:pPr eaLnBrk="1" hangingPunct="1"/>
            <a:r>
              <a:rPr lang="de-DE" smtClean="0"/>
              <a:t>Safety installations, e.g. safety shower</a:t>
            </a:r>
          </a:p>
          <a:p>
            <a:pPr eaLnBrk="1" hangingPunct="1"/>
            <a:r>
              <a:rPr lang="de-DE" smtClean="0"/>
              <a:t>First aid kits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2800" smtClean="0"/>
              <a:t>Fire-Exit, Fire extinguishers, emergency showers; first aid boxes, emergency exits, alarm</a:t>
            </a:r>
            <a:br>
              <a:rPr lang="de-DE" sz="2800" smtClean="0"/>
            </a:br>
            <a:r>
              <a:rPr lang="de-DE" sz="2800" smtClean="0"/>
              <a:t>Keep Doorway open!!!</a:t>
            </a:r>
          </a:p>
        </p:txBody>
      </p:sp>
      <p:pic>
        <p:nvPicPr>
          <p:cNvPr id="12291" name="Picture 2" descr="G:\DCIM\101_PANA\P101035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858" t="7796" r="4166" b="6952"/>
          <a:stretch>
            <a:fillRect/>
          </a:stretch>
        </p:blipFill>
        <p:spPr>
          <a:xfrm>
            <a:off x="1763713" y="1493838"/>
            <a:ext cx="6007100" cy="53641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Just two „simple“ examples:</a:t>
            </a:r>
            <a:endParaRPr lang="en-GB" smtClean="0"/>
          </a:p>
        </p:txBody>
      </p:sp>
      <p:sp>
        <p:nvSpPr>
          <p:cNvPr id="1331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Emergency exits</a:t>
            </a:r>
          </a:p>
          <a:p>
            <a:endParaRPr lang="de-DE" smtClean="0"/>
          </a:p>
          <a:p>
            <a:endParaRPr lang="de-DE" smtClean="0"/>
          </a:p>
          <a:p>
            <a:endParaRPr lang="de-DE" smtClean="0"/>
          </a:p>
          <a:p>
            <a:r>
              <a:rPr lang="de-DE" smtClean="0"/>
              <a:t>Emergency eye shower</a:t>
            </a:r>
          </a:p>
          <a:p>
            <a:endParaRPr lang="en-GB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title"/>
          </p:nvPr>
        </p:nvSpPr>
        <p:spPr>
          <a:xfrm>
            <a:off x="6480175" y="979488"/>
            <a:ext cx="2206625" cy="630237"/>
          </a:xfrm>
          <a:solidFill>
            <a:schemeClr val="accent2"/>
          </a:solidFill>
        </p:spPr>
        <p:txBody>
          <a:bodyPr lIns="0" tIns="0" rIns="0" bIns="0">
            <a:spAutoFit/>
          </a:bodyPr>
          <a:lstStyle/>
          <a:p>
            <a:pPr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200" smtClean="0"/>
              <a:t>Blocking of escape routes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443663" y="2205038"/>
            <a:ext cx="2592387" cy="2846387"/>
          </a:xfrm>
        </p:spPr>
        <p:txBody>
          <a:bodyPr lIns="0" tIns="0" rIns="0" bIns="0">
            <a:spAutoFit/>
          </a:bodyPr>
          <a:lstStyle/>
          <a:p>
            <a:pPr>
              <a:lnSpc>
                <a:spcPct val="93000"/>
              </a:lnSpc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mtClean="0"/>
              <a:t>If it happens every day-</a:t>
            </a:r>
          </a:p>
          <a:p>
            <a:pPr>
              <a:lnSpc>
                <a:spcPct val="93000"/>
              </a:lnSpc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de-DE" smtClean="0"/>
              <a:t>It will be blocked the day you need it!!!</a:t>
            </a:r>
            <a:endParaRPr lang="en-GB" smtClean="0"/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62372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266700" y="4641850"/>
            <a:ext cx="5384800" cy="552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93000"/>
              </a:lnSpc>
              <a:spcBef>
                <a:spcPts val="2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200">
                <a:solidFill>
                  <a:srgbClr val="FFFFFF"/>
                </a:solidFill>
                <a:latin typeface="Arial" charset="0"/>
              </a:rPr>
              <a:t>Panic, Smoke, no Sight!!!!!!!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84188"/>
            <a:ext cx="8228013" cy="722312"/>
          </a:xfrm>
        </p:spPr>
        <p:txBody>
          <a:bodyPr>
            <a:spAutoFit/>
          </a:bodyPr>
          <a:lstStyle/>
          <a:p>
            <a:pPr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/>
              <a:t>Emergency Eyeshower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5763" y="1601788"/>
            <a:ext cx="8229600" cy="852487"/>
          </a:xfrm>
        </p:spPr>
        <p:txBody>
          <a:bodyPr>
            <a:spAutoFit/>
          </a:bodyPr>
          <a:lstStyle/>
          <a:p>
            <a:pPr eaLnBrk="1" hangingPunct="1"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You have 10 seconds if eyes are contaminated with 1N NaOH</a:t>
            </a:r>
          </a:p>
          <a:p>
            <a:pPr eaLnBrk="1" hangingPunct="1">
              <a:lnSpc>
                <a:spcPct val="93000"/>
              </a:lnSpc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Eyes are burning, you are “blind”</a:t>
            </a:r>
          </a:p>
        </p:txBody>
      </p:sp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36950"/>
            <a:ext cx="4427538" cy="3321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517900"/>
            <a:ext cx="4645025" cy="3340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" name="Pfeil nach unten 1"/>
          <p:cNvSpPr/>
          <p:nvPr/>
        </p:nvSpPr>
        <p:spPr>
          <a:xfrm>
            <a:off x="4716463" y="2492375"/>
            <a:ext cx="431800" cy="2520950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Pfeil nach unten 2"/>
          <p:cNvSpPr/>
          <p:nvPr/>
        </p:nvSpPr>
        <p:spPr>
          <a:xfrm>
            <a:off x="3203575" y="2565400"/>
            <a:ext cx="1008063" cy="5032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Basic safety rules</a:t>
            </a:r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 eaLnBrk="1" hangingPunct="1"/>
            <a:r>
              <a:rPr lang="de-DE" smtClean="0"/>
              <a:t>Wear laboratory clothing</a:t>
            </a:r>
          </a:p>
          <a:p>
            <a:pPr eaLnBrk="1" hangingPunct="1"/>
            <a:r>
              <a:rPr lang="de-DE" smtClean="0"/>
              <a:t>Wear gloves, if necessary</a:t>
            </a:r>
          </a:p>
          <a:p>
            <a:pPr eaLnBrk="1" hangingPunct="1"/>
            <a:r>
              <a:rPr lang="de-DE" smtClean="0"/>
              <a:t>Eye-Protection</a:t>
            </a:r>
          </a:p>
          <a:p>
            <a:pPr eaLnBrk="1" hangingPunct="1"/>
            <a:r>
              <a:rPr lang="de-DE" smtClean="0"/>
              <a:t>General skin protection</a:t>
            </a:r>
          </a:p>
          <a:p>
            <a:pPr eaLnBrk="1" hangingPunct="1"/>
            <a:r>
              <a:rPr lang="de-DE" smtClean="0"/>
              <a:t>No eating and drinking in the laboratory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r>
              <a:rPr lang="de-DE" smtClean="0"/>
              <a:t>Safety rules are </a:t>
            </a:r>
            <a:r>
              <a:rPr lang="de-DE" b="1" smtClean="0"/>
              <a:t>GLP</a:t>
            </a:r>
            <a:r>
              <a:rPr lang="de-DE" smtClean="0"/>
              <a:t> rules</a:t>
            </a:r>
            <a:br>
              <a:rPr lang="de-DE" smtClean="0"/>
            </a:br>
            <a:r>
              <a:rPr lang="de-DE" sz="2800" b="1" smtClean="0"/>
              <a:t>G</a:t>
            </a:r>
            <a:r>
              <a:rPr lang="de-DE" sz="2800" smtClean="0"/>
              <a:t>ood </a:t>
            </a:r>
            <a:r>
              <a:rPr lang="de-DE" sz="2800" b="1" smtClean="0"/>
              <a:t>L</a:t>
            </a:r>
            <a:r>
              <a:rPr lang="de-DE" sz="2800" smtClean="0"/>
              <a:t>aboratory </a:t>
            </a:r>
            <a:r>
              <a:rPr lang="de-DE" sz="2800" b="1" smtClean="0"/>
              <a:t>P</a:t>
            </a:r>
            <a:r>
              <a:rPr lang="de-DE" sz="2800" smtClean="0"/>
              <a:t>ractice</a:t>
            </a:r>
            <a:endParaRPr lang="en-GB" sz="2800" smtClean="0"/>
          </a:p>
        </p:txBody>
      </p:sp>
      <p:sp>
        <p:nvSpPr>
          <p:cNvPr id="17411" name="Inhaltsplatzhalter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de-DE" sz="2400" smtClean="0">
                <a:solidFill>
                  <a:srgbClr val="FF0000"/>
                </a:solidFill>
              </a:rPr>
              <a:t>Keep doors and windows closed</a:t>
            </a:r>
            <a:endParaRPr lang="en-GB" sz="24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>
                <a:solidFill>
                  <a:srgbClr val="FF0000"/>
                </a:solidFill>
              </a:rPr>
              <a:t>Wear protective clothing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>
                <a:solidFill>
                  <a:srgbClr val="FF0000"/>
                </a:solidFill>
              </a:rPr>
              <a:t>No eating and drinking in the Laboratory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>
                <a:solidFill>
                  <a:srgbClr val="FF0000"/>
                </a:solidFill>
              </a:rPr>
              <a:t>Avoid sharps, if possible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>
                <a:solidFill>
                  <a:srgbClr val="FF0000"/>
                </a:solidFill>
              </a:rPr>
              <a:t>Clean workbenches before and after work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de-DE" sz="2400" smtClean="0">
                <a:solidFill>
                  <a:srgbClr val="FF0000"/>
                </a:solidFill>
              </a:rPr>
              <a:t>Remove contaminations immediately</a:t>
            </a:r>
            <a:endParaRPr lang="en-GB" sz="240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Have regular safety training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Documented waste disposal (autoclave)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Regular medical care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Organisation in cases of emergancy, (first aid)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Documented cleaning and maintenance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Dokumented sterilization and disinfection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smtClean="0"/>
              <a:t>SOP Protocols for experimental work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de-DE" sz="2400" b="1" smtClean="0"/>
              <a:t>Storage and working with any agents, if labelled thoroughly</a:t>
            </a:r>
            <a:endParaRPr lang="en-GB" sz="2400" b="1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b="1" smtClean="0"/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b="1" smtClean="0"/>
          </a:p>
          <a:p>
            <a:pP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4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  <a:ln>
            <a:solidFill>
              <a:srgbClr val="C00000"/>
            </a:solidFill>
          </a:ln>
        </p:spPr>
        <p:txBody>
          <a:bodyPr/>
          <a:lstStyle/>
          <a:p>
            <a:r>
              <a:rPr lang="de-DE" smtClean="0"/>
              <a:t>Service</a:t>
            </a:r>
            <a:endParaRPr lang="en-GB" smtClean="0"/>
          </a:p>
        </p:txBody>
      </p:sp>
      <p:sp>
        <p:nvSpPr>
          <p:cNvPr id="18435" name="Inhaltsplatzhalter 2"/>
          <p:cNvSpPr>
            <a:spLocks noGrp="1"/>
          </p:cNvSpPr>
          <p:nvPr>
            <p:ph idx="1"/>
          </p:nvPr>
        </p:nvSpPr>
        <p:spPr>
          <a:ln>
            <a:solidFill>
              <a:srgbClr val="C00000"/>
            </a:solidFill>
          </a:ln>
        </p:spPr>
        <p:txBody>
          <a:bodyPr/>
          <a:lstStyle/>
          <a:p>
            <a:pPr eaLnBrk="1" hangingPunct="1"/>
            <a:r>
              <a:rPr lang="de-DE" smtClean="0"/>
              <a:t>Biosafety instructions</a:t>
            </a:r>
          </a:p>
          <a:p>
            <a:pPr eaLnBrk="1" hangingPunct="1"/>
            <a:r>
              <a:rPr lang="de-DE" smtClean="0"/>
              <a:t>Disinfecion plan</a:t>
            </a:r>
          </a:p>
          <a:p>
            <a:pPr eaLnBrk="1" hangingPunct="1"/>
            <a:r>
              <a:rPr lang="de-DE" smtClean="0"/>
              <a:t>Risk assessment for </a:t>
            </a:r>
            <a:r>
              <a:rPr lang="de-DE" smtClean="0">
                <a:solidFill>
                  <a:srgbClr val="FF0000"/>
                </a:solidFill>
              </a:rPr>
              <a:t>any</a:t>
            </a:r>
            <a:r>
              <a:rPr lang="de-DE" smtClean="0"/>
              <a:t> work with dangerous agents</a:t>
            </a:r>
          </a:p>
          <a:p>
            <a:pPr eaLnBrk="1" hangingPunct="1"/>
            <a:r>
              <a:rPr lang="de-DE" smtClean="0"/>
              <a:t>DAMARIS: Chemical cadaster</a:t>
            </a:r>
          </a:p>
          <a:p>
            <a:pPr eaLnBrk="1" hangingPunct="1"/>
            <a:r>
              <a:rPr lang="en-GB" smtClean="0"/>
              <a:t>radiation protection commissioner</a:t>
            </a:r>
            <a:endParaRPr lang="de-DE" smtClean="0">
              <a:solidFill>
                <a:srgbClr val="FF0000"/>
              </a:solidFill>
            </a:endParaRPr>
          </a:p>
          <a:p>
            <a:pPr eaLnBrk="1" hangingPunct="1"/>
            <a:r>
              <a:rPr lang="de-DE" smtClean="0"/>
              <a:t>First aid responder</a:t>
            </a:r>
          </a:p>
          <a:p>
            <a:pPr eaLnBrk="1" hangingPunct="1"/>
            <a:r>
              <a:rPr lang="de-DE" smtClean="0"/>
              <a:t>Safety officer</a:t>
            </a:r>
          </a:p>
          <a:p>
            <a:pPr eaLnBrk="1" hangingPunct="1"/>
            <a:r>
              <a:rPr lang="de-DE" smtClean="0"/>
              <a:t>Regular safety instructions and training</a:t>
            </a:r>
          </a:p>
          <a:p>
            <a:endParaRPr lang="en-GB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el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de-DE" smtClean="0"/>
              <a:t>Service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err="1" smtClean="0"/>
              <a:t>Coordination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cleaning</a:t>
            </a:r>
            <a:r>
              <a:rPr lang="de-DE" dirty="0" smtClean="0"/>
              <a:t> </a:t>
            </a:r>
            <a:r>
              <a:rPr lang="de-DE" dirty="0" err="1" smtClean="0"/>
              <a:t>rooms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glasware</a:t>
            </a:r>
            <a:r>
              <a:rPr lang="de-DE" dirty="0" smtClean="0"/>
              <a:t>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smtClean="0"/>
              <a:t>Central </a:t>
            </a:r>
            <a:r>
              <a:rPr lang="de-DE" dirty="0" err="1" smtClean="0"/>
              <a:t>supply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common</a:t>
            </a:r>
            <a:r>
              <a:rPr lang="de-DE" dirty="0" smtClean="0"/>
              <a:t> Gases (CO-2; N-2)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err="1" smtClean="0"/>
              <a:t>Supply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disinfectants</a:t>
            </a:r>
            <a:r>
              <a:rPr lang="de-DE" dirty="0" smtClean="0"/>
              <a:t> in </a:t>
            </a:r>
            <a:r>
              <a:rPr lang="de-DE" dirty="0" err="1" smtClean="0"/>
              <a:t>common</a:t>
            </a:r>
            <a:r>
              <a:rPr lang="de-DE" dirty="0" smtClean="0"/>
              <a:t> </a:t>
            </a:r>
            <a:r>
              <a:rPr lang="de-DE" dirty="0"/>
              <a:t>l</a:t>
            </a:r>
            <a:r>
              <a:rPr lang="de-DE" dirty="0" smtClean="0"/>
              <a:t>ock-</a:t>
            </a:r>
            <a:r>
              <a:rPr lang="de-DE" dirty="0" err="1" smtClean="0"/>
              <a:t>rooms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smtClean="0"/>
              <a:t>Maintenance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central</a:t>
            </a:r>
            <a:r>
              <a:rPr lang="de-DE" dirty="0" smtClean="0"/>
              <a:t> </a:t>
            </a:r>
            <a:r>
              <a:rPr lang="de-DE" dirty="0" err="1" smtClean="0"/>
              <a:t>laboratory</a:t>
            </a:r>
            <a:r>
              <a:rPr lang="de-DE" dirty="0" smtClean="0"/>
              <a:t> </a:t>
            </a:r>
            <a:r>
              <a:rPr lang="de-DE" dirty="0" err="1" smtClean="0"/>
              <a:t>equipment</a:t>
            </a:r>
            <a:r>
              <a:rPr lang="de-DE" dirty="0" smtClean="0"/>
              <a:t>, e.g. </a:t>
            </a:r>
            <a:r>
              <a:rPr lang="de-DE" dirty="0" err="1" smtClean="0"/>
              <a:t>refrigerators</a:t>
            </a:r>
            <a:r>
              <a:rPr lang="de-DE" dirty="0" smtClean="0"/>
              <a:t>, </a:t>
            </a:r>
            <a:r>
              <a:rPr lang="de-DE" dirty="0" err="1" smtClean="0"/>
              <a:t>centrifuges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smtClean="0"/>
              <a:t>Support in </a:t>
            </a:r>
            <a:r>
              <a:rPr lang="de-DE" dirty="0" err="1" smtClean="0"/>
              <a:t>documentation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safety</a:t>
            </a:r>
            <a:r>
              <a:rPr lang="de-DE" dirty="0"/>
              <a:t> </a:t>
            </a:r>
            <a:r>
              <a:rPr lang="de-DE" dirty="0" err="1" smtClean="0"/>
              <a:t>aspects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err="1" smtClean="0"/>
              <a:t>Safety</a:t>
            </a:r>
            <a:r>
              <a:rPr lang="de-DE" dirty="0" smtClean="0"/>
              <a:t> </a:t>
            </a:r>
            <a:r>
              <a:rPr lang="de-DE" dirty="0" err="1" smtClean="0"/>
              <a:t>officer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smtClean="0"/>
              <a:t>„First </a:t>
            </a:r>
            <a:r>
              <a:rPr lang="de-DE" dirty="0" err="1" smtClean="0"/>
              <a:t>aid</a:t>
            </a:r>
            <a:r>
              <a:rPr lang="de-DE" dirty="0" smtClean="0"/>
              <a:t>“ in </a:t>
            </a:r>
            <a:r>
              <a:rPr lang="de-DE" dirty="0" err="1" smtClean="0"/>
              <a:t>case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emergency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technical</a:t>
            </a:r>
            <a:r>
              <a:rPr lang="de-DE" dirty="0" smtClean="0"/>
              <a:t> </a:t>
            </a:r>
            <a:r>
              <a:rPr lang="de-DE" dirty="0" err="1" smtClean="0"/>
              <a:t>problems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dirty="0" smtClean="0"/>
              <a:t>Regular </a:t>
            </a:r>
            <a:r>
              <a:rPr lang="de-DE" dirty="0" err="1" smtClean="0"/>
              <a:t>safety-instruction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training</a:t>
            </a:r>
            <a:r>
              <a:rPr lang="de-DE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3600" smtClean="0"/>
              <a:t> Service Formales: zbt.uni-heidelberg.de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00113" y="1212850"/>
            <a:ext cx="6985000" cy="558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6" name="Picture 2" descr="J:\P10105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988" y="0"/>
            <a:ext cx="9174163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Service on ZNF-Campus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„</a:t>
            </a:r>
            <a:r>
              <a:rPr lang="de-DE" sz="3100" dirty="0" smtClean="0"/>
              <a:t>Kundenkarte) </a:t>
            </a:r>
            <a:r>
              <a:rPr lang="de-DE" sz="3100" dirty="0" err="1" smtClean="0"/>
              <a:t>internal</a:t>
            </a:r>
            <a:r>
              <a:rPr lang="de-DE" sz="3100" dirty="0" smtClean="0"/>
              <a:t> Banking </a:t>
            </a:r>
            <a:r>
              <a:rPr lang="de-DE" sz="3100" dirty="0" err="1" smtClean="0"/>
              <a:t>account</a:t>
            </a:r>
            <a:r>
              <a:rPr lang="de-DE" sz="3100" dirty="0" smtClean="0"/>
              <a:t>  (</a:t>
            </a:r>
            <a:r>
              <a:rPr lang="de-DE" sz="3100" dirty="0" err="1" smtClean="0"/>
              <a:t>financ</a:t>
            </a:r>
            <a:r>
              <a:rPr lang="de-DE" sz="3100" dirty="0" smtClean="0"/>
              <a:t>. </a:t>
            </a:r>
            <a:r>
              <a:rPr lang="de-DE" sz="3100" dirty="0" err="1" smtClean="0"/>
              <a:t>Dept</a:t>
            </a:r>
            <a:r>
              <a:rPr lang="de-DE" sz="3100" dirty="0" smtClean="0"/>
              <a:t>.)</a:t>
            </a:r>
            <a:endParaRPr lang="de-DE" sz="3100" dirty="0"/>
          </a:p>
        </p:txBody>
      </p:sp>
      <p:sp>
        <p:nvSpPr>
          <p:cNvPr id="10243" name="Inhaltsplatzhalter 2"/>
          <p:cNvSpPr>
            <a:spLocks noGrp="1"/>
          </p:cNvSpPr>
          <p:nvPr>
            <p:ph idx="1"/>
          </p:nvPr>
        </p:nvSpPr>
        <p:spPr>
          <a:xfrm>
            <a:off x="0" y="1628775"/>
            <a:ext cx="9144000" cy="45259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de-DE" dirty="0" smtClean="0"/>
              <a:t>		</a:t>
            </a:r>
            <a:r>
              <a:rPr lang="de-DE" b="1" dirty="0" smtClean="0"/>
              <a:t>Central Departments</a:t>
            </a:r>
          </a:p>
          <a:p>
            <a:pPr eaLnBrk="1" hangingPunct="1">
              <a:defRPr/>
            </a:pPr>
            <a:r>
              <a:rPr lang="de-DE" dirty="0" smtClean="0"/>
              <a:t>Central-Store, Liquid N</a:t>
            </a:r>
            <a:r>
              <a:rPr lang="de-DE" baseline="-25000" dirty="0" smtClean="0"/>
              <a:t>2; </a:t>
            </a:r>
            <a:r>
              <a:rPr lang="de-DE" dirty="0" smtClean="0"/>
              <a:t>Gas-Store 			367</a:t>
            </a:r>
          </a:p>
          <a:p>
            <a:pPr eaLnBrk="1" hangingPunct="1">
              <a:defRPr/>
            </a:pPr>
            <a:r>
              <a:rPr lang="de-DE" dirty="0" err="1" smtClean="0"/>
              <a:t>Acceptance</a:t>
            </a:r>
            <a:r>
              <a:rPr lang="de-DE" dirty="0" smtClean="0"/>
              <a:t> für </a:t>
            </a:r>
            <a:r>
              <a:rPr lang="de-DE" dirty="0" err="1" smtClean="0"/>
              <a:t>radioactive</a:t>
            </a:r>
            <a:r>
              <a:rPr lang="de-DE" dirty="0" smtClean="0"/>
              <a:t> </a:t>
            </a:r>
            <a:r>
              <a:rPr lang="de-DE" dirty="0" err="1"/>
              <a:t>w</a:t>
            </a:r>
            <a:r>
              <a:rPr lang="de-DE" dirty="0" err="1" smtClean="0"/>
              <a:t>aste</a:t>
            </a:r>
            <a:r>
              <a:rPr lang="de-DE" dirty="0" smtClean="0"/>
              <a:t> 			347</a:t>
            </a:r>
          </a:p>
          <a:p>
            <a:pPr eaLnBrk="1" hangingPunct="1">
              <a:defRPr/>
            </a:pPr>
            <a:r>
              <a:rPr lang="de-DE" dirty="0" err="1" smtClean="0"/>
              <a:t>Acceptance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chemicals</a:t>
            </a:r>
            <a:r>
              <a:rPr lang="de-DE" dirty="0" smtClean="0"/>
              <a:t> (DGR) 			367</a:t>
            </a:r>
          </a:p>
          <a:p>
            <a:pPr eaLnBrk="1" hangingPunct="1">
              <a:defRPr/>
            </a:pPr>
            <a:r>
              <a:rPr lang="de-DE" dirty="0" smtClean="0"/>
              <a:t>Scientific </a:t>
            </a:r>
            <a:r>
              <a:rPr lang="de-DE" dirty="0" err="1" smtClean="0"/>
              <a:t>workshops</a:t>
            </a:r>
            <a:r>
              <a:rPr lang="de-DE" dirty="0" smtClean="0"/>
              <a:t> (</a:t>
            </a:r>
            <a:r>
              <a:rPr lang="de-DE" dirty="0" err="1" smtClean="0"/>
              <a:t>electro-mechanical</a:t>
            </a:r>
            <a:r>
              <a:rPr lang="de-DE" dirty="0" smtClean="0"/>
              <a:t>) 		367</a:t>
            </a:r>
          </a:p>
          <a:p>
            <a:pPr eaLnBrk="1" hangingPunct="1">
              <a:defRPr/>
            </a:pPr>
            <a:r>
              <a:rPr lang="de-DE" dirty="0" smtClean="0"/>
              <a:t>Administration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de-DE" dirty="0"/>
              <a:t>	</a:t>
            </a:r>
            <a:r>
              <a:rPr lang="de-DE" dirty="0" smtClean="0"/>
              <a:t>(Seminar-</a:t>
            </a:r>
            <a:r>
              <a:rPr lang="de-DE" dirty="0" err="1" smtClean="0"/>
              <a:t>rooms</a:t>
            </a:r>
            <a:r>
              <a:rPr lang="de-DE" dirty="0" smtClean="0"/>
              <a:t>, </a:t>
            </a:r>
            <a:r>
              <a:rPr lang="de-DE" dirty="0" err="1" smtClean="0"/>
              <a:t>lecture</a:t>
            </a:r>
            <a:r>
              <a:rPr lang="de-DE" dirty="0" smtClean="0"/>
              <a:t> </a:t>
            </a:r>
            <a:r>
              <a:rPr lang="de-DE" dirty="0" err="1" smtClean="0"/>
              <a:t>halls</a:t>
            </a:r>
            <a:r>
              <a:rPr lang="de-DE" dirty="0" smtClean="0"/>
              <a:t>) 			326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pPr eaLnBrk="1" hangingPunct="1"/>
            <a:r>
              <a:rPr lang="de-DE" smtClean="0"/>
              <a:t>Waste</a:t>
            </a:r>
          </a:p>
        </p:txBody>
      </p:sp>
      <p:sp>
        <p:nvSpPr>
          <p:cNvPr id="2253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smtClean="0"/>
              <a:t>Infectious: Autoklave, then cleaning</a:t>
            </a:r>
          </a:p>
          <a:p>
            <a:pPr eaLnBrk="1" hangingPunct="1"/>
            <a:r>
              <a:rPr lang="de-DE" smtClean="0"/>
              <a:t>Common waste</a:t>
            </a:r>
          </a:p>
          <a:p>
            <a:pPr eaLnBrk="1" hangingPunct="1"/>
            <a:r>
              <a:rPr lang="de-DE" smtClean="0">
                <a:solidFill>
                  <a:srgbClr val="FF0000"/>
                </a:solidFill>
              </a:rPr>
              <a:t>Chemicals: Support to declare correctly</a:t>
            </a:r>
          </a:p>
          <a:p>
            <a:pPr eaLnBrk="1" hangingPunct="1"/>
            <a:r>
              <a:rPr lang="de-DE" smtClean="0">
                <a:solidFill>
                  <a:srgbClr val="FF0000"/>
                </a:solidFill>
              </a:rPr>
              <a:t>Radioactivity: Support to declare, disposal in 347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Common waste</a:t>
            </a:r>
          </a:p>
        </p:txBody>
      </p:sp>
      <p:pic>
        <p:nvPicPr>
          <p:cNvPr id="23555" name="Picture 2" descr="G:\DCIM\101_PANA\P101035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Waste, autoclavable S1, S2</a:t>
            </a:r>
          </a:p>
        </p:txBody>
      </p:sp>
      <p:pic>
        <p:nvPicPr>
          <p:cNvPr id="24579" name="Picture 2" descr="G:\DCIM\101_PANA\P101034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Radioactive waste</a:t>
            </a:r>
          </a:p>
        </p:txBody>
      </p:sp>
      <p:sp>
        <p:nvSpPr>
          <p:cNvPr id="2560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4" name="Picture 2" descr="J:\P10105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093913"/>
            <a:ext cx="6372225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Chemical waste</a:t>
            </a:r>
            <a:br>
              <a:rPr lang="de-DE" smtClean="0"/>
            </a:br>
            <a:r>
              <a:rPr lang="de-DE" sz="3200" smtClean="0"/>
              <a:t>control by industrial disposer</a:t>
            </a:r>
          </a:p>
        </p:txBody>
      </p:sp>
      <p:sp>
        <p:nvSpPr>
          <p:cNvPr id="26627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6628" name="Picture 2" descr="J:\P10105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2060575"/>
            <a:ext cx="658812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llipse 1"/>
          <p:cNvSpPr/>
          <p:nvPr/>
        </p:nvSpPr>
        <p:spPr>
          <a:xfrm>
            <a:off x="2771775" y="4005263"/>
            <a:ext cx="720725" cy="431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Service II</a:t>
            </a:r>
          </a:p>
        </p:txBody>
      </p:sp>
      <p:sp>
        <p:nvSpPr>
          <p:cNvPr id="27651" name="Inhaltsplatzhalter 2"/>
          <p:cNvSpPr>
            <a:spLocks noGrp="1"/>
          </p:cNvSpPr>
          <p:nvPr>
            <p:ph idx="1"/>
          </p:nvPr>
        </p:nvSpPr>
        <p:spPr>
          <a:xfrm>
            <a:off x="457200" y="2636838"/>
            <a:ext cx="8229600" cy="348932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Emergency </a:t>
            </a:r>
            <a:r>
              <a:rPr lang="de-DE" dirty="0" err="1" smtClean="0"/>
              <a:t>lists</a:t>
            </a:r>
            <a:r>
              <a:rPr lang="de-DE" dirty="0" smtClean="0"/>
              <a:t>, e.g. in </a:t>
            </a:r>
            <a:r>
              <a:rPr lang="de-DE" dirty="0" err="1" smtClean="0"/>
              <a:t>case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freezer</a:t>
            </a:r>
            <a:r>
              <a:rPr lang="de-DE" dirty="0" smtClean="0"/>
              <a:t>, </a:t>
            </a:r>
            <a:r>
              <a:rPr lang="de-DE" dirty="0" err="1" smtClean="0"/>
              <a:t>zentrifuge</a:t>
            </a:r>
            <a:r>
              <a:rPr lang="de-DE" dirty="0" smtClean="0"/>
              <a:t> </a:t>
            </a:r>
            <a:r>
              <a:rPr lang="de-DE" dirty="0" err="1" smtClean="0"/>
              <a:t>malfunction</a:t>
            </a:r>
            <a:endParaRPr lang="de-DE" dirty="0" smtClean="0"/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Backup </a:t>
            </a:r>
            <a:r>
              <a:rPr lang="de-DE" dirty="0" err="1"/>
              <a:t>f</a:t>
            </a:r>
            <a:r>
              <a:rPr lang="de-DE" dirty="0" err="1" smtClean="0"/>
              <a:t>reezers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rent</a:t>
            </a:r>
            <a:r>
              <a:rPr lang="de-DE" dirty="0" smtClean="0"/>
              <a:t>: € 3,50/D</a:t>
            </a:r>
          </a:p>
          <a:p>
            <a:pPr marL="0" indent="0">
              <a:buFont typeface="Arial" charset="0"/>
              <a:buNone/>
              <a:defRPr/>
            </a:pPr>
            <a:endParaRPr lang="de-DE" dirty="0" smtClean="0"/>
          </a:p>
          <a:p>
            <a:pPr>
              <a:defRPr/>
            </a:pPr>
            <a:r>
              <a:rPr lang="de-DE" dirty="0" err="1" smtClean="0"/>
              <a:t>Coordination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common</a:t>
            </a:r>
            <a:r>
              <a:rPr lang="de-DE" dirty="0" smtClean="0"/>
              <a:t> </a:t>
            </a:r>
            <a:r>
              <a:rPr lang="de-DE" dirty="0" err="1" smtClean="0"/>
              <a:t>areas</a:t>
            </a:r>
            <a:r>
              <a:rPr lang="de-DE" dirty="0" smtClean="0"/>
              <a:t>, </a:t>
            </a:r>
            <a:r>
              <a:rPr lang="de-DE" dirty="0" err="1" smtClean="0"/>
              <a:t>equipment</a:t>
            </a:r>
            <a:r>
              <a:rPr lang="de-DE" dirty="0" smtClean="0"/>
              <a:t>, </a:t>
            </a:r>
            <a:r>
              <a:rPr lang="de-DE" dirty="0" err="1" smtClean="0"/>
              <a:t>distribution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boards</a:t>
            </a:r>
            <a:r>
              <a:rPr lang="de-DE" dirty="0" smtClean="0"/>
              <a:t>, </a:t>
            </a:r>
            <a:r>
              <a:rPr lang="de-DE" dirty="0" err="1" smtClean="0"/>
              <a:t>userlist</a:t>
            </a:r>
            <a:endParaRPr lang="de-DE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pPr eaLnBrk="1" hangingPunct="1"/>
            <a:r>
              <a:rPr lang="de-DE" sz="3200" smtClean="0"/>
              <a:t>Coordination of common areas</a:t>
            </a:r>
          </a:p>
        </p:txBody>
      </p:sp>
      <p:pic>
        <p:nvPicPr>
          <p:cNvPr id="28675" name="Picture 2" descr="G:\DCIM\101_PANA\P101035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err="1" smtClean="0"/>
              <a:t>Explaining</a:t>
            </a:r>
            <a:r>
              <a:rPr lang="de-DE" dirty="0" smtClean="0"/>
              <a:t> </a:t>
            </a:r>
            <a:r>
              <a:rPr lang="de-DE" dirty="0" err="1" smtClean="0"/>
              <a:t>basic</a:t>
            </a:r>
            <a:r>
              <a:rPr lang="de-DE" dirty="0" smtClean="0"/>
              <a:t> </a:t>
            </a:r>
            <a:r>
              <a:rPr lang="de-DE" dirty="0" err="1" smtClean="0"/>
              <a:t>equipment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pic>
        <p:nvPicPr>
          <p:cNvPr id="29699" name="Picture 2" descr="G:\DCIM\101_PANA\P101033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7399" t="11137" r="20766" b="15372"/>
          <a:stretch>
            <a:fillRect/>
          </a:stretch>
        </p:blipFill>
        <p:spPr>
          <a:xfrm>
            <a:off x="4932363" y="2781300"/>
            <a:ext cx="3127375" cy="3325813"/>
          </a:xfrm>
          <a:noFill/>
        </p:spPr>
      </p:pic>
      <p:pic>
        <p:nvPicPr>
          <p:cNvPr id="29700" name="Picture 3" descr="G:\DCIM\101_PANA\P1010339.JPG"/>
          <p:cNvPicPr>
            <a:picLocks noChangeAspect="1" noChangeArrowheads="1"/>
          </p:cNvPicPr>
          <p:nvPr/>
        </p:nvPicPr>
        <p:blipFill>
          <a:blip r:embed="rId4"/>
          <a:srcRect l="21066" r="5215"/>
          <a:stretch>
            <a:fillRect/>
          </a:stretch>
        </p:blipFill>
        <p:spPr bwMode="auto">
          <a:xfrm>
            <a:off x="1579563" y="2781300"/>
            <a:ext cx="2871787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feld 3"/>
          <p:cNvSpPr txBox="1">
            <a:spLocks noChangeArrowheads="1"/>
          </p:cNvSpPr>
          <p:nvPr/>
        </p:nvSpPr>
        <p:spPr bwMode="auto">
          <a:xfrm>
            <a:off x="1908175" y="2420938"/>
            <a:ext cx="428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on</a:t>
            </a:r>
          </a:p>
        </p:txBody>
      </p:sp>
      <p:sp>
        <p:nvSpPr>
          <p:cNvPr id="29702" name="Textfeld 4"/>
          <p:cNvSpPr txBox="1">
            <a:spLocks noChangeArrowheads="1"/>
          </p:cNvSpPr>
          <p:nvPr/>
        </p:nvSpPr>
        <p:spPr bwMode="auto">
          <a:xfrm>
            <a:off x="5010150" y="2443163"/>
            <a:ext cx="36401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Off after 6 p.m. switch on, if needed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Emergency </a:t>
            </a:r>
            <a:r>
              <a:rPr lang="de-DE" dirty="0" err="1" smtClean="0"/>
              <a:t>switchoff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explaining</a:t>
            </a:r>
            <a:r>
              <a:rPr lang="de-DE" dirty="0" smtClean="0"/>
              <a:t> 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handle </a:t>
            </a:r>
            <a:br>
              <a:rPr lang="de-DE" dirty="0" smtClean="0"/>
            </a:br>
            <a:r>
              <a:rPr lang="de-DE" dirty="0" smtClean="0"/>
              <a:t>„</a:t>
            </a:r>
            <a:r>
              <a:rPr lang="de-DE" dirty="0" err="1" smtClean="0"/>
              <a:t>house-technique</a:t>
            </a:r>
            <a:r>
              <a:rPr lang="de-DE" dirty="0" smtClean="0"/>
              <a:t>“)</a:t>
            </a:r>
            <a:endParaRPr lang="de-DE" dirty="0"/>
          </a:p>
        </p:txBody>
      </p:sp>
      <p:pic>
        <p:nvPicPr>
          <p:cNvPr id="30723" name="Picture 3" descr="G:\DCIM\101_PANA\P101035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2297113"/>
            <a:ext cx="6035675" cy="4525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ZNF</a:t>
            </a:r>
            <a:endParaRPr lang="en-GB" smtClean="0"/>
          </a:p>
        </p:txBody>
      </p:sp>
      <p:sp>
        <p:nvSpPr>
          <p:cNvPr id="4" name="Ellipse 3"/>
          <p:cNvSpPr/>
          <p:nvPr/>
        </p:nvSpPr>
        <p:spPr>
          <a:xfrm>
            <a:off x="3419475" y="3346450"/>
            <a:ext cx="2160588" cy="11525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800" dirty="0"/>
              <a:t>ZNF</a:t>
            </a:r>
            <a:endParaRPr lang="en-GB" sz="2800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390525" y="3057525"/>
            <a:ext cx="2420938" cy="172878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spcCol="0" rtlCol="0" fromWordArt="0" anchor="ctr" forceAA="0">
            <a:noAutofit/>
          </a:bodyPr>
          <a:lstStyle/>
          <a:p>
            <a:pPr>
              <a:defRPr/>
            </a:pPr>
            <a:r>
              <a:rPr lang="de-DE" dirty="0" smtClean="0"/>
              <a:t>University</a:t>
            </a:r>
            <a:endParaRPr lang="en-GB" dirty="0"/>
          </a:p>
        </p:txBody>
      </p:sp>
      <p:sp>
        <p:nvSpPr>
          <p:cNvPr id="7" name="Rechteck 6"/>
          <p:cNvSpPr/>
          <p:nvPr/>
        </p:nvSpPr>
        <p:spPr>
          <a:xfrm>
            <a:off x="6211888" y="3057525"/>
            <a:ext cx="2447925" cy="17287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2400" dirty="0"/>
              <a:t>Medical </a:t>
            </a:r>
            <a:r>
              <a:rPr lang="de-DE" sz="2400" dirty="0" err="1"/>
              <a:t>Faculty</a:t>
            </a:r>
            <a:endParaRPr lang="de-DE" sz="2400" dirty="0"/>
          </a:p>
          <a:p>
            <a:pPr algn="ctr">
              <a:defRPr/>
            </a:pPr>
            <a:r>
              <a:rPr lang="de-DE" sz="2400" dirty="0"/>
              <a:t>Clinical </a:t>
            </a:r>
            <a:r>
              <a:rPr lang="de-DE" sz="2400" dirty="0" err="1"/>
              <a:t>facilities</a:t>
            </a:r>
            <a:endParaRPr lang="en-GB" sz="2400" dirty="0"/>
          </a:p>
        </p:txBody>
      </p:sp>
      <p:sp>
        <p:nvSpPr>
          <p:cNvPr id="8" name="Pfeil nach links und rechts 7"/>
          <p:cNvSpPr/>
          <p:nvPr/>
        </p:nvSpPr>
        <p:spPr>
          <a:xfrm>
            <a:off x="5600700" y="3700463"/>
            <a:ext cx="608013" cy="4429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Pfeil nach links und rechts 8"/>
          <p:cNvSpPr/>
          <p:nvPr/>
        </p:nvSpPr>
        <p:spPr>
          <a:xfrm>
            <a:off x="2811463" y="3700463"/>
            <a:ext cx="608012" cy="44291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13" name="Gerade Verbindung mit Pfeil 12"/>
          <p:cNvCxnSpPr/>
          <p:nvPr/>
        </p:nvCxnSpPr>
        <p:spPr>
          <a:xfrm flipH="1">
            <a:off x="3287713" y="4729163"/>
            <a:ext cx="360362" cy="7191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4500563" y="4729163"/>
            <a:ext cx="0" cy="860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5511800" y="4729163"/>
            <a:ext cx="136525" cy="7826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 flipV="1">
            <a:off x="3287713" y="2205038"/>
            <a:ext cx="601662" cy="695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/>
          <p:nvPr/>
        </p:nvCxnSpPr>
        <p:spPr>
          <a:xfrm flipH="1" flipV="1">
            <a:off x="4518025" y="2189163"/>
            <a:ext cx="33338" cy="695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V="1">
            <a:off x="5580063" y="2205038"/>
            <a:ext cx="504825" cy="695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0" name="Textfeld 24"/>
          <p:cNvSpPr txBox="1">
            <a:spLocks noChangeArrowheads="1"/>
          </p:cNvSpPr>
          <p:nvPr/>
        </p:nvSpPr>
        <p:spPr bwMode="auto">
          <a:xfrm>
            <a:off x="1320800" y="5527675"/>
            <a:ext cx="19605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Preclinical </a:t>
            </a:r>
          </a:p>
          <a:p>
            <a:r>
              <a:rPr lang="de-DE"/>
              <a:t>Departments</a:t>
            </a:r>
          </a:p>
          <a:p>
            <a:r>
              <a:rPr lang="de-DE"/>
              <a:t>e.g. Anatomy</a:t>
            </a:r>
          </a:p>
          <a:p>
            <a:r>
              <a:rPr lang="de-DE"/>
              <a:t>Med. Microbiology</a:t>
            </a:r>
          </a:p>
          <a:p>
            <a:endParaRPr lang="de-DE"/>
          </a:p>
          <a:p>
            <a:r>
              <a:rPr lang="de-DE"/>
              <a:t>crobiology</a:t>
            </a:r>
            <a:endParaRPr lang="en-GB"/>
          </a:p>
        </p:txBody>
      </p:sp>
      <p:sp>
        <p:nvSpPr>
          <p:cNvPr id="4111" name="Textfeld 26"/>
          <p:cNvSpPr txBox="1">
            <a:spLocks noChangeArrowheads="1"/>
          </p:cNvSpPr>
          <p:nvPr/>
        </p:nvSpPr>
        <p:spPr bwMode="auto">
          <a:xfrm>
            <a:off x="4140200" y="5805488"/>
            <a:ext cx="1033463" cy="6461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Clinical </a:t>
            </a:r>
          </a:p>
          <a:p>
            <a:r>
              <a:rPr lang="de-DE"/>
              <a:t>Research</a:t>
            </a:r>
            <a:endParaRPr lang="en-GB"/>
          </a:p>
        </p:txBody>
      </p:sp>
      <p:sp>
        <p:nvSpPr>
          <p:cNvPr id="4112" name="Textfeld 27"/>
          <p:cNvSpPr txBox="1">
            <a:spLocks noChangeArrowheads="1"/>
          </p:cNvSpPr>
          <p:nvPr/>
        </p:nvSpPr>
        <p:spPr bwMode="auto">
          <a:xfrm>
            <a:off x="5600700" y="5949950"/>
            <a:ext cx="1485900" cy="3683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Junior Groups</a:t>
            </a:r>
            <a:endParaRPr lang="en-GB"/>
          </a:p>
        </p:txBody>
      </p:sp>
      <p:sp>
        <p:nvSpPr>
          <p:cNvPr id="4113" name="Textfeld 28"/>
          <p:cNvSpPr txBox="1">
            <a:spLocks noChangeArrowheads="1"/>
          </p:cNvSpPr>
          <p:nvPr/>
        </p:nvSpPr>
        <p:spPr bwMode="auto">
          <a:xfrm>
            <a:off x="2195513" y="1844675"/>
            <a:ext cx="1112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Pharmacy</a:t>
            </a:r>
            <a:endParaRPr lang="en-GB"/>
          </a:p>
        </p:txBody>
      </p:sp>
      <p:sp>
        <p:nvSpPr>
          <p:cNvPr id="4114" name="Textfeld 1"/>
          <p:cNvSpPr txBox="1">
            <a:spLocks noChangeArrowheads="1"/>
          </p:cNvSpPr>
          <p:nvPr/>
        </p:nvSpPr>
        <p:spPr bwMode="auto">
          <a:xfrm>
            <a:off x="3937000" y="1531938"/>
            <a:ext cx="12366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Medical </a:t>
            </a:r>
          </a:p>
          <a:p>
            <a:r>
              <a:rPr lang="de-DE"/>
              <a:t>informatics</a:t>
            </a:r>
          </a:p>
        </p:txBody>
      </p:sp>
      <p:sp>
        <p:nvSpPr>
          <p:cNvPr id="4115" name="Textfeld 4"/>
          <p:cNvSpPr txBox="1">
            <a:spLocks noChangeArrowheads="1"/>
          </p:cNvSpPr>
          <p:nvPr/>
        </p:nvSpPr>
        <p:spPr bwMode="auto">
          <a:xfrm>
            <a:off x="6024563" y="1670050"/>
            <a:ext cx="1874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Molecular Biology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el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  <a:solidFill>
            <a:srgbClr val="C00000"/>
          </a:solidFill>
        </p:spPr>
        <p:txBody>
          <a:bodyPr/>
          <a:lstStyle/>
          <a:p>
            <a:r>
              <a:rPr lang="de-DE" sz="3200" smtClean="0"/>
              <a:t>Service III</a:t>
            </a:r>
            <a:br>
              <a:rPr lang="de-DE" sz="3200" smtClean="0"/>
            </a:br>
            <a:r>
              <a:rPr lang="de-DE" sz="3200" smtClean="0"/>
              <a:t>maintenance, repair of common equipment 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1331913" y="1341438"/>
          <a:ext cx="5781675" cy="5448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2842"/>
                <a:gridCol w="655767"/>
                <a:gridCol w="1486405"/>
                <a:gridCol w="1136661"/>
              </a:tblGrid>
              <a:tr h="32645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Gerät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Anzahl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Wartung erforderlich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Wartungsintervall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 dirty="0">
                          <a:effectLst/>
                        </a:rPr>
                        <a:t>Laborspülmaschinen, Miele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 dirty="0">
                          <a:effectLst/>
                        </a:rPr>
                        <a:t>3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Trockenschränke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 dirty="0">
                          <a:effectLst/>
                        </a:rPr>
                        <a:t>2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207" marR="7207" marT="7206" marB="0" anchor="b"/>
                </a:tc>
              </a:tr>
              <a:tr h="32718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Reinstwasseranlagen, TKA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4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ja von uns mit </a:t>
                      </a:r>
                      <a:r>
                        <a:rPr lang="de-DE" sz="1000" b="1" u="none" strike="noStrike" dirty="0" err="1">
                          <a:effectLst/>
                        </a:rPr>
                        <a:t>Wartungskit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12 Monate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Eismaschinen, ZIEGRA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3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Heraeus Megafuge 40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2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ja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12 Monate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Beamer, Sanyo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4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Kühlscchrank, +4°C, Unterbau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48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Kühlschrank, +4°C, Standgerät hoch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8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Tiefkühlschrank -80°C, luftgekühlt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3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Gefrierschrank -20°C, Unterbau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48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Gefrierschrank, -20°C, Standgerät, hoch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8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Mikrobiologische Sicherheitswerkbank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12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ja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12 Monate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CO2-Inkubatoren, stapelbar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16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ja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nach Desinfektion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Mikrowelle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3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327180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Laptop mit Dockingstation, Tastatur, Maus, Monitor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Tischzentrifuge, Heräus (Varifuge)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ja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12 Monate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Vakuumpumpe, Vacuubrand BVC 21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32718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Mikroskop für die Zellkultur, mit 20er und 40er Objektiv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4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487167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Hand-Fuß-Monitor zur Messung von radioaktiven Kontaminationen Firma PMT Modell SEA 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 smtClean="0">
                          <a:effectLst/>
                        </a:rPr>
                        <a:t>Wechsel Messfolie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Handmonitor, mobil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1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 smtClean="0">
                          <a:effectLst/>
                        </a:rPr>
                        <a:t> Wechsel  Messfolie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807140"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1" u="none" strike="noStrike">
                          <a:effectLst/>
                        </a:rPr>
                        <a:t>Autoklav, S2 geeignet, mit Drucker, Kondensatinaktivierung und Abluftfilter, vorhandene Anschlüsse: VE-Wasser DN15, Abwasser DN70, Druckluft DN15, Dampf DN32, 400V/16A, 5 kW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2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ja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  <a:tr h="16741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u="none" strike="noStrike">
                          <a:effectLst/>
                        </a:rPr>
                        <a:t>Stickstofflagertank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u="none" strike="noStrike">
                          <a:effectLst/>
                        </a:rPr>
                        <a:t>2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>
                          <a:effectLst/>
                        </a:rPr>
                        <a:t> 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u="none" strike="noStrike" dirty="0">
                          <a:effectLst/>
                        </a:rPr>
                        <a:t> 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207" marR="7207" marT="7206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Let´s talk about money</a:t>
            </a:r>
            <a:endParaRPr lang="en-GB" smtClean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684213" y="1916113"/>
          <a:ext cx="7920037" cy="4133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3741"/>
                <a:gridCol w="2082217"/>
                <a:gridCol w="2174079"/>
              </a:tblGrid>
              <a:tr h="101049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</a:rPr>
                        <a:t>Item</a:t>
                      </a:r>
                      <a:endParaRPr lang="en-GB" sz="16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 smtClean="0">
                          <a:effectLst/>
                        </a:rPr>
                        <a:t>345     </a:t>
                      </a:r>
                      <a:r>
                        <a:rPr lang="en-GB" sz="1400" b="1" u="none" strike="noStrike" dirty="0" smtClean="0">
                          <a:effectLst/>
                        </a:rPr>
                        <a:t>2008</a:t>
                      </a:r>
                      <a:endParaRPr lang="en-GB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 smtClean="0">
                          <a:effectLst/>
                        </a:rPr>
                        <a:t>345</a:t>
                      </a:r>
                      <a:r>
                        <a:rPr lang="en-GB" sz="1000" u="none" strike="noStrike" dirty="0" smtClean="0">
                          <a:effectLst/>
                        </a:rPr>
                        <a:t>     </a:t>
                      </a:r>
                      <a:r>
                        <a:rPr lang="en-GB" sz="1400" b="1" u="none" strike="noStrike" dirty="0" smtClean="0">
                          <a:effectLst/>
                        </a:rPr>
                        <a:t>2009</a:t>
                      </a:r>
                      <a:endParaRPr lang="en-GB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  <a:tr h="5205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</a:rPr>
                        <a:t>Technical maintenance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12177,94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6993,16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  <a:tr h="5205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</a:rPr>
                        <a:t>Repair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Department </a:t>
                      </a:r>
                      <a:r>
                        <a:rPr lang="en-GB" sz="1600" u="none" strike="noStrike" dirty="0" smtClean="0">
                          <a:effectLst/>
                        </a:rPr>
                        <a:t>HA3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3178,47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9892,41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  <a:tr h="5205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</a:rPr>
                        <a:t>Repair  Department </a:t>
                      </a:r>
                      <a:r>
                        <a:rPr lang="en-GB" sz="1600" u="none" strike="noStrike" dirty="0" err="1" smtClean="0">
                          <a:effectLst/>
                        </a:rPr>
                        <a:t>Medizintechnik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615,3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8837,25</a:t>
                      </a:r>
                      <a:endParaRPr lang="en-GB" sz="1600" b="0" i="0" u="none" strike="noStrike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  <a:tr h="520558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</a:rPr>
                        <a:t>Technical check as by federal</a:t>
                      </a:r>
                      <a:r>
                        <a:rPr lang="en-GB" sz="1600" u="none" strike="noStrike" baseline="0" dirty="0" smtClean="0">
                          <a:effectLst/>
                        </a:rPr>
                        <a:t> law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2558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1939,34</a:t>
                      </a:r>
                      <a:endParaRPr lang="en-GB" sz="1600" b="0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  <a:tr h="1041121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 smtClean="0">
                          <a:effectLst/>
                        </a:rPr>
                        <a:t>Total</a:t>
                      </a:r>
                      <a:endParaRPr lang="en-GB" sz="20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18529,71</a:t>
                      </a:r>
                      <a:endParaRPr lang="en-GB" sz="16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27662,16</a:t>
                      </a:r>
                      <a:endParaRPr lang="en-GB" sz="1600" b="1" i="0" u="none" strike="noStrike" dirty="0">
                        <a:effectLst/>
                        <a:latin typeface="Arial"/>
                      </a:endParaRPr>
                    </a:p>
                  </a:txBody>
                  <a:tcPr marL="9522" marR="9522" marT="9526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How to get laboratory space</a:t>
            </a:r>
            <a:br>
              <a:rPr lang="de-DE" smtClean="0"/>
            </a:br>
            <a:r>
              <a:rPr lang="de-DE" sz="2000" smtClean="0"/>
              <a:t>Reliable procedure to distribute laboratory space, which is rare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3000" dirty="0" err="1" smtClean="0"/>
              <a:t>Fill</a:t>
            </a:r>
            <a:r>
              <a:rPr lang="de-DE" sz="3000" dirty="0" smtClean="0"/>
              <a:t> in an </a:t>
            </a:r>
            <a:r>
              <a:rPr lang="de-DE" sz="3000" dirty="0" err="1" smtClean="0"/>
              <a:t>application</a:t>
            </a:r>
            <a:r>
              <a:rPr lang="de-DE" sz="3000" dirty="0" smtClean="0"/>
              <a:t> form </a:t>
            </a:r>
            <a:r>
              <a:rPr lang="de-DE" sz="3000" dirty="0" err="1" smtClean="0"/>
              <a:t>for</a:t>
            </a:r>
            <a:r>
              <a:rPr lang="de-DE" sz="3000" dirty="0" smtClean="0"/>
              <a:t> </a:t>
            </a:r>
            <a:r>
              <a:rPr lang="de-DE" sz="3000" dirty="0" err="1" smtClean="0"/>
              <a:t>room</a:t>
            </a:r>
            <a:r>
              <a:rPr lang="de-DE" sz="3000" dirty="0" smtClean="0"/>
              <a:t> </a:t>
            </a:r>
            <a:r>
              <a:rPr lang="de-DE" sz="3000" dirty="0" err="1" smtClean="0"/>
              <a:t>assignement</a:t>
            </a:r>
            <a:r>
              <a:rPr lang="de-DE" sz="3000" dirty="0" smtClean="0"/>
              <a:t> </a:t>
            </a:r>
            <a:r>
              <a:rPr lang="de-DE" sz="3000" dirty="0" err="1" smtClean="0"/>
              <a:t>for</a:t>
            </a:r>
            <a:r>
              <a:rPr lang="de-DE" sz="3000" dirty="0" smtClean="0"/>
              <a:t> OMZ, INF345, </a:t>
            </a:r>
            <a:r>
              <a:rPr lang="de-DE" sz="3000" dirty="0" err="1" smtClean="0"/>
              <a:t>or</a:t>
            </a:r>
            <a:r>
              <a:rPr lang="de-DE" sz="3000" dirty="0" smtClean="0"/>
              <a:t> Parts </a:t>
            </a:r>
            <a:r>
              <a:rPr lang="de-DE" sz="3000" dirty="0" err="1" smtClean="0"/>
              <a:t>of</a:t>
            </a:r>
            <a:r>
              <a:rPr lang="de-DE" sz="3000" dirty="0" smtClean="0"/>
              <a:t> </a:t>
            </a:r>
            <a:r>
              <a:rPr lang="de-DE" sz="3000" dirty="0" err="1" smtClean="0"/>
              <a:t>formerPediatry</a:t>
            </a:r>
            <a:endParaRPr lang="de-DE" sz="3000" dirty="0" smtClean="0"/>
          </a:p>
          <a:p>
            <a:pPr>
              <a:defRPr/>
            </a:pPr>
            <a:r>
              <a:rPr lang="de-DE" sz="3000" dirty="0" err="1" smtClean="0"/>
              <a:t>Get</a:t>
            </a:r>
            <a:r>
              <a:rPr lang="de-DE" sz="3000" dirty="0"/>
              <a:t> </a:t>
            </a:r>
            <a:r>
              <a:rPr lang="de-DE" sz="3000" dirty="0" err="1" smtClean="0"/>
              <a:t>grants</a:t>
            </a:r>
            <a:r>
              <a:rPr lang="de-DE" sz="3000" dirty="0" smtClean="0"/>
              <a:t> e.g. </a:t>
            </a:r>
            <a:r>
              <a:rPr lang="de-DE" sz="3000" dirty="0" err="1" smtClean="0"/>
              <a:t>from</a:t>
            </a:r>
            <a:r>
              <a:rPr lang="de-DE" sz="3000" dirty="0" smtClean="0"/>
              <a:t> </a:t>
            </a:r>
            <a:r>
              <a:rPr lang="de-DE" sz="3000" dirty="0" err="1" smtClean="0"/>
              <a:t>Ministry</a:t>
            </a:r>
            <a:r>
              <a:rPr lang="de-DE" sz="3000" dirty="0" smtClean="0"/>
              <a:t> </a:t>
            </a:r>
            <a:r>
              <a:rPr lang="de-DE" sz="3000" dirty="0" err="1" smtClean="0"/>
              <a:t>of</a:t>
            </a:r>
            <a:r>
              <a:rPr lang="de-DE" sz="3000" dirty="0" smtClean="0"/>
              <a:t> </a:t>
            </a:r>
            <a:r>
              <a:rPr lang="de-DE" sz="3000" dirty="0" err="1" smtClean="0"/>
              <a:t>education</a:t>
            </a:r>
            <a:r>
              <a:rPr lang="de-DE" sz="3000" dirty="0" smtClean="0"/>
              <a:t> </a:t>
            </a:r>
            <a:r>
              <a:rPr lang="de-DE" sz="3000" dirty="0" err="1" smtClean="0"/>
              <a:t>and</a:t>
            </a:r>
            <a:r>
              <a:rPr lang="de-DE" sz="3000" dirty="0" smtClean="0"/>
              <a:t>  </a:t>
            </a:r>
            <a:r>
              <a:rPr lang="de-DE" sz="3000" dirty="0" err="1" smtClean="0"/>
              <a:t>research</a:t>
            </a:r>
            <a:r>
              <a:rPr lang="de-DE" sz="3000" dirty="0" smtClean="0"/>
              <a:t>, DFG</a:t>
            </a:r>
          </a:p>
          <a:p>
            <a:pPr>
              <a:defRPr/>
            </a:pPr>
            <a:r>
              <a:rPr lang="de-DE" sz="3000" dirty="0" err="1" smtClean="0"/>
              <a:t>Decision</a:t>
            </a:r>
            <a:r>
              <a:rPr lang="de-DE" sz="3000" dirty="0" smtClean="0"/>
              <a:t> </a:t>
            </a:r>
            <a:r>
              <a:rPr lang="de-DE" sz="3000" dirty="0" err="1" smtClean="0"/>
              <a:t>made</a:t>
            </a:r>
            <a:r>
              <a:rPr lang="de-DE" sz="3000" dirty="0" smtClean="0"/>
              <a:t> </a:t>
            </a:r>
            <a:r>
              <a:rPr lang="de-DE" sz="3000" dirty="0" err="1" smtClean="0"/>
              <a:t>by</a:t>
            </a:r>
            <a:r>
              <a:rPr lang="de-DE" sz="3000" dirty="0" smtClean="0"/>
              <a:t> </a:t>
            </a:r>
            <a:r>
              <a:rPr lang="de-DE" sz="3000" dirty="0" err="1" smtClean="0"/>
              <a:t>space</a:t>
            </a:r>
            <a:r>
              <a:rPr lang="de-DE" sz="3000" dirty="0" smtClean="0"/>
              <a:t> </a:t>
            </a:r>
            <a:r>
              <a:rPr lang="de-DE" sz="3000" dirty="0" err="1" smtClean="0"/>
              <a:t>commission</a:t>
            </a:r>
            <a:r>
              <a:rPr lang="de-DE" sz="3000" dirty="0" smtClean="0"/>
              <a:t> </a:t>
            </a:r>
            <a:r>
              <a:rPr lang="de-DE" sz="3000" dirty="0" err="1" smtClean="0"/>
              <a:t>of</a:t>
            </a:r>
            <a:r>
              <a:rPr lang="de-DE" sz="3000" dirty="0" smtClean="0"/>
              <a:t> </a:t>
            </a:r>
            <a:r>
              <a:rPr lang="de-DE" sz="3000" dirty="0" err="1" smtClean="0"/>
              <a:t>medical</a:t>
            </a:r>
            <a:r>
              <a:rPr lang="de-DE" sz="3000" dirty="0" smtClean="0"/>
              <a:t> </a:t>
            </a:r>
            <a:r>
              <a:rPr lang="de-DE" sz="3000" dirty="0" err="1" smtClean="0"/>
              <a:t>faculty</a:t>
            </a:r>
            <a:r>
              <a:rPr lang="de-DE" sz="3000" dirty="0" smtClean="0"/>
              <a:t> </a:t>
            </a:r>
          </a:p>
          <a:p>
            <a:pPr>
              <a:defRPr/>
            </a:pPr>
            <a:r>
              <a:rPr lang="de-DE" sz="3000" dirty="0" err="1" smtClean="0"/>
              <a:t>Get</a:t>
            </a:r>
            <a:r>
              <a:rPr lang="de-DE" sz="3000" dirty="0" smtClean="0"/>
              <a:t> </a:t>
            </a:r>
            <a:r>
              <a:rPr lang="de-DE" sz="3000" dirty="0" err="1" smtClean="0"/>
              <a:t>permission</a:t>
            </a:r>
            <a:r>
              <a:rPr lang="de-DE" sz="3000" dirty="0" smtClean="0"/>
              <a:t> </a:t>
            </a:r>
            <a:r>
              <a:rPr lang="de-DE" sz="3000" dirty="0" err="1" smtClean="0"/>
              <a:t>for</a:t>
            </a:r>
            <a:r>
              <a:rPr lang="de-DE" sz="3000" dirty="0" smtClean="0"/>
              <a:t> </a:t>
            </a:r>
            <a:r>
              <a:rPr lang="de-DE" sz="3000" dirty="0" err="1" smtClean="0"/>
              <a:t>rooms</a:t>
            </a:r>
            <a:r>
              <a:rPr lang="de-DE" sz="3000" dirty="0" smtClean="0"/>
              <a:t> </a:t>
            </a:r>
          </a:p>
          <a:p>
            <a:pPr>
              <a:defRPr/>
            </a:pPr>
            <a:r>
              <a:rPr lang="de-DE" sz="3000" dirty="0" smtClean="0"/>
              <a:t>Laboratory </a:t>
            </a:r>
            <a:r>
              <a:rPr lang="de-DE" sz="3000" dirty="0" err="1" smtClean="0"/>
              <a:t>managers</a:t>
            </a:r>
            <a:r>
              <a:rPr lang="de-DE" sz="3000" dirty="0" smtClean="0"/>
              <a:t> find </a:t>
            </a:r>
            <a:r>
              <a:rPr lang="de-DE" sz="3000" dirty="0" err="1" smtClean="0"/>
              <a:t>suitable</a:t>
            </a:r>
            <a:r>
              <a:rPr lang="de-DE" sz="3000" dirty="0" smtClean="0"/>
              <a:t> </a:t>
            </a:r>
            <a:r>
              <a:rPr lang="de-DE" sz="3000" dirty="0" err="1" smtClean="0"/>
              <a:t>rooms</a:t>
            </a:r>
            <a:endParaRPr lang="de-DE" sz="3000" dirty="0" smtClean="0"/>
          </a:p>
          <a:p>
            <a:pPr>
              <a:defRPr/>
            </a:pPr>
            <a:r>
              <a:rPr lang="de-DE" sz="3000" dirty="0" err="1" smtClean="0"/>
              <a:t>Rent</a:t>
            </a:r>
            <a:r>
              <a:rPr lang="de-DE" sz="3000" dirty="0" smtClean="0"/>
              <a:t> (2.40 €/m²/</a:t>
            </a:r>
            <a:r>
              <a:rPr lang="de-DE" sz="3000" dirty="0" err="1" smtClean="0"/>
              <a:t>month</a:t>
            </a:r>
            <a:r>
              <a:rPr lang="de-DE" sz="3000" dirty="0" smtClean="0"/>
              <a:t>) </a:t>
            </a:r>
            <a:r>
              <a:rPr lang="de-DE" sz="3000" dirty="0" err="1" smtClean="0"/>
              <a:t>rooms</a:t>
            </a:r>
            <a:r>
              <a:rPr lang="de-DE" sz="3000" dirty="0" smtClean="0"/>
              <a:t> </a:t>
            </a:r>
            <a:r>
              <a:rPr lang="de-DE" sz="3000" dirty="0" err="1" smtClean="0"/>
              <a:t>for</a:t>
            </a:r>
            <a:r>
              <a:rPr lang="de-DE" sz="3000" dirty="0" smtClean="0"/>
              <a:t> 2 </a:t>
            </a:r>
            <a:r>
              <a:rPr lang="de-DE" sz="3000" dirty="0" err="1" smtClean="0"/>
              <a:t>years</a:t>
            </a:r>
            <a:endParaRPr lang="de-DE" sz="3000" dirty="0" smtClean="0"/>
          </a:p>
          <a:p>
            <a:pPr marL="0" indent="0">
              <a:buFont typeface="Arial" charset="0"/>
              <a:buNone/>
              <a:defRPr/>
            </a:pPr>
            <a:endParaRPr lang="de-DE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el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de-DE" smtClean="0"/>
              <a:t>The circle closes – how to find suitable rooms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395288" y="2133600"/>
          <a:ext cx="8229600" cy="4237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798"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Want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to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work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with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Risk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Solution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Room</a:t>
                      </a:r>
                      <a:endParaRPr lang="de-DE" sz="1800" dirty="0"/>
                    </a:p>
                  </a:txBody>
                  <a:tcPr marT="45715" marB="45715"/>
                </a:tc>
              </a:tr>
              <a:tr h="1141197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Infectious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agents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Infection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Disinfect</a:t>
                      </a:r>
                      <a:r>
                        <a:rPr lang="de-DE" sz="1800" dirty="0" smtClean="0"/>
                        <a:t>, </a:t>
                      </a:r>
                      <a:r>
                        <a:rPr lang="de-DE" sz="1800" dirty="0" err="1" smtClean="0"/>
                        <a:t>working</a:t>
                      </a:r>
                      <a:r>
                        <a:rPr lang="de-DE" sz="1800" baseline="0" dirty="0" smtClean="0"/>
                        <a:t> in </a:t>
                      </a:r>
                      <a:r>
                        <a:rPr lang="de-DE" sz="1800" baseline="0" dirty="0" err="1" smtClean="0"/>
                        <a:t>Biosafety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cabinet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Tissue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culture</a:t>
                      </a:r>
                      <a:r>
                        <a:rPr lang="de-DE" sz="1800" dirty="0" smtClean="0"/>
                        <a:t> S2</a:t>
                      </a:r>
                      <a:endParaRPr lang="de-DE" sz="1800" dirty="0"/>
                    </a:p>
                  </a:txBody>
                  <a:tcPr marT="45715" marB="45715"/>
                </a:tc>
              </a:tr>
              <a:tr h="1007997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Radioactivity</a:t>
                      </a:r>
                      <a:endParaRPr lang="de-DE" sz="1800" dirty="0" smtClean="0"/>
                    </a:p>
                    <a:p>
                      <a:r>
                        <a:rPr lang="de-DE" sz="1800" dirty="0" smtClean="0"/>
                        <a:t>Chrome-52</a:t>
                      </a: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Y-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radiation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Protection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by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lead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bricks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Radioactive</a:t>
                      </a:r>
                      <a:endParaRPr lang="de-DE" sz="1800" smtClean="0"/>
                    </a:p>
                    <a:p>
                      <a:r>
                        <a:rPr lang="de-DE" sz="1800" smtClean="0"/>
                        <a:t>Control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area</a:t>
                      </a:r>
                      <a:endParaRPr lang="de-DE" sz="1800" dirty="0"/>
                    </a:p>
                  </a:txBody>
                  <a:tcPr marT="45715" marB="45715"/>
                </a:tc>
              </a:tr>
              <a:tr h="1717046"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Toxic</a:t>
                      </a:r>
                      <a:r>
                        <a:rPr lang="de-DE" sz="1800" baseline="0" dirty="0" smtClean="0"/>
                        <a:t> </a:t>
                      </a:r>
                      <a:r>
                        <a:rPr lang="de-DE" sz="1800" baseline="0" dirty="0" err="1" smtClean="0"/>
                        <a:t>agents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Intoxication</a:t>
                      </a:r>
                      <a:endParaRPr lang="de-DE" sz="1800" dirty="0" smtClean="0"/>
                    </a:p>
                    <a:p>
                      <a:r>
                        <a:rPr lang="de-DE" sz="1800" dirty="0" err="1" smtClean="0"/>
                        <a:t>Incorporation</a:t>
                      </a:r>
                      <a:endParaRPr lang="de-DE" sz="1800" dirty="0" smtClean="0"/>
                    </a:p>
                    <a:p>
                      <a:r>
                        <a:rPr lang="de-DE" sz="1800" dirty="0" smtClean="0"/>
                        <a:t>Inhalation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smtClean="0"/>
                        <a:t>Work in a </a:t>
                      </a:r>
                    </a:p>
                    <a:p>
                      <a:r>
                        <a:rPr lang="de-DE" sz="1800" dirty="0" err="1" smtClean="0"/>
                        <a:t>fume-hood</a:t>
                      </a:r>
                      <a:endParaRPr lang="de-DE" sz="1800" dirty="0"/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r>
                        <a:rPr lang="de-DE" sz="1800" dirty="0" err="1" smtClean="0"/>
                        <a:t>Room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containing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fume</a:t>
                      </a:r>
                      <a:r>
                        <a:rPr lang="de-DE" sz="1800" dirty="0" smtClean="0"/>
                        <a:t> </a:t>
                      </a:r>
                      <a:r>
                        <a:rPr lang="de-DE" sz="1800" dirty="0" err="1" smtClean="0"/>
                        <a:t>hood</a:t>
                      </a:r>
                      <a:endParaRPr lang="de-DE" sz="1800" dirty="0"/>
                    </a:p>
                  </a:txBody>
                  <a:tcPr marT="45715" marB="45715"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History</a:t>
            </a:r>
          </a:p>
        </p:txBody>
      </p:sp>
      <p:sp>
        <p:nvSpPr>
          <p:cNvPr id="3584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1997: New BSL-3 Building with Lab-manager</a:t>
            </a:r>
          </a:p>
          <a:p>
            <a:r>
              <a:rPr lang="de-DE" smtClean="0"/>
              <a:t>2002 Dean of medical faculty decides to establish laboratory management in areas of biomedical research </a:t>
            </a:r>
          </a:p>
          <a:p>
            <a:r>
              <a:rPr lang="de-DE" smtClean="0"/>
              <a:t>2004 Building for biomedical Research</a:t>
            </a:r>
          </a:p>
          <a:p>
            <a:r>
              <a:rPr lang="de-DE" smtClean="0"/>
              <a:t>2011 Innovation Lab (Cleanroom Lab)</a:t>
            </a:r>
          </a:p>
          <a:p>
            <a:r>
              <a:rPr lang="de-DE" smtClean="0"/>
              <a:t>2012 Building of excellent research, for Junior Groups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On tour:</a:t>
            </a:r>
          </a:p>
        </p:txBody>
      </p:sp>
      <p:sp>
        <p:nvSpPr>
          <p:cNvPr id="36867" name="Inhaltsplatzhalter 2"/>
          <p:cNvSpPr>
            <a:spLocks noGrp="1"/>
          </p:cNvSpPr>
          <p:nvPr>
            <p:ph idx="1"/>
          </p:nvPr>
        </p:nvSpPr>
        <p:spPr>
          <a:xfrm>
            <a:off x="34925" y="3141663"/>
            <a:ext cx="9109075" cy="3084512"/>
          </a:xfrm>
        </p:spPr>
        <p:txBody>
          <a:bodyPr/>
          <a:lstStyle/>
          <a:p>
            <a:pPr eaLnBrk="1" hangingPunct="1"/>
            <a:r>
              <a:rPr lang="de-DE" smtClean="0"/>
              <a:t>INF 345</a:t>
            </a:r>
          </a:p>
          <a:p>
            <a:pPr eaLnBrk="1" hangingPunct="1"/>
            <a:r>
              <a:rPr lang="de-DE" smtClean="0"/>
              <a:t>INF 329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789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7892" name="Picture 2" descr="J:\P10105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6013" y="-531813"/>
            <a:ext cx="10512426" cy="788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Why Laboratory Management?</a:t>
            </a:r>
            <a:endParaRPr lang="en-GB" smtClean="0"/>
          </a:p>
        </p:txBody>
      </p:sp>
      <p:sp>
        <p:nvSpPr>
          <p:cNvPr id="5123" name="Inhaltsplatzhalter 2"/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4525962"/>
          </a:xfrm>
        </p:spPr>
        <p:txBody>
          <a:bodyPr/>
          <a:lstStyle/>
          <a:p>
            <a:r>
              <a:rPr lang="de-DE" smtClean="0"/>
              <a:t>Support of research</a:t>
            </a:r>
          </a:p>
          <a:p>
            <a:r>
              <a:rPr lang="de-DE" smtClean="0"/>
              <a:t>Advice in safety and research</a:t>
            </a:r>
          </a:p>
          <a:p>
            <a:r>
              <a:rPr lang="de-DE" smtClean="0"/>
              <a:t>Hints for legal requirements</a:t>
            </a:r>
          </a:p>
          <a:p>
            <a:r>
              <a:rPr lang="de-DE" smtClean="0"/>
              <a:t>Practical help in „running a laboratory“</a:t>
            </a:r>
          </a:p>
          <a:p>
            <a:endParaRPr lang="de-DE" smtClean="0"/>
          </a:p>
          <a:p>
            <a:r>
              <a:rPr lang="de-DE" smtClean="0"/>
              <a:t>„Making research more comfortable“</a:t>
            </a:r>
          </a:p>
          <a:p>
            <a:r>
              <a:rPr lang="de-DE" smtClean="0"/>
              <a:t>Delegation of responsibility, if possible</a:t>
            </a:r>
            <a:endParaRPr lang="en-GB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z="3600" smtClean="0"/>
              <a:t>Laboratory management</a:t>
            </a:r>
            <a:br>
              <a:rPr lang="de-DE" sz="3600" smtClean="0"/>
            </a:br>
            <a:r>
              <a:rPr lang="de-DE" sz="3600" smtClean="0"/>
              <a:t>Dept. 2.2 Biotechnik</a:t>
            </a:r>
            <a:br>
              <a:rPr lang="de-DE" sz="3600" smtClean="0"/>
            </a:br>
            <a:r>
              <a:rPr lang="de-DE" sz="3600" smtClean="0"/>
              <a:t>Zentralbereich </a:t>
            </a:r>
            <a:r>
              <a:rPr lang="de-DE" sz="3600" i="1" smtClean="0"/>
              <a:t>NEUENHEIMER FELD (ZNF)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de-DE" b="1" dirty="0" smtClean="0"/>
              <a:t>Laboratory Management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Cordula Ackermann	56-39189/R. 023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Dr. Elke Kehm		56-32397/ R. 023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de-DE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Jutta Endlich		56-7819/345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Patrick Francke	56-32394/345		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de-DE" b="1" dirty="0" smtClean="0"/>
              <a:t>Technical </a:t>
            </a:r>
            <a:r>
              <a:rPr lang="de-DE" b="1" dirty="0" err="1" smtClean="0"/>
              <a:t>assist</a:t>
            </a:r>
            <a:endParaRPr lang="de-DE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Reiner Knebel		54-6536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Dominik Benz		54-6536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 smtClean="0"/>
              <a:t>								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de-DE" b="1" dirty="0" smtClean="0"/>
              <a:t>Laboratory </a:t>
            </a:r>
            <a:r>
              <a:rPr lang="de-DE" b="1" dirty="0" err="1" smtClean="0"/>
              <a:t>assist</a:t>
            </a:r>
            <a:endParaRPr lang="de-DE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Sonja Walter,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dirty="0" smtClean="0"/>
              <a:t>Güler </a:t>
            </a:r>
            <a:r>
              <a:rPr lang="de-DE" dirty="0" err="1" smtClean="0"/>
              <a:t>Acil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Junior-Groups</a:t>
            </a:r>
            <a:endParaRPr lang="en-GB" smtClean="0"/>
          </a:p>
        </p:txBody>
      </p:sp>
      <p:sp>
        <p:nvSpPr>
          <p:cNvPr id="717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High pressure</a:t>
            </a:r>
          </a:p>
          <a:p>
            <a:r>
              <a:rPr lang="de-DE" smtClean="0"/>
              <a:t>High standards in methods</a:t>
            </a:r>
          </a:p>
          <a:p>
            <a:r>
              <a:rPr lang="de-DE" smtClean="0"/>
              <a:t>High motivations in producing scientific results</a:t>
            </a:r>
          </a:p>
          <a:p>
            <a:endParaRPr lang="de-DE" smtClean="0"/>
          </a:p>
          <a:p>
            <a:r>
              <a:rPr lang="de-DE" smtClean="0"/>
              <a:t>Little knowledge in safety aspects</a:t>
            </a:r>
          </a:p>
          <a:p>
            <a:r>
              <a:rPr lang="de-DE" smtClean="0"/>
              <a:t>Little knowledge in infrastructure</a:t>
            </a:r>
          </a:p>
          <a:p>
            <a:endParaRPr lang="en-GB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Biomedical Researcher</a:t>
            </a:r>
            <a:endParaRPr lang="en-GB" smtClean="0"/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MD</a:t>
            </a:r>
          </a:p>
          <a:p>
            <a:r>
              <a:rPr lang="de-DE" smtClean="0"/>
              <a:t>High pressure</a:t>
            </a:r>
          </a:p>
          <a:p>
            <a:r>
              <a:rPr lang="de-DE" smtClean="0"/>
              <a:t>Highly involved in clinical/medical care </a:t>
            </a:r>
          </a:p>
          <a:p>
            <a:r>
              <a:rPr lang="de-DE" smtClean="0"/>
              <a:t>High motivations in producing scientific results</a:t>
            </a:r>
          </a:p>
          <a:p>
            <a:endParaRPr lang="de-DE" smtClean="0"/>
          </a:p>
          <a:p>
            <a:r>
              <a:rPr lang="de-DE" smtClean="0"/>
              <a:t>Little time for safety aspects</a:t>
            </a:r>
          </a:p>
          <a:p>
            <a:r>
              <a:rPr lang="de-DE" smtClean="0"/>
              <a:t>Little time for knowledge in infrastructure</a:t>
            </a:r>
          </a:p>
          <a:p>
            <a:endParaRPr lang="en-GB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04825"/>
          </a:xfrm>
        </p:spPr>
        <p:txBody>
          <a:bodyPr/>
          <a:lstStyle/>
          <a:p>
            <a:pPr eaLnBrk="1" hangingPunct="1"/>
            <a:r>
              <a:rPr lang="de-DE" sz="3600" smtClean="0"/>
              <a:t>Safety, Service, Regulations, Paperwork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b="1" dirty="0" err="1" smtClean="0">
                <a:solidFill>
                  <a:srgbClr val="C00000"/>
                </a:solidFill>
              </a:rPr>
              <a:t>Safety</a:t>
            </a:r>
            <a:endParaRPr lang="de-DE" b="1" dirty="0" smtClean="0">
              <a:solidFill>
                <a:srgbClr val="C00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/>
              <a:t> </a:t>
            </a:r>
            <a:r>
              <a:rPr lang="de-DE" dirty="0" smtClean="0"/>
              <a:t>   	</a:t>
            </a:r>
            <a:r>
              <a:rPr lang="de-DE" sz="2800" dirty="0" err="1" smtClean="0"/>
              <a:t>Building</a:t>
            </a:r>
            <a:r>
              <a:rPr lang="de-DE" sz="2800" dirty="0" smtClean="0"/>
              <a:t>, </a:t>
            </a:r>
            <a:r>
              <a:rPr lang="de-DE" sz="2800" dirty="0" err="1" smtClean="0"/>
              <a:t>Dangerous</a:t>
            </a:r>
            <a:r>
              <a:rPr lang="de-DE" sz="2800" dirty="0" smtClean="0"/>
              <a:t> </a:t>
            </a:r>
            <a:r>
              <a:rPr lang="de-DE" sz="2800" dirty="0" err="1" smtClean="0"/>
              <a:t>Goods</a:t>
            </a:r>
            <a:r>
              <a:rPr lang="de-DE" sz="2800" dirty="0" smtClean="0"/>
              <a:t>, </a:t>
            </a:r>
            <a:r>
              <a:rPr lang="de-DE" sz="2800" dirty="0" err="1" smtClean="0"/>
              <a:t>Safety</a:t>
            </a:r>
            <a:r>
              <a:rPr lang="de-DE" sz="2800" dirty="0" smtClean="0"/>
              <a:t> </a:t>
            </a:r>
            <a:r>
              <a:rPr lang="de-DE" sz="2800" dirty="0" err="1" smtClean="0"/>
              <a:t>precautions</a:t>
            </a:r>
            <a:r>
              <a:rPr lang="de-DE" sz="2800" dirty="0" smtClean="0"/>
              <a:t>, </a:t>
            </a:r>
            <a:r>
              <a:rPr lang="de-DE" sz="2800" dirty="0"/>
              <a:t>M</a:t>
            </a:r>
            <a:r>
              <a:rPr lang="de-DE" sz="2800" dirty="0" smtClean="0"/>
              <a:t>edical 	</a:t>
            </a:r>
            <a:r>
              <a:rPr lang="de-DE" sz="2800" dirty="0" err="1" smtClean="0"/>
              <a:t>surveillance</a:t>
            </a:r>
            <a:endParaRPr lang="de-DE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b="1" dirty="0" smtClean="0">
                <a:solidFill>
                  <a:srgbClr val="C00000"/>
                </a:solidFill>
              </a:rPr>
              <a:t>Service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 smtClean="0"/>
              <a:t>	Technical </a:t>
            </a:r>
            <a:r>
              <a:rPr lang="de-DE" dirty="0" err="1" smtClean="0"/>
              <a:t>service</a:t>
            </a:r>
            <a:r>
              <a:rPr lang="de-DE" dirty="0" smtClean="0"/>
              <a:t>, Maintenance </a:t>
            </a:r>
            <a:r>
              <a:rPr lang="de-DE" dirty="0" err="1" smtClean="0"/>
              <a:t>of</a:t>
            </a:r>
            <a:r>
              <a:rPr lang="de-DE" dirty="0" smtClean="0"/>
              <a:t> Laboratory Equipment, 	</a:t>
            </a:r>
            <a:r>
              <a:rPr lang="de-DE" dirty="0" err="1" smtClean="0"/>
              <a:t>central</a:t>
            </a:r>
            <a:r>
              <a:rPr lang="de-DE" dirty="0" smtClean="0"/>
              <a:t> </a:t>
            </a:r>
            <a:r>
              <a:rPr lang="de-DE" dirty="0" err="1" smtClean="0"/>
              <a:t>service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ZNF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b="1" dirty="0" err="1" smtClean="0"/>
              <a:t>Regulations</a:t>
            </a:r>
            <a:endParaRPr lang="de-DE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 smtClean="0"/>
              <a:t> 	„</a:t>
            </a:r>
            <a:r>
              <a:rPr lang="de-DE" sz="2800" dirty="0" smtClean="0"/>
              <a:t>Laboratory </a:t>
            </a:r>
            <a:r>
              <a:rPr lang="de-DE" sz="2800" dirty="0" err="1" smtClean="0"/>
              <a:t>Regulations</a:t>
            </a:r>
            <a:r>
              <a:rPr lang="de-DE" sz="2800" dirty="0" smtClean="0"/>
              <a:t> </a:t>
            </a:r>
            <a:r>
              <a:rPr lang="de-DE" sz="2800" dirty="0" err="1" smtClean="0"/>
              <a:t>of</a:t>
            </a:r>
            <a:r>
              <a:rPr lang="de-DE" sz="2800" dirty="0" smtClean="0"/>
              <a:t> Heidelberg University </a:t>
            </a:r>
            <a:r>
              <a:rPr lang="de-DE" sz="2800" dirty="0" err="1" smtClean="0"/>
              <a:t>covers</a:t>
            </a:r>
            <a:endParaRPr lang="de-DE" sz="28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2800" dirty="0"/>
              <a:t>	</a:t>
            </a:r>
            <a:r>
              <a:rPr lang="de-DE" sz="2800" dirty="0" smtClean="0"/>
              <a:t>Federal </a:t>
            </a:r>
            <a:r>
              <a:rPr lang="de-DE" sz="2800" dirty="0" err="1" smtClean="0"/>
              <a:t>law</a:t>
            </a:r>
            <a:r>
              <a:rPr lang="de-DE" sz="2800" dirty="0" smtClean="0"/>
              <a:t>, Radiation </a:t>
            </a:r>
            <a:r>
              <a:rPr lang="de-DE" sz="2800" dirty="0" err="1" smtClean="0"/>
              <a:t>protection</a:t>
            </a:r>
            <a:r>
              <a:rPr lang="de-DE" sz="2800" dirty="0" smtClean="0"/>
              <a:t> </a:t>
            </a:r>
            <a:r>
              <a:rPr lang="de-DE" sz="2800" dirty="0" err="1" smtClean="0"/>
              <a:t>act</a:t>
            </a:r>
            <a:r>
              <a:rPr lang="de-DE" sz="2800" dirty="0" smtClean="0"/>
              <a:t>, Genetechnology </a:t>
            </a:r>
            <a:r>
              <a:rPr lang="de-DE" sz="2800" dirty="0" err="1" smtClean="0"/>
              <a:t>act</a:t>
            </a:r>
            <a:r>
              <a:rPr lang="de-DE" sz="2800" dirty="0" smtClean="0"/>
              <a:t>,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2800" dirty="0"/>
              <a:t>	</a:t>
            </a:r>
            <a:r>
              <a:rPr lang="de-DE" sz="2800" dirty="0" err="1" smtClean="0"/>
              <a:t>Dangerous</a:t>
            </a:r>
            <a:r>
              <a:rPr lang="de-DE" sz="2800" dirty="0" smtClean="0"/>
              <a:t> </a:t>
            </a:r>
            <a:r>
              <a:rPr lang="de-DE" sz="2800" dirty="0" err="1" smtClean="0"/>
              <a:t>goods</a:t>
            </a:r>
            <a:r>
              <a:rPr lang="de-DE" sz="2800" dirty="0" smtClean="0"/>
              <a:t> </a:t>
            </a:r>
            <a:r>
              <a:rPr lang="de-DE" sz="2800" dirty="0" err="1" smtClean="0"/>
              <a:t>regulations</a:t>
            </a:r>
            <a:r>
              <a:rPr lang="de-DE" sz="2800" dirty="0" smtClean="0"/>
              <a:t>, </a:t>
            </a:r>
            <a:r>
              <a:rPr lang="de-DE" sz="2800" dirty="0" err="1" smtClean="0"/>
              <a:t>safety</a:t>
            </a:r>
            <a:r>
              <a:rPr lang="de-DE" sz="2800" dirty="0" smtClean="0"/>
              <a:t> </a:t>
            </a:r>
            <a:r>
              <a:rPr lang="de-DE" sz="2800" dirty="0" err="1" smtClean="0"/>
              <a:t>regulations</a:t>
            </a:r>
            <a:endParaRPr lang="de-DE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b="1" dirty="0" err="1" smtClean="0"/>
              <a:t>Paperwork</a:t>
            </a:r>
            <a:endParaRPr lang="de-DE" b="1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/>
              <a:t>   	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assessment</a:t>
            </a:r>
            <a:r>
              <a:rPr lang="de-DE" dirty="0" smtClean="0"/>
              <a:t>, </a:t>
            </a:r>
            <a:r>
              <a:rPr lang="de-DE" dirty="0" err="1" smtClean="0"/>
              <a:t>operating</a:t>
            </a:r>
            <a:r>
              <a:rPr lang="de-DE" dirty="0" smtClean="0"/>
              <a:t> </a:t>
            </a:r>
            <a:r>
              <a:rPr lang="de-DE" dirty="0" err="1" smtClean="0"/>
              <a:t>instructions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dangerous</a:t>
            </a:r>
            <a:r>
              <a:rPr lang="de-DE" dirty="0" smtClean="0"/>
              <a:t>  	</a:t>
            </a:r>
            <a:r>
              <a:rPr lang="de-DE" dirty="0" err="1" smtClean="0"/>
              <a:t>equipment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exerimental</a:t>
            </a:r>
            <a:r>
              <a:rPr lang="de-DE" dirty="0" smtClean="0"/>
              <a:t> </a:t>
            </a:r>
            <a:r>
              <a:rPr lang="de-DE" dirty="0" err="1" smtClean="0"/>
              <a:t>details</a:t>
            </a:r>
            <a:r>
              <a:rPr lang="de-DE" dirty="0" smtClean="0"/>
              <a:t>;  DAMARIS (</a:t>
            </a:r>
            <a:r>
              <a:rPr lang="de-DE" dirty="0" err="1" smtClean="0"/>
              <a:t>database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	</a:t>
            </a:r>
            <a:r>
              <a:rPr lang="de-DE" dirty="0" err="1" smtClean="0"/>
              <a:t>dangerous</a:t>
            </a:r>
            <a:r>
              <a:rPr lang="de-DE" dirty="0" smtClean="0"/>
              <a:t> </a:t>
            </a:r>
            <a:r>
              <a:rPr lang="de-DE" dirty="0" err="1" smtClean="0"/>
              <a:t>chemicals</a:t>
            </a:r>
            <a:r>
              <a:rPr lang="de-DE" dirty="0" smtClean="0"/>
              <a:t> </a:t>
            </a:r>
            <a:r>
              <a:rPr lang="de-DE" dirty="0" err="1" smtClean="0"/>
              <a:t>stored</a:t>
            </a:r>
            <a:r>
              <a:rPr lang="de-DE" dirty="0" smtClean="0"/>
              <a:t> in </a:t>
            </a:r>
            <a:r>
              <a:rPr lang="de-DE" dirty="0" err="1" smtClean="0"/>
              <a:t>university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heidelberg</a:t>
            </a: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  <a:p>
            <a:pPr marL="45720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/>
              <a:t>	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04825"/>
          </a:xfrm>
        </p:spPr>
        <p:txBody>
          <a:bodyPr/>
          <a:lstStyle/>
          <a:p>
            <a:pPr eaLnBrk="1" hangingPunct="1"/>
            <a:r>
              <a:rPr lang="de-DE" sz="3600" smtClean="0"/>
              <a:t>„Softskills“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52513"/>
            <a:ext cx="8507413" cy="5545137"/>
          </a:xfrm>
        </p:spPr>
        <p:txBody>
          <a:bodyPr rtlCol="0">
            <a:normAutofit fontScale="3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6000" b="1" dirty="0" smtClean="0"/>
              <a:t>Networking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/>
              <a:t> </a:t>
            </a:r>
            <a:r>
              <a:rPr lang="de-DE" sz="6000" dirty="0" smtClean="0"/>
              <a:t>   	</a:t>
            </a:r>
            <a:r>
              <a:rPr lang="de-DE" sz="6000" dirty="0" err="1" smtClean="0"/>
              <a:t>Bringing</a:t>
            </a:r>
            <a:r>
              <a:rPr lang="de-DE" sz="6000" dirty="0" smtClean="0"/>
              <a:t> </a:t>
            </a:r>
            <a:r>
              <a:rPr lang="de-DE" sz="6000" dirty="0" err="1" smtClean="0"/>
              <a:t>workgroups</a:t>
            </a:r>
            <a:r>
              <a:rPr lang="de-DE" sz="6000" dirty="0" smtClean="0"/>
              <a:t> </a:t>
            </a:r>
            <a:r>
              <a:rPr lang="de-DE" sz="6000" dirty="0" err="1" smtClean="0"/>
              <a:t>together</a:t>
            </a:r>
            <a:r>
              <a:rPr lang="de-DE" sz="6000" dirty="0" smtClean="0"/>
              <a:t>, </a:t>
            </a:r>
            <a:r>
              <a:rPr lang="de-DE" sz="6000" dirty="0" err="1" smtClean="0"/>
              <a:t>sharing</a:t>
            </a:r>
            <a:r>
              <a:rPr lang="de-DE" sz="6000" dirty="0" smtClean="0"/>
              <a:t> </a:t>
            </a:r>
            <a:r>
              <a:rPr lang="de-DE" sz="6000" dirty="0" err="1" smtClean="0"/>
              <a:t>of</a:t>
            </a:r>
            <a:r>
              <a:rPr lang="de-DE" sz="6000" dirty="0" smtClean="0"/>
              <a:t> </a:t>
            </a:r>
            <a:r>
              <a:rPr lang="de-DE" sz="6000" dirty="0" err="1" smtClean="0"/>
              <a:t>equipment</a:t>
            </a:r>
            <a:r>
              <a:rPr lang="de-DE" sz="6000" dirty="0" smtClean="0"/>
              <a:t>, </a:t>
            </a:r>
            <a:r>
              <a:rPr lang="de-DE" sz="6000" dirty="0" err="1" smtClean="0"/>
              <a:t>exchange</a:t>
            </a:r>
            <a:r>
              <a:rPr lang="de-DE" sz="6000" dirty="0" smtClean="0"/>
              <a:t> </a:t>
            </a:r>
            <a:r>
              <a:rPr lang="de-DE" sz="6000" dirty="0" err="1" smtClean="0"/>
              <a:t>of</a:t>
            </a:r>
            <a:r>
              <a:rPr lang="de-DE" sz="6000" dirty="0"/>
              <a:t> </a:t>
            </a:r>
            <a:r>
              <a:rPr lang="de-DE" sz="6000" dirty="0" smtClean="0"/>
              <a:t>	</a:t>
            </a:r>
            <a:r>
              <a:rPr lang="de-DE" sz="6000" dirty="0" err="1" smtClean="0"/>
              <a:t>methods</a:t>
            </a:r>
            <a:r>
              <a:rPr lang="de-DE" sz="6000" dirty="0" smtClean="0"/>
              <a:t>, </a:t>
            </a:r>
            <a:r>
              <a:rPr lang="de-DE" sz="6000" dirty="0" err="1"/>
              <a:t>c</a:t>
            </a:r>
            <a:r>
              <a:rPr lang="de-DE" sz="6000" dirty="0" err="1" smtClean="0"/>
              <a:t>ollaborations</a:t>
            </a:r>
            <a:endParaRPr lang="de-DE" sz="6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6000" b="1" dirty="0" err="1" smtClean="0"/>
              <a:t>Safety</a:t>
            </a:r>
            <a:r>
              <a:rPr lang="de-DE" sz="6000" b="1" dirty="0" smtClean="0"/>
              <a:t> Training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 smtClean="0"/>
              <a:t>	Regular </a:t>
            </a:r>
            <a:r>
              <a:rPr lang="de-DE" sz="6000" dirty="0" err="1" smtClean="0"/>
              <a:t>advice</a:t>
            </a:r>
            <a:r>
              <a:rPr lang="de-DE" sz="6000" dirty="0" smtClean="0"/>
              <a:t> </a:t>
            </a:r>
            <a:r>
              <a:rPr lang="de-DE" sz="6000" dirty="0" err="1" smtClean="0"/>
              <a:t>of</a:t>
            </a:r>
            <a:r>
              <a:rPr lang="de-DE" sz="6000" dirty="0"/>
              <a:t> </a:t>
            </a:r>
            <a:r>
              <a:rPr lang="de-DE" sz="6000" dirty="0" err="1" smtClean="0"/>
              <a:t>scientists</a:t>
            </a:r>
            <a:r>
              <a:rPr lang="de-DE" sz="6000" dirty="0" smtClean="0"/>
              <a:t> </a:t>
            </a:r>
            <a:r>
              <a:rPr lang="de-DE" sz="6000" dirty="0" err="1" smtClean="0"/>
              <a:t>and</a:t>
            </a:r>
            <a:r>
              <a:rPr lang="de-DE" sz="6000" dirty="0" smtClean="0"/>
              <a:t> </a:t>
            </a:r>
            <a:r>
              <a:rPr lang="de-DE" sz="6000" dirty="0" err="1" smtClean="0"/>
              <a:t>technicians</a:t>
            </a:r>
            <a:endParaRPr lang="de-DE" sz="6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6000" b="1" dirty="0" smtClean="0"/>
              <a:t>Further </a:t>
            </a:r>
            <a:r>
              <a:rPr lang="de-DE" sz="6000" b="1" dirty="0" err="1" smtClean="0"/>
              <a:t>education</a:t>
            </a:r>
            <a:endParaRPr lang="de-DE" sz="6000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 smtClean="0"/>
              <a:t> 	e.g. IATA Training vor DGR </a:t>
            </a:r>
            <a:r>
              <a:rPr lang="de-DE" sz="6000" dirty="0" err="1" smtClean="0"/>
              <a:t>Shipment</a:t>
            </a:r>
            <a:endParaRPr lang="de-DE" sz="60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/>
              <a:t>	</a:t>
            </a:r>
            <a:r>
              <a:rPr lang="de-DE" sz="6000" dirty="0" err="1" smtClean="0"/>
              <a:t>training</a:t>
            </a:r>
            <a:r>
              <a:rPr lang="de-DE" sz="6000" dirty="0" smtClean="0"/>
              <a:t> </a:t>
            </a:r>
            <a:r>
              <a:rPr lang="de-DE" sz="6000" dirty="0" err="1" smtClean="0"/>
              <a:t>for</a:t>
            </a:r>
            <a:r>
              <a:rPr lang="de-DE" sz="6000" dirty="0" smtClean="0"/>
              <a:t> </a:t>
            </a:r>
            <a:r>
              <a:rPr lang="de-DE" sz="6000" dirty="0" err="1" smtClean="0"/>
              <a:t>radiation</a:t>
            </a:r>
            <a:r>
              <a:rPr lang="de-DE" sz="6000" dirty="0" smtClean="0"/>
              <a:t> </a:t>
            </a:r>
            <a:r>
              <a:rPr lang="de-DE" sz="6000" dirty="0" err="1" smtClean="0"/>
              <a:t>protection</a:t>
            </a:r>
            <a:r>
              <a:rPr lang="de-DE" sz="6000" dirty="0" smtClean="0"/>
              <a:t> </a:t>
            </a:r>
            <a:r>
              <a:rPr lang="de-DE" sz="6000" dirty="0" err="1" smtClean="0"/>
              <a:t>commissioner</a:t>
            </a:r>
            <a:endParaRPr lang="de-DE" sz="60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/>
              <a:t>	</a:t>
            </a:r>
            <a:r>
              <a:rPr lang="de-DE" sz="6000" dirty="0" smtClean="0"/>
              <a:t>Laser </a:t>
            </a:r>
            <a:r>
              <a:rPr lang="de-DE" sz="6000" dirty="0" err="1" smtClean="0"/>
              <a:t>protection</a:t>
            </a:r>
            <a:r>
              <a:rPr lang="de-DE" sz="6000" dirty="0" smtClean="0"/>
              <a:t> </a:t>
            </a:r>
            <a:r>
              <a:rPr lang="de-DE" sz="6000" dirty="0" err="1" smtClean="0"/>
              <a:t>commissioner</a:t>
            </a:r>
            <a:r>
              <a:rPr lang="de-DE" sz="6000" dirty="0" smtClean="0"/>
              <a:t>  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6000" dirty="0" smtClean="0"/>
              <a:t>	</a:t>
            </a:r>
            <a:r>
              <a:rPr lang="de-DE" sz="6000" dirty="0" err="1" smtClean="0"/>
              <a:t>Biosafety</a:t>
            </a:r>
            <a:r>
              <a:rPr lang="de-DE" sz="6000" dirty="0" smtClean="0"/>
              <a:t> </a:t>
            </a:r>
            <a:r>
              <a:rPr lang="de-DE" sz="6000" dirty="0" err="1" smtClean="0"/>
              <a:t>training</a:t>
            </a:r>
            <a:r>
              <a:rPr lang="de-DE" sz="6000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de-DE" sz="6000" b="1" dirty="0" err="1" smtClean="0"/>
              <a:t>Advice</a:t>
            </a:r>
            <a:endParaRPr lang="de-DE" sz="6000" b="1" dirty="0" smtClean="0"/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de-DE" sz="6000" dirty="0" smtClean="0"/>
              <a:t>   </a:t>
            </a:r>
            <a:r>
              <a:rPr lang="de-DE" sz="6000" dirty="0"/>
              <a:t>	</a:t>
            </a:r>
            <a:r>
              <a:rPr lang="de-DE" sz="6000" dirty="0" err="1" smtClean="0"/>
              <a:t>Animal</a:t>
            </a:r>
            <a:r>
              <a:rPr lang="de-DE" sz="6000" dirty="0" smtClean="0"/>
              <a:t> </a:t>
            </a:r>
            <a:r>
              <a:rPr lang="de-DE" sz="6000" dirty="0" err="1" smtClean="0"/>
              <a:t>protection</a:t>
            </a:r>
            <a:r>
              <a:rPr lang="de-DE" sz="6000" dirty="0" smtClean="0"/>
              <a:t>, </a:t>
            </a:r>
            <a:r>
              <a:rPr lang="de-DE" sz="6000" dirty="0" err="1" smtClean="0"/>
              <a:t>execution</a:t>
            </a:r>
            <a:r>
              <a:rPr lang="de-DE" sz="6000" dirty="0" smtClean="0"/>
              <a:t> </a:t>
            </a:r>
            <a:r>
              <a:rPr lang="de-DE" sz="6000" dirty="0" err="1" smtClean="0"/>
              <a:t>of</a:t>
            </a:r>
            <a:r>
              <a:rPr lang="de-DE" sz="6000" dirty="0" smtClean="0"/>
              <a:t> </a:t>
            </a:r>
            <a:r>
              <a:rPr lang="de-DE" sz="6000" dirty="0" err="1" smtClean="0"/>
              <a:t>experiments</a:t>
            </a:r>
            <a:endParaRPr lang="de-DE" sz="6000" dirty="0" smtClean="0"/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de-DE" sz="6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de-DE" sz="6000" b="1" dirty="0" err="1" smtClean="0"/>
              <a:t>Protocols</a:t>
            </a:r>
            <a:endParaRPr lang="de-DE" sz="6000" b="1" dirty="0" smtClean="0"/>
          </a:p>
          <a:p>
            <a:pPr marL="457200" lvl="1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de-DE" sz="6000" dirty="0"/>
              <a:t>	</a:t>
            </a:r>
            <a:r>
              <a:rPr lang="de-DE" sz="6000" dirty="0" smtClean="0"/>
              <a:t>GLP, </a:t>
            </a:r>
            <a:r>
              <a:rPr lang="de-DE" sz="6000" dirty="0" err="1" smtClean="0"/>
              <a:t>operation</a:t>
            </a:r>
            <a:r>
              <a:rPr lang="de-DE" sz="6000" dirty="0" smtClean="0"/>
              <a:t> </a:t>
            </a:r>
            <a:r>
              <a:rPr lang="de-DE" sz="6000" dirty="0" err="1" smtClean="0"/>
              <a:t>instrucions</a:t>
            </a:r>
            <a:endParaRPr lang="de-DE" sz="6000" dirty="0" smtClean="0"/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de-DE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  <a:p>
            <a:pPr marL="45720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dirty="0"/>
              <a:t>	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923</Words>
  <Application>Microsoft Office PowerPoint</Application>
  <PresentationFormat>On-screen Show (4:3)</PresentationFormat>
  <Paragraphs>356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Calibri</vt:lpstr>
      <vt:lpstr>Arial</vt:lpstr>
      <vt:lpstr>Larissa</vt:lpstr>
      <vt:lpstr>Exzellente  biomedizinische Forschung  ZENTRALBEREICH Neuenheimer Feld</vt:lpstr>
      <vt:lpstr>Slide 2</vt:lpstr>
      <vt:lpstr>ZNF</vt:lpstr>
      <vt:lpstr>Why Laboratory Management?</vt:lpstr>
      <vt:lpstr>Laboratory management Dept. 2.2 Biotechnik Zentralbereich NEUENHEIMER FELD (ZNF)</vt:lpstr>
      <vt:lpstr>Junior-Groups</vt:lpstr>
      <vt:lpstr>Biomedical Researcher</vt:lpstr>
      <vt:lpstr>Safety, Service, Regulations, Paperwork</vt:lpstr>
      <vt:lpstr>„Softskills“</vt:lpstr>
      <vt:lpstr>Safety, Basics</vt:lpstr>
      <vt:lpstr>Fire-Exit, Fire extinguishers, emergency showers; first aid boxes, emergency exits, alarm Keep Doorway open!!!</vt:lpstr>
      <vt:lpstr>Just two „simple“ examples:</vt:lpstr>
      <vt:lpstr>Blocking of escape routes</vt:lpstr>
      <vt:lpstr>Emergency Eyeshower</vt:lpstr>
      <vt:lpstr>Basic safety rules</vt:lpstr>
      <vt:lpstr>Safety rules are GLP rules Good Laboratory Practice</vt:lpstr>
      <vt:lpstr>Service</vt:lpstr>
      <vt:lpstr>Service</vt:lpstr>
      <vt:lpstr> Service Formales: zbt.uni-heidelberg.de</vt:lpstr>
      <vt:lpstr>Service on ZNF-Campus „Kundenkarte) internal Banking account  (financ. Dept.)</vt:lpstr>
      <vt:lpstr>Waste</vt:lpstr>
      <vt:lpstr>Common waste</vt:lpstr>
      <vt:lpstr>Waste, autoclavable S1, S2</vt:lpstr>
      <vt:lpstr>Radioactive waste</vt:lpstr>
      <vt:lpstr>Chemical waste control by industrial disposer</vt:lpstr>
      <vt:lpstr>Service II</vt:lpstr>
      <vt:lpstr>Coordination of common areas</vt:lpstr>
      <vt:lpstr>Explaining basic equipment </vt:lpstr>
      <vt:lpstr>Emergency switchoff (explaining how to handle  „house-technique“)</vt:lpstr>
      <vt:lpstr>Service III maintenance, repair of common equipment </vt:lpstr>
      <vt:lpstr>Let´s talk about money</vt:lpstr>
      <vt:lpstr>How to get laboratory space Reliable procedure to distribute laboratory space, which is rare</vt:lpstr>
      <vt:lpstr>The circle closes – how to find suitable rooms</vt:lpstr>
      <vt:lpstr>History</vt:lpstr>
      <vt:lpstr>On tour:</vt:lpstr>
      <vt:lpstr>Slide 36</vt:lpstr>
    </vt:vector>
  </TitlesOfParts>
  <Company>Universität Heidelberg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 329 Forschungsflächen für Exzellente Forschung im Zentralbereich Neuenheimer Feld</dc:title>
  <dc:creator>Roland Kehm</dc:creator>
  <cp:lastModifiedBy>User</cp:lastModifiedBy>
  <cp:revision>51</cp:revision>
  <dcterms:created xsi:type="dcterms:W3CDTF">2012-04-15T20:31:01Z</dcterms:created>
  <dcterms:modified xsi:type="dcterms:W3CDTF">2012-10-04T11:03:16Z</dcterms:modified>
</cp:coreProperties>
</file>