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70" r:id="rId2"/>
    <p:sldId id="271" r:id="rId3"/>
    <p:sldId id="258" r:id="rId4"/>
    <p:sldId id="259" r:id="rId5"/>
    <p:sldId id="286" r:id="rId6"/>
    <p:sldId id="280" r:id="rId7"/>
    <p:sldId id="281" r:id="rId8"/>
    <p:sldId id="282" r:id="rId9"/>
    <p:sldId id="283" r:id="rId10"/>
    <p:sldId id="285" r:id="rId11"/>
    <p:sldId id="272" r:id="rId12"/>
    <p:sldId id="273" r:id="rId13"/>
    <p:sldId id="274" r:id="rId14"/>
    <p:sldId id="275" r:id="rId15"/>
    <p:sldId id="276" r:id="rId16"/>
    <p:sldId id="262" r:id="rId17"/>
    <p:sldId id="28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52" autoAdjust="0"/>
    <p:restoredTop sz="94622" autoAdjust="0"/>
  </p:normalViewPr>
  <p:slideViewPr>
    <p:cSldViewPr>
      <p:cViewPr>
        <p:scale>
          <a:sx n="50" d="100"/>
          <a:sy n="50" d="100"/>
        </p:scale>
        <p:origin x="-1740" y="-12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0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tor\My%20Documents\SH%20FORUM%20UNZE\Struktura_mentor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tor\My%20Documents\SH%20FORUM%20UNZE\doktorski_kandidati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tor\My%20Documents\SH%20FORUM%20UNZE\imena_mentor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tor\My%20Documents\SH%20FORUM%20UNZE\naucne_oblati_pravo_ekonomij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tor\My%20Documents\SH%20FORUM%20UNZE\naucne_oblati_tehnik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Pos val="ctr"/>
            <c:showVal val="1"/>
          </c:dLbls>
          <c:cat>
            <c:strRef>
              <c:f>Sheet1!$A$1:$A$2</c:f>
              <c:strCache>
                <c:ptCount val="2"/>
                <c:pt idx="0">
                  <c:v>UNZE</c:v>
                </c:pt>
                <c:pt idx="1">
                  <c:v>van UNZE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43</c:v>
                </c:pt>
                <c:pt idx="1">
                  <c:v>32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5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showVal val="1"/>
          </c:dLbls>
          <c:cat>
            <c:strRef>
              <c:f>Sheet1!$A$1:$A$8</c:f>
              <c:strCache>
                <c:ptCount val="8"/>
                <c:pt idx="0">
                  <c:v>FMM</c:v>
                </c:pt>
                <c:pt idx="1">
                  <c:v>MF</c:v>
                </c:pt>
                <c:pt idx="2">
                  <c:v>PeF</c:v>
                </c:pt>
                <c:pt idx="3">
                  <c:v>IPF</c:v>
                </c:pt>
                <c:pt idx="4">
                  <c:v>EF</c:v>
                </c:pt>
                <c:pt idx="5">
                  <c:v>PrF</c:v>
                </c:pt>
                <c:pt idx="6">
                  <c:v>ZF</c:v>
                </c:pt>
                <c:pt idx="7">
                  <c:v>PtF</c:v>
                </c:pt>
              </c:strCache>
            </c:strRef>
          </c:cat>
          <c:val>
            <c:numRef>
              <c:f>Sheet1!$B$1:$B$8</c:f>
              <c:numCache>
                <c:formatCode>General</c:formatCode>
                <c:ptCount val="8"/>
                <c:pt idx="0">
                  <c:v>10</c:v>
                </c:pt>
                <c:pt idx="1">
                  <c:v>20</c:v>
                </c:pt>
                <c:pt idx="2">
                  <c:v>11</c:v>
                </c:pt>
                <c:pt idx="3">
                  <c:v>0</c:v>
                </c:pt>
                <c:pt idx="4">
                  <c:v>17</c:v>
                </c:pt>
                <c:pt idx="5">
                  <c:v>13</c:v>
                </c:pt>
                <c:pt idx="6">
                  <c:v>7</c:v>
                </c:pt>
                <c:pt idx="7">
                  <c:v>0</c:v>
                </c:pt>
              </c:numCache>
            </c:numRef>
          </c:val>
        </c:ser>
        <c:dLbls>
          <c:showVal val="1"/>
        </c:dLbls>
        <c:shape val="box"/>
        <c:axId val="66443904"/>
        <c:axId val="67502464"/>
        <c:axId val="0"/>
      </c:bar3DChart>
      <c:catAx>
        <c:axId val="66443904"/>
        <c:scaling>
          <c:orientation val="minMax"/>
        </c:scaling>
        <c:axPos val="b"/>
        <c:tickLblPos val="nextTo"/>
        <c:crossAx val="67502464"/>
        <c:crosses val="autoZero"/>
        <c:auto val="1"/>
        <c:lblAlgn val="ctr"/>
        <c:lblOffset val="100"/>
      </c:catAx>
      <c:valAx>
        <c:axId val="67502464"/>
        <c:scaling>
          <c:orientation val="minMax"/>
        </c:scaling>
        <c:axPos val="l"/>
        <c:majorGridlines/>
        <c:numFmt formatCode="General" sourceLinked="1"/>
        <c:tickLblPos val="nextTo"/>
        <c:crossAx val="66443904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5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showVal val="1"/>
          </c:dLbls>
          <c:cat>
            <c:strRef>
              <c:f>Sheet1!$A$1:$A$8</c:f>
              <c:strCache>
                <c:ptCount val="8"/>
                <c:pt idx="0">
                  <c:v>Djogic R.prof.dr</c:v>
                </c:pt>
                <c:pt idx="1">
                  <c:v>Brdarevic S.prof.dr</c:v>
                </c:pt>
                <c:pt idx="2">
                  <c:v>Vukojevic D.prof.Dr</c:v>
                </c:pt>
                <c:pt idx="3">
                  <c:v>Oruc M.prof.dr</c:v>
                </c:pt>
                <c:pt idx="4">
                  <c:v>Muminagic S.prof.Dr</c:v>
                </c:pt>
                <c:pt idx="5">
                  <c:v>Catic R.prof.dr</c:v>
                </c:pt>
                <c:pt idx="6">
                  <c:v>Trnka K.prof.Dr</c:v>
                </c:pt>
                <c:pt idx="7">
                  <c:v>Ostali </c:v>
                </c:pt>
              </c:strCache>
            </c:strRef>
          </c:cat>
          <c:val>
            <c:numRef>
              <c:f>Sheet1!$B$1:$B$8</c:f>
              <c:numCache>
                <c:formatCode>General</c:formatCode>
                <c:ptCount val="8"/>
                <c:pt idx="0">
                  <c:v>6</c:v>
                </c:pt>
                <c:pt idx="1">
                  <c:v>5</c:v>
                </c:pt>
                <c:pt idx="2">
                  <c:v>5</c:v>
                </c:pt>
                <c:pt idx="3">
                  <c:v>4</c:v>
                </c:pt>
                <c:pt idx="4">
                  <c:v>4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</c:numCache>
            </c:numRef>
          </c:val>
        </c:ser>
        <c:dLbls>
          <c:showVal val="1"/>
        </c:dLbls>
        <c:shape val="box"/>
        <c:axId val="67543424"/>
        <c:axId val="67544960"/>
        <c:axId val="0"/>
      </c:bar3DChart>
      <c:catAx>
        <c:axId val="67543424"/>
        <c:scaling>
          <c:orientation val="minMax"/>
        </c:scaling>
        <c:axPos val="b"/>
        <c:tickLblPos val="nextTo"/>
        <c:crossAx val="67544960"/>
        <c:crosses val="autoZero"/>
        <c:auto val="1"/>
        <c:lblAlgn val="ctr"/>
        <c:lblOffset val="100"/>
      </c:catAx>
      <c:valAx>
        <c:axId val="67544960"/>
        <c:scaling>
          <c:orientation val="minMax"/>
        </c:scaling>
        <c:axPos val="l"/>
        <c:majorGridlines/>
        <c:numFmt formatCode="General" sourceLinked="1"/>
        <c:tickLblPos val="nextTo"/>
        <c:crossAx val="67543424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3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showVal val="1"/>
          </c:dLbls>
          <c:cat>
            <c:strRef>
              <c:f>Sheet1!$A$1:$A$8</c:f>
              <c:strCache>
                <c:ptCount val="8"/>
                <c:pt idx="0">
                  <c:v>Criminal Law</c:v>
                </c:pt>
                <c:pt idx="1">
                  <c:v>National and International Law</c:v>
                </c:pt>
                <c:pt idx="2">
                  <c:v>Citizens Law</c:v>
                </c:pt>
                <c:pt idx="3">
                  <c:v>History of state and Law</c:v>
                </c:pt>
                <c:pt idx="4">
                  <c:v>Theory of economy and Business</c:v>
                </c:pt>
                <c:pt idx="5">
                  <c:v>Management</c:v>
                </c:pt>
                <c:pt idx="6">
                  <c:v>Marceting</c:v>
                </c:pt>
                <c:pt idx="7">
                  <c:v>Finances </c:v>
                </c:pt>
              </c:strCache>
            </c:strRef>
          </c:cat>
          <c:val>
            <c:numRef>
              <c:f>Sheet1!$B$1:$B$8</c:f>
              <c:numCache>
                <c:formatCode>General</c:formatCode>
                <c:ptCount val="8"/>
                <c:pt idx="0">
                  <c:v>3</c:v>
                </c:pt>
                <c:pt idx="1">
                  <c:v>6</c:v>
                </c:pt>
                <c:pt idx="2">
                  <c:v>3</c:v>
                </c:pt>
                <c:pt idx="3">
                  <c:v>1</c:v>
                </c:pt>
                <c:pt idx="4">
                  <c:v>4</c:v>
                </c:pt>
                <c:pt idx="5">
                  <c:v>8</c:v>
                </c:pt>
                <c:pt idx="6">
                  <c:v>3</c:v>
                </c:pt>
                <c:pt idx="7">
                  <c:v>2</c:v>
                </c:pt>
              </c:numCache>
            </c:numRef>
          </c:val>
        </c:ser>
        <c:dLbls>
          <c:showVal val="1"/>
        </c:dLbls>
        <c:shape val="box"/>
        <c:axId val="67446656"/>
        <c:axId val="67448192"/>
        <c:axId val="0"/>
      </c:bar3DChart>
      <c:catAx>
        <c:axId val="67446656"/>
        <c:scaling>
          <c:orientation val="minMax"/>
        </c:scaling>
        <c:axPos val="b"/>
        <c:tickLblPos val="nextTo"/>
        <c:crossAx val="67448192"/>
        <c:crosses val="autoZero"/>
        <c:auto val="1"/>
        <c:lblAlgn val="ctr"/>
        <c:lblOffset val="100"/>
      </c:catAx>
      <c:valAx>
        <c:axId val="67448192"/>
        <c:scaling>
          <c:orientation val="minMax"/>
        </c:scaling>
        <c:axPos val="l"/>
        <c:majorGridlines/>
        <c:numFmt formatCode="General" sourceLinked="1"/>
        <c:tickLblPos val="nextTo"/>
        <c:crossAx val="67446656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3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showVal val="1"/>
          </c:dLbls>
          <c:cat>
            <c:strRef>
              <c:f>Sheet1!$A$1:$A$10</c:f>
              <c:strCache>
                <c:ptCount val="10"/>
                <c:pt idx="0">
                  <c:v>Metalurgy </c:v>
                </c:pt>
                <c:pt idx="1">
                  <c:v>Materials</c:v>
                </c:pt>
                <c:pt idx="2">
                  <c:v>Physics</c:v>
                </c:pt>
                <c:pt idx="3">
                  <c:v>Mechanics</c:v>
                </c:pt>
                <c:pt idx="4">
                  <c:v>Maintanance</c:v>
                </c:pt>
                <c:pt idx="5">
                  <c:v>Automatization</c:v>
                </c:pt>
                <c:pt idx="6">
                  <c:v>Production technology</c:v>
                </c:pt>
                <c:pt idx="7">
                  <c:v>Ecology</c:v>
                </c:pt>
                <c:pt idx="8">
                  <c:v>Process engineering</c:v>
                </c:pt>
                <c:pt idx="9">
                  <c:v>Health sciences</c:v>
                </c:pt>
              </c:strCache>
            </c:strRef>
          </c:cat>
          <c:val>
            <c:numRef>
              <c:f>Sheet1!$B$1:$B$10</c:f>
              <c:numCache>
                <c:formatCode>General</c:formatCode>
                <c:ptCount val="10"/>
                <c:pt idx="0">
                  <c:v>5</c:v>
                </c:pt>
                <c:pt idx="1">
                  <c:v>4</c:v>
                </c:pt>
                <c:pt idx="2">
                  <c:v>2</c:v>
                </c:pt>
                <c:pt idx="3">
                  <c:v>7</c:v>
                </c:pt>
                <c:pt idx="4">
                  <c:v>5</c:v>
                </c:pt>
                <c:pt idx="5">
                  <c:v>1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  <c:pt idx="9">
                  <c:v>7</c:v>
                </c:pt>
              </c:numCache>
            </c:numRef>
          </c:val>
        </c:ser>
        <c:dLbls>
          <c:showVal val="1"/>
        </c:dLbls>
        <c:shape val="box"/>
        <c:axId val="67485056"/>
        <c:axId val="67499136"/>
        <c:axId val="0"/>
      </c:bar3DChart>
      <c:catAx>
        <c:axId val="67485056"/>
        <c:scaling>
          <c:orientation val="minMax"/>
        </c:scaling>
        <c:axPos val="b"/>
        <c:tickLblPos val="nextTo"/>
        <c:crossAx val="67499136"/>
        <c:crosses val="autoZero"/>
        <c:auto val="1"/>
        <c:lblAlgn val="ctr"/>
        <c:lblOffset val="100"/>
      </c:catAx>
      <c:valAx>
        <c:axId val="67499136"/>
        <c:scaling>
          <c:orientation val="minMax"/>
        </c:scaling>
        <c:axPos val="l"/>
        <c:majorGridlines/>
        <c:numFmt formatCode="General" sourceLinked="1"/>
        <c:tickLblPos val="nextTo"/>
        <c:crossAx val="67485056"/>
        <c:crosses val="autoZero"/>
        <c:crossBetween val="between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1A33F-2290-4C16-B890-C9B720501F27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43C74-98AE-4095-A316-36EA1C0640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6D4A79-2C3A-4C5C-BC28-0444F494D85D}" type="slidenum">
              <a:rPr lang="bs-Latn-BA" smtClean="0"/>
              <a:pPr/>
              <a:t>17</a:t>
            </a:fld>
            <a:endParaRPr lang="bs-Latn-BA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2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ektorat@unze.ba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unze.ba/doktorati/index_ba.php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Događanja na Univerzitetu u Zenic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3276600"/>
            <a:ext cx="2114096" cy="208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990600" y="5791200"/>
            <a:ext cx="75009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bs-Latn-BA" dirty="0"/>
              <a:t>Training on Salzburg principles</a:t>
            </a:r>
          </a:p>
          <a:p>
            <a:pPr algn="ctr"/>
            <a:r>
              <a:rPr lang="bs-Latn-BA" dirty="0" smtClean="0"/>
              <a:t>Heidelberg, September 16-20, </a:t>
            </a:r>
            <a:r>
              <a:rPr lang="bs-Latn-BA" dirty="0"/>
              <a:t>2012.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1600200"/>
            <a:ext cx="8458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s-Latn-BA" sz="3200" dirty="0" smtClean="0">
                <a:solidFill>
                  <a:schemeClr val="bg1"/>
                </a:solidFill>
              </a:rPr>
              <a:t>¨Embedding Quality Assurance in Doctoral Education¨</a:t>
            </a:r>
          </a:p>
          <a:p>
            <a:pPr algn="ctr"/>
            <a:r>
              <a:rPr lang="bs-Latn-BA" sz="3200" dirty="0" smtClean="0">
                <a:solidFill>
                  <a:schemeClr val="bg1"/>
                </a:solidFill>
              </a:rPr>
              <a:t>EQADE (516891-TEMPUS-1-2011-1-DE-TEMPUS-SMGR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s-Latn-BA" sz="2800" dirty="0" smtClean="0">
                <a:solidFill>
                  <a:srgbClr val="FF0000"/>
                </a:solidFill>
              </a:rPr>
              <a:t>Rulebook for organization of undergraduate, master and doctoral studies at UNZE is created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22531" name="Picture 3" descr="C:\Documents and Settings\Administrator\My Documents\My Pictures\cor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1" y="1600200"/>
            <a:ext cx="8382000" cy="4812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bs-Latn-BA" dirty="0" smtClean="0"/>
              <a:t>Doctoral thesis menthor structure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7/5/2012</a:t>
            </a:r>
          </a:p>
        </p:txBody>
      </p:sp>
      <p:graphicFrame>
        <p:nvGraphicFramePr>
          <p:cNvPr id="7" name="Chart 6"/>
          <p:cNvGraphicFramePr/>
          <p:nvPr/>
        </p:nvGraphicFramePr>
        <p:xfrm>
          <a:off x="500034" y="1857364"/>
          <a:ext cx="8215370" cy="45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38" y="357188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s-Latn-BA" dirty="0" smtClean="0"/>
              <a:t>Number of doctoral thesis on every OU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7/5/2012</a:t>
            </a:r>
          </a:p>
        </p:txBody>
      </p:sp>
      <p:graphicFrame>
        <p:nvGraphicFramePr>
          <p:cNvPr id="8" name="Chart 7"/>
          <p:cNvGraphicFramePr/>
          <p:nvPr/>
        </p:nvGraphicFramePr>
        <p:xfrm>
          <a:off x="1071538" y="1928802"/>
          <a:ext cx="7072362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bs-Latn-BA" dirty="0" smtClean="0"/>
              <a:t>Most common menthors on UNZE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7/5/2012</a:t>
            </a:r>
          </a:p>
        </p:txBody>
      </p:sp>
      <p:graphicFrame>
        <p:nvGraphicFramePr>
          <p:cNvPr id="7" name="Chart 6"/>
          <p:cNvGraphicFramePr/>
          <p:nvPr/>
        </p:nvGraphicFramePr>
        <p:xfrm>
          <a:off x="500034" y="2000240"/>
          <a:ext cx="8215370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bs-Latn-BA" dirty="0" smtClean="0"/>
              <a:t>Thesis in field of Economy and Law </a:t>
            </a:r>
            <a:endParaRPr lang="en-US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1219200" y="1371600"/>
          <a:ext cx="73914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bs-Latn-BA" dirty="0" smtClean="0"/>
              <a:t>Thesis in field of Technical science and Health science</a:t>
            </a:r>
            <a:endParaRPr lang="en-US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838200" y="1447800"/>
          <a:ext cx="7696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Dissemination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4038600" cy="4572000"/>
          </a:xfrm>
        </p:spPr>
        <p:txBody>
          <a:bodyPr/>
          <a:lstStyle/>
          <a:p>
            <a:r>
              <a:rPr lang="bs-Latn-BA" dirty="0" smtClean="0"/>
              <a:t>Written material</a:t>
            </a:r>
          </a:p>
          <a:p>
            <a:r>
              <a:rPr lang="bs-Latn-BA" dirty="0" smtClean="0"/>
              <a:t>Web page</a:t>
            </a:r>
          </a:p>
          <a:p>
            <a:r>
              <a:rPr lang="bs-Latn-BA" dirty="0" smtClean="0"/>
              <a:t>E-mail</a:t>
            </a:r>
          </a:p>
          <a:p>
            <a:r>
              <a:rPr lang="bs-Latn-BA" dirty="0" smtClean="0"/>
              <a:t>QA meetings</a:t>
            </a:r>
          </a:p>
          <a:p>
            <a:r>
              <a:rPr lang="bs-Latn-BA" dirty="0" smtClean="0"/>
              <a:t>ECTS meetings</a:t>
            </a:r>
          </a:p>
          <a:p>
            <a:r>
              <a:rPr lang="bs-Latn-BA" dirty="0" smtClean="0"/>
              <a:t>Stakeholders Forum meeting</a:t>
            </a:r>
          </a:p>
          <a:p>
            <a:pPr>
              <a:buNone/>
            </a:pPr>
            <a:endParaRPr lang="bs-Latn-BA" dirty="0" smtClean="0"/>
          </a:p>
        </p:txBody>
      </p:sp>
      <p:pic>
        <p:nvPicPr>
          <p:cNvPr id="5" name="Picture 4" descr="C:\Documents and Settings\Administrator\My Documents\Bluetooth Exchange Folder\Fotografija-01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1600200"/>
            <a:ext cx="2714625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Administrator\My Documents\My Pictures\core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3352800"/>
            <a:ext cx="26606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istrator\My Documents\My Pictures\core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4495800"/>
            <a:ext cx="3429000" cy="1752600"/>
          </a:xfrm>
          <a:prstGeom prst="rect">
            <a:avLst/>
          </a:prstGeom>
          <a:noFill/>
        </p:spPr>
      </p:pic>
      <p:pic>
        <p:nvPicPr>
          <p:cNvPr id="4" name="Picture 5" descr="C:\Documents and Settings\Administrator\My Documents\Bluetooth Exchange Folder\Fotografija-014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4648200"/>
            <a:ext cx="2357438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C:\Documents and Settings\Administrator\My Documents\My Pictures\core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4724400"/>
            <a:ext cx="2486026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Line 2"/>
          <p:cNvSpPr>
            <a:spLocks noChangeShapeType="1"/>
          </p:cNvSpPr>
          <p:nvPr/>
        </p:nvSpPr>
        <p:spPr bwMode="auto">
          <a:xfrm>
            <a:off x="0" y="517525"/>
            <a:ext cx="9144000" cy="0"/>
          </a:xfrm>
          <a:prstGeom prst="line">
            <a:avLst/>
          </a:prstGeom>
          <a:noFill/>
          <a:ln w="76200" cmpd="tri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23" name="Line 3"/>
          <p:cNvSpPr>
            <a:spLocks noChangeShapeType="1"/>
          </p:cNvSpPr>
          <p:nvPr/>
        </p:nvSpPr>
        <p:spPr bwMode="auto">
          <a:xfrm>
            <a:off x="0" y="441325"/>
            <a:ext cx="9144000" cy="0"/>
          </a:xfrm>
          <a:prstGeom prst="line">
            <a:avLst/>
          </a:prstGeom>
          <a:noFill/>
          <a:ln w="76200" cmpd="tri">
            <a:solidFill>
              <a:srgbClr val="66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0" y="6237288"/>
            <a:ext cx="9144000" cy="0"/>
          </a:xfrm>
          <a:prstGeom prst="line">
            <a:avLst/>
          </a:prstGeom>
          <a:noFill/>
          <a:ln w="76200" cmpd="tri">
            <a:solidFill>
              <a:srgbClr val="66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525" name="Line 5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76200" cmpd="tri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31800" y="657225"/>
            <a:ext cx="90011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hr-HR" sz="1200" b="1"/>
          </a:p>
        </p:txBody>
      </p:sp>
      <p:pic>
        <p:nvPicPr>
          <p:cNvPr id="32775" name="Picture 8" descr="IM0000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0"/>
            <a:ext cx="26289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9" descr="IM0001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3429000"/>
            <a:ext cx="2286000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12" descr="IM00004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0"/>
            <a:ext cx="23431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13" descr="IM00000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438400"/>
            <a:ext cx="2268538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15" descr="IM00002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91000" y="1981200"/>
            <a:ext cx="2046288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16" descr="IM00005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56488" y="0"/>
            <a:ext cx="1687512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1" name="Picture 17" descr="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28575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2" name="Picture 18" descr="DSC_007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80150" y="1981200"/>
            <a:ext cx="28638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3" name="Picture 19" descr="P113005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19800" y="4267200"/>
            <a:ext cx="3124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4" name="Picture 20" descr="P113005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962400" y="3505200"/>
            <a:ext cx="243681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5" name="Picture 21" descr="P113006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286000" y="1981200"/>
            <a:ext cx="193516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6" name="Picture 22" descr="IMG_067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4572000"/>
            <a:ext cx="23923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7" name="Picture 23" descr="IMG_148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962400" y="5257800"/>
            <a:ext cx="213518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8" name="Picture 24" descr="inkubator 083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905000" y="5181600"/>
            <a:ext cx="22479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9" name="Picture 26" descr="PB140167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515225" y="1219200"/>
            <a:ext cx="16287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 animBg="1"/>
      <p:bldP spid="107523" grpId="0" animBg="1"/>
      <p:bldP spid="107524" grpId="0" animBg="1"/>
      <p:bldP spid="1075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University of Zenica – Basic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2050"/>
          </a:xfrm>
        </p:spPr>
        <p:txBody>
          <a:bodyPr rtlCol="0"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sz="4300" b="1" cap="all" dirty="0" smtClean="0"/>
              <a:t>UNIVERZITET </a:t>
            </a:r>
            <a:r>
              <a:rPr lang="nl-NL" sz="4300" b="1" cap="all" dirty="0"/>
              <a:t>U ZENICI</a:t>
            </a:r>
            <a:r>
              <a:rPr lang="hr-HR" sz="4300" b="1" cap="all" dirty="0"/>
              <a:t> </a:t>
            </a:r>
            <a:r>
              <a:rPr lang="hr-HR" sz="4300" b="1" cap="all" dirty="0" smtClean="0"/>
              <a:t>(University of Zenica) –  </a:t>
            </a:r>
            <a:r>
              <a:rPr lang="nl-NL" sz="4300" b="1" cap="all" dirty="0" smtClean="0"/>
              <a:t>UNIVERSITAS </a:t>
            </a:r>
            <a:r>
              <a:rPr lang="nl-NL" sz="4300" b="1" cap="all" dirty="0"/>
              <a:t>STUDIORUM </a:t>
            </a:r>
            <a:r>
              <a:rPr lang="nl-NL" sz="4300" b="1" cap="all" dirty="0" smtClean="0"/>
              <a:t>ZENICAENSSIS</a:t>
            </a:r>
            <a:r>
              <a:rPr lang="hr-HR" sz="4300" b="1" cap="all" dirty="0" smtClean="0"/>
              <a:t> </a:t>
            </a:r>
            <a:r>
              <a:rPr lang="nl-NL" sz="4300" b="1" cap="all" dirty="0" smtClean="0"/>
              <a:t>UNIVERSITY </a:t>
            </a:r>
            <a:r>
              <a:rPr lang="nl-NL" sz="4300" b="1" cap="all" dirty="0"/>
              <a:t>OF </a:t>
            </a:r>
            <a:r>
              <a:rPr lang="nl-NL" sz="4300" b="1" cap="all" dirty="0" smtClean="0"/>
              <a:t>ZENICA</a:t>
            </a:r>
            <a:endParaRPr lang="hr-HR" sz="4300" b="1" cap="all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4300" cap="all" dirty="0" smtClean="0"/>
              <a:t>A</a:t>
            </a:r>
            <a:r>
              <a:rPr lang="pl-PL" sz="4300" dirty="0" smtClean="0"/>
              <a:t>dress</a:t>
            </a:r>
            <a:r>
              <a:rPr lang="hr-HR" sz="4300" cap="all" dirty="0" smtClean="0"/>
              <a:t>: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4300" b="1" cap="all" dirty="0" smtClean="0"/>
              <a:t>Fakultetska</a:t>
            </a:r>
            <a:r>
              <a:rPr lang="hr-HR" sz="4300" b="1" cap="all" dirty="0" smtClean="0"/>
              <a:t> 3, 72 </a:t>
            </a:r>
            <a:r>
              <a:rPr lang="hr-HR" sz="4300" b="1" cap="all" dirty="0"/>
              <a:t>000 </a:t>
            </a:r>
            <a:r>
              <a:rPr lang="pl-PL" sz="4300" b="1" cap="all" dirty="0" smtClean="0"/>
              <a:t>zenica</a:t>
            </a:r>
            <a:r>
              <a:rPr lang="hr-HR" sz="4300" b="1" cap="all" dirty="0" smtClean="0"/>
              <a:t>, </a:t>
            </a:r>
            <a:r>
              <a:rPr lang="pl-PL" sz="4300" b="1" cap="all" dirty="0" smtClean="0"/>
              <a:t>bosna </a:t>
            </a:r>
            <a:r>
              <a:rPr lang="pl-PL" sz="4300" b="1" cap="all" dirty="0"/>
              <a:t>i herecegovina</a:t>
            </a:r>
            <a:endParaRPr lang="hr-HR" sz="43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4300" dirty="0" smtClean="0"/>
              <a:t>Official logo:</a:t>
            </a:r>
            <a:r>
              <a:rPr lang="pl-PL" sz="4300" dirty="0"/>
              <a:t>	</a:t>
            </a:r>
            <a:endParaRPr lang="hr-HR" sz="43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4300" dirty="0"/>
              <a:t>Tel.:</a:t>
            </a:r>
            <a:r>
              <a:rPr lang="pt-BR" sz="4300" cap="all" dirty="0"/>
              <a:t>	</a:t>
            </a:r>
            <a:r>
              <a:rPr lang="pt-BR" sz="4300" b="1" cap="all" dirty="0"/>
              <a:t>+ 387 32 444 430 </a:t>
            </a:r>
            <a:r>
              <a:rPr lang="pt-BR" sz="4300" b="1" cap="all" dirty="0" smtClean="0"/>
              <a:t>+ </a:t>
            </a:r>
            <a:r>
              <a:rPr lang="pt-BR" sz="4300" b="1" cap="all" dirty="0"/>
              <a:t>387 32 444 420</a:t>
            </a:r>
            <a:endParaRPr lang="hr-HR" sz="43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4300" dirty="0"/>
              <a:t>Fax</a:t>
            </a:r>
            <a:r>
              <a:rPr lang="pt-BR" sz="4300" cap="all" dirty="0"/>
              <a:t>.:	</a:t>
            </a:r>
            <a:r>
              <a:rPr lang="pt-BR" sz="4300" b="1" cap="all" dirty="0"/>
              <a:t>+ 387 32 444 431</a:t>
            </a:r>
            <a:endParaRPr lang="hr-HR" sz="43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4300" dirty="0"/>
              <a:t>Web </a:t>
            </a:r>
            <a:r>
              <a:rPr lang="pt-BR" sz="4300" dirty="0" smtClean="0"/>
              <a:t>site:</a:t>
            </a:r>
            <a:r>
              <a:rPr lang="hr-HR" sz="4300" cap="all" dirty="0" smtClean="0"/>
              <a:t> </a:t>
            </a:r>
            <a:r>
              <a:rPr lang="pt-BR" sz="4300" b="1" dirty="0" smtClean="0"/>
              <a:t>www.unze.ba</a:t>
            </a:r>
            <a:endParaRPr lang="hr-HR" sz="43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4300" cap="all" dirty="0" smtClean="0"/>
              <a:t>T</a:t>
            </a:r>
            <a:r>
              <a:rPr lang="bs-Latn-BA" sz="4300" cap="all" dirty="0" smtClean="0"/>
              <a:t>ype</a:t>
            </a:r>
            <a:r>
              <a:rPr lang="pt-BR" sz="4300" cap="all" dirty="0" smtClean="0"/>
              <a:t> </a:t>
            </a:r>
            <a:r>
              <a:rPr lang="hr-HR" sz="4300" cap="all" dirty="0" smtClean="0"/>
              <a:t> </a:t>
            </a:r>
            <a:r>
              <a:rPr lang="bs-Latn-BA" sz="4300" b="1" cap="all" dirty="0" smtClean="0"/>
              <a:t>PUBLIC INSTITUTION</a:t>
            </a:r>
            <a:endParaRPr lang="hr-HR" sz="43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sz="4300" cap="all" dirty="0" smtClean="0"/>
              <a:t>Number of students</a:t>
            </a:r>
            <a:r>
              <a:rPr lang="pt-BR" sz="4300" cap="all" dirty="0" smtClean="0"/>
              <a:t>:</a:t>
            </a:r>
            <a:r>
              <a:rPr lang="pt-BR" sz="4300" b="1" cap="all" dirty="0" smtClean="0"/>
              <a:t> </a:t>
            </a:r>
            <a:r>
              <a:rPr lang="bs-Latn-BA" sz="4300" b="1" cap="all" dirty="0" smtClean="0"/>
              <a:t>6001 (76 pHd candidates)</a:t>
            </a:r>
            <a:endParaRPr lang="hr-HR" sz="43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sz="4300" cap="all" dirty="0" smtClean="0"/>
              <a:t>Number of staff:</a:t>
            </a:r>
            <a:r>
              <a:rPr lang="pt-BR" sz="4300" b="1" cap="all" dirty="0" smtClean="0"/>
              <a:t>4</a:t>
            </a:r>
            <a:r>
              <a:rPr lang="bs-Latn-BA" sz="4300" b="1" cap="all" dirty="0" smtClean="0"/>
              <a:t>14 (127 full time + 94 part time + 194 guests)</a:t>
            </a:r>
            <a:endParaRPr lang="hr-HR" sz="43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sz="4300" cap="all" dirty="0" smtClean="0"/>
              <a:t>EMPLOYEES</a:t>
            </a:r>
            <a:r>
              <a:rPr lang="bs-Latn-BA" sz="4300" b="1" cap="all" dirty="0" smtClean="0"/>
              <a:t>356</a:t>
            </a:r>
            <a:endParaRPr lang="hr-HR" sz="43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sz="4300" b="1" cap="all" dirty="0" smtClean="0"/>
              <a:t>Total space</a:t>
            </a:r>
            <a:r>
              <a:rPr lang="pt-BR" sz="4300" b="1" cap="all" dirty="0" smtClean="0"/>
              <a:t>39 </a:t>
            </a:r>
            <a:r>
              <a:rPr lang="pt-BR" sz="4300" b="1" cap="all" dirty="0"/>
              <a:t>200 </a:t>
            </a:r>
            <a:r>
              <a:rPr lang="pt-BR" sz="4300" b="1" dirty="0"/>
              <a:t>m</a:t>
            </a:r>
            <a:r>
              <a:rPr lang="pt-BR" sz="4300" b="1" baseline="30000" dirty="0"/>
              <a:t>2</a:t>
            </a:r>
            <a:endParaRPr lang="hr-HR" sz="43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4300" cap="all" dirty="0"/>
              <a:t>web </a:t>
            </a:r>
            <a:r>
              <a:rPr lang="pt-BR" sz="4300" cap="all" dirty="0" smtClean="0"/>
              <a:t>adres</a:t>
            </a:r>
            <a:r>
              <a:rPr lang="bs-Latn-BA" sz="4300" cap="all" dirty="0" smtClean="0"/>
              <a:t>s</a:t>
            </a:r>
            <a:r>
              <a:rPr lang="pt-BR" sz="4300" cap="all" dirty="0" smtClean="0"/>
              <a:t> </a:t>
            </a:r>
            <a:r>
              <a:rPr lang="pt-BR" sz="4300" dirty="0" smtClean="0"/>
              <a:t> </a:t>
            </a:r>
            <a:r>
              <a:rPr lang="pt-BR" sz="4300" b="1" i="1" u="sng" dirty="0">
                <a:hlinkClick r:id="rId3"/>
              </a:rPr>
              <a:t>rektorat@unze.ba</a:t>
            </a:r>
            <a:endParaRPr lang="hr-HR" sz="43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hr-HR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000875" y="2571750"/>
          <a:ext cx="1500188" cy="1477963"/>
        </p:xfrm>
        <a:graphic>
          <a:graphicData uri="http://schemas.openxmlformats.org/presentationml/2006/ole">
            <p:oleObj spid="_x0000_s1026" r:id="rId4" imgW="1991003" imgH="196190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istrator\My Documents\PROJEKAT DOKTORSKI STUDIJI\vodič 2.bmp"/>
          <p:cNvPicPr>
            <a:picLocks noChangeAspect="1" noChangeArrowheads="1"/>
          </p:cNvPicPr>
          <p:nvPr/>
        </p:nvPicPr>
        <p:blipFill>
          <a:blip r:embed="rId2"/>
          <a:srcRect l="31250" r="29687" b="-4688"/>
          <a:stretch>
            <a:fillRect/>
          </a:stretch>
        </p:blipFill>
        <p:spPr bwMode="auto">
          <a:xfrm>
            <a:off x="533400" y="685799"/>
            <a:ext cx="3276600" cy="548830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343400" y="914400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3600" dirty="0" smtClean="0">
                <a:solidFill>
                  <a:srgbClr val="FF0000"/>
                </a:solidFill>
              </a:rPr>
              <a:t>Scheme for establishing and process of doctoral studies at University of Zenica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5" name="Picture 5" descr="Događanja na Univerzitetu u Zenic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3554412"/>
            <a:ext cx="2114096" cy="208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What is done?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bs-Latn-BA" dirty="0" smtClean="0">
                <a:solidFill>
                  <a:srgbClr val="FF0000"/>
                </a:solidFill>
              </a:rPr>
              <a:t>Team for PhD established</a:t>
            </a:r>
          </a:p>
          <a:p>
            <a:r>
              <a:rPr lang="en-US" b="1" dirty="0" err="1" smtClean="0"/>
              <a:t>Prof.Dr</a:t>
            </a:r>
            <a:r>
              <a:rPr lang="en-US" b="1" dirty="0" smtClean="0"/>
              <a:t> sc. </a:t>
            </a:r>
            <a:r>
              <a:rPr lang="en-US" b="1" dirty="0" err="1" smtClean="0"/>
              <a:t>Darko</a:t>
            </a:r>
            <a:r>
              <a:rPr lang="en-US" b="1" dirty="0" smtClean="0"/>
              <a:t> </a:t>
            </a:r>
            <a:r>
              <a:rPr lang="en-US" b="1" dirty="0" err="1" smtClean="0"/>
              <a:t>Petković</a:t>
            </a:r>
            <a:r>
              <a:rPr lang="en-US" b="1" dirty="0" smtClean="0"/>
              <a:t>, </a:t>
            </a:r>
            <a:r>
              <a:rPr lang="bs-Latn-BA" b="1" dirty="0" smtClean="0"/>
              <a:t>Vice rector for International cooperation and QA</a:t>
            </a:r>
            <a:r>
              <a:rPr lang="en-US" b="1" dirty="0" smtClean="0"/>
              <a:t>, </a:t>
            </a:r>
            <a:endParaRPr lang="bs-Latn-BA" b="1" dirty="0" smtClean="0"/>
          </a:p>
          <a:p>
            <a:r>
              <a:rPr lang="en-US" dirty="0" err="1" smtClean="0"/>
              <a:t>Prof.Dr</a:t>
            </a:r>
            <a:r>
              <a:rPr lang="en-US" dirty="0" smtClean="0"/>
              <a:t> sc. </a:t>
            </a:r>
            <a:r>
              <a:rPr lang="en-US" dirty="0" err="1" smtClean="0"/>
              <a:t>Sabahudin</a:t>
            </a:r>
            <a:r>
              <a:rPr lang="en-US" dirty="0" smtClean="0"/>
              <a:t> </a:t>
            </a:r>
            <a:r>
              <a:rPr lang="en-US" dirty="0" err="1" smtClean="0"/>
              <a:t>Ekinović</a:t>
            </a:r>
            <a:r>
              <a:rPr lang="en-US" dirty="0" smtClean="0"/>
              <a:t>, rector, </a:t>
            </a:r>
            <a:endParaRPr lang="bs-Latn-BA" dirty="0" smtClean="0"/>
          </a:p>
          <a:p>
            <a:r>
              <a:rPr lang="en-US" dirty="0" smtClean="0"/>
              <a:t>Prof. Dr </a:t>
            </a:r>
            <a:r>
              <a:rPr lang="en-US" dirty="0" err="1" smtClean="0"/>
              <a:t>Refik</a:t>
            </a:r>
            <a:r>
              <a:rPr lang="en-US" dirty="0" smtClean="0"/>
              <a:t> </a:t>
            </a:r>
            <a:r>
              <a:rPr lang="en-US" dirty="0" err="1" smtClean="0"/>
              <a:t>Ćatić</a:t>
            </a:r>
            <a:r>
              <a:rPr lang="en-US" dirty="0" smtClean="0"/>
              <a:t>, </a:t>
            </a:r>
            <a:r>
              <a:rPr lang="bs-Latn-BA" dirty="0" smtClean="0"/>
              <a:t>vice rector for science and research</a:t>
            </a:r>
            <a:r>
              <a:rPr lang="en-US" dirty="0" smtClean="0"/>
              <a:t>, </a:t>
            </a:r>
            <a:endParaRPr lang="bs-Latn-BA" dirty="0" smtClean="0"/>
          </a:p>
          <a:p>
            <a:r>
              <a:rPr lang="en-US" dirty="0" err="1" smtClean="0"/>
              <a:t>Doc.Dr</a:t>
            </a:r>
            <a:r>
              <a:rPr lang="en-US" dirty="0" smtClean="0"/>
              <a:t> </a:t>
            </a:r>
            <a:r>
              <a:rPr lang="en-US" dirty="0" err="1" smtClean="0"/>
              <a:t>Malik</a:t>
            </a:r>
            <a:r>
              <a:rPr lang="en-US" dirty="0" smtClean="0"/>
              <a:t> </a:t>
            </a:r>
            <a:r>
              <a:rPr lang="en-US" dirty="0" err="1" smtClean="0"/>
              <a:t>Čabaravdić</a:t>
            </a:r>
            <a:r>
              <a:rPr lang="en-US" dirty="0" smtClean="0"/>
              <a:t>, dipl.ing. </a:t>
            </a:r>
            <a:r>
              <a:rPr lang="bs-Latn-BA" dirty="0" smtClean="0"/>
              <a:t>German doctorant</a:t>
            </a:r>
            <a:r>
              <a:rPr lang="en-US" dirty="0" smtClean="0"/>
              <a:t>, </a:t>
            </a:r>
            <a:r>
              <a:rPr lang="bs-Latn-BA" dirty="0" smtClean="0"/>
              <a:t>associate</a:t>
            </a:r>
          </a:p>
          <a:p>
            <a:r>
              <a:rPr lang="en-US" dirty="0" err="1" smtClean="0"/>
              <a:t>Doc.Dr</a:t>
            </a:r>
            <a:r>
              <a:rPr lang="en-US" dirty="0" smtClean="0"/>
              <a:t> </a:t>
            </a:r>
            <a:r>
              <a:rPr lang="en-US" dirty="0" err="1" smtClean="0"/>
              <a:t>Zlatan</a:t>
            </a:r>
            <a:r>
              <a:rPr lang="en-US" dirty="0" smtClean="0"/>
              <a:t> </a:t>
            </a:r>
            <a:r>
              <a:rPr lang="en-US" dirty="0" err="1" smtClean="0"/>
              <a:t>Meškić</a:t>
            </a:r>
            <a:r>
              <a:rPr lang="en-US" dirty="0" smtClean="0"/>
              <a:t>, dipl.iur. </a:t>
            </a:r>
            <a:r>
              <a:rPr lang="bs-Latn-BA" dirty="0" smtClean="0"/>
              <a:t>Austrian doctoran associate</a:t>
            </a:r>
          </a:p>
          <a:p>
            <a:r>
              <a:rPr lang="en-US" dirty="0" smtClean="0"/>
              <a:t>Doc. Dr Nino </a:t>
            </a:r>
            <a:r>
              <a:rPr lang="en-US" dirty="0" err="1" smtClean="0"/>
              <a:t>Serdarević,dipl.oec</a:t>
            </a:r>
            <a:r>
              <a:rPr lang="en-US" dirty="0" smtClean="0"/>
              <a:t>. </a:t>
            </a:r>
            <a:r>
              <a:rPr lang="bs-Latn-BA" dirty="0" smtClean="0"/>
              <a:t>Austrina master associate</a:t>
            </a:r>
            <a:r>
              <a:rPr lang="en-US" dirty="0" smtClean="0"/>
              <a:t>, </a:t>
            </a:r>
            <a:endParaRPr lang="bs-Latn-BA" dirty="0" smtClean="0"/>
          </a:p>
          <a:p>
            <a:r>
              <a:rPr lang="en-US" dirty="0" err="1" smtClean="0"/>
              <a:t>Mr</a:t>
            </a:r>
            <a:r>
              <a:rPr lang="en-US" dirty="0" smtClean="0"/>
              <a:t> sc. </a:t>
            </a:r>
            <a:r>
              <a:rPr lang="en-US" dirty="0" err="1" smtClean="0"/>
              <a:t>Mirza</a:t>
            </a:r>
            <a:r>
              <a:rPr lang="en-US" dirty="0" smtClean="0"/>
              <a:t> </a:t>
            </a:r>
            <a:r>
              <a:rPr lang="en-US" dirty="0" err="1" smtClean="0"/>
              <a:t>Oruč</a:t>
            </a:r>
            <a:r>
              <a:rPr lang="en-US" dirty="0" smtClean="0"/>
              <a:t>, </a:t>
            </a:r>
            <a:r>
              <a:rPr lang="bs-Latn-BA" dirty="0" smtClean="0"/>
              <a:t>PhD candidate</a:t>
            </a:r>
            <a:r>
              <a:rPr lang="en-US" dirty="0" smtClean="0"/>
              <a:t> – ECTS coordinator UNZE, </a:t>
            </a:r>
            <a:r>
              <a:rPr lang="bs-Latn-BA" dirty="0" smtClean="0"/>
              <a:t>associate</a:t>
            </a:r>
          </a:p>
          <a:p>
            <a:r>
              <a:rPr lang="en-US" dirty="0" smtClean="0"/>
              <a:t>Dr sc. </a:t>
            </a:r>
            <a:r>
              <a:rPr lang="en-US" dirty="0" err="1" smtClean="0"/>
              <a:t>Džafer</a:t>
            </a:r>
            <a:r>
              <a:rPr lang="en-US" dirty="0" smtClean="0"/>
              <a:t> </a:t>
            </a:r>
            <a:r>
              <a:rPr lang="en-US" dirty="0" err="1" smtClean="0"/>
              <a:t>Dautbegović</a:t>
            </a:r>
            <a:r>
              <a:rPr lang="en-US" dirty="0" smtClean="0"/>
              <a:t>, ALBA Berlin-</a:t>
            </a:r>
            <a:r>
              <a:rPr lang="en-US" dirty="0" err="1" smtClean="0"/>
              <a:t>Zenica</a:t>
            </a:r>
            <a:r>
              <a:rPr lang="en-US" dirty="0" smtClean="0"/>
              <a:t>, </a:t>
            </a:r>
            <a:r>
              <a:rPr lang="bs-Latn-BA" dirty="0" smtClean="0"/>
              <a:t>Germyn doctorant associate</a:t>
            </a:r>
            <a:r>
              <a:rPr lang="en-US" dirty="0" smtClean="0"/>
              <a:t>, </a:t>
            </a:r>
            <a:endParaRPr lang="bs-Latn-BA" dirty="0" smtClean="0"/>
          </a:p>
          <a:p>
            <a:r>
              <a:rPr lang="en-US" dirty="0" smtClean="0"/>
              <a:t>Mr.sc. Milan </a:t>
            </a:r>
            <a:r>
              <a:rPr lang="en-US" dirty="0" err="1" smtClean="0"/>
              <a:t>Rimac</a:t>
            </a:r>
            <a:r>
              <a:rPr lang="en-US" dirty="0" smtClean="0"/>
              <a:t>, </a:t>
            </a:r>
            <a:r>
              <a:rPr lang="bs-Latn-BA" dirty="0" smtClean="0"/>
              <a:t>UNZE doctorant associate</a:t>
            </a:r>
            <a:r>
              <a:rPr lang="en-US" dirty="0" smtClean="0"/>
              <a:t>,</a:t>
            </a:r>
            <a:endParaRPr lang="bs-Latn-BA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Mr</a:t>
            </a:r>
            <a:r>
              <a:rPr lang="en-US" dirty="0" smtClean="0"/>
              <a:t> sc. Ibrahim </a:t>
            </a:r>
            <a:r>
              <a:rPr lang="en-US" dirty="0" err="1" smtClean="0"/>
              <a:t>Plančić</a:t>
            </a:r>
            <a:r>
              <a:rPr lang="en-US" dirty="0" smtClean="0"/>
              <a:t>, </a:t>
            </a:r>
            <a:r>
              <a:rPr lang="bs-Latn-BA" dirty="0" smtClean="0"/>
              <a:t>UNZE doctorant associate</a:t>
            </a:r>
            <a:r>
              <a:rPr lang="en-US" dirty="0" smtClean="0"/>
              <a:t>, QA manager UNZE, </a:t>
            </a:r>
            <a:endParaRPr lang="bs-Latn-BA" dirty="0" smtClean="0"/>
          </a:p>
          <a:p>
            <a:r>
              <a:rPr lang="en-US" dirty="0" err="1" smtClean="0"/>
              <a:t>Mediha</a:t>
            </a:r>
            <a:r>
              <a:rPr lang="en-US" dirty="0" smtClean="0"/>
              <a:t> </a:t>
            </a:r>
            <a:r>
              <a:rPr lang="en-US" dirty="0" err="1" smtClean="0"/>
              <a:t>Arnaut</a:t>
            </a:r>
            <a:r>
              <a:rPr lang="en-US" dirty="0" smtClean="0"/>
              <a:t>, dipl.iur. </a:t>
            </a:r>
            <a:r>
              <a:rPr lang="bs-Latn-BA" dirty="0" smtClean="0"/>
              <a:t>UNZE general secretary associate</a:t>
            </a:r>
            <a:r>
              <a:rPr lang="en-US" dirty="0" smtClean="0"/>
              <a:t> </a:t>
            </a:r>
            <a:endParaRPr lang="bs-Latn-BA" dirty="0" smtClean="0"/>
          </a:p>
          <a:p>
            <a:r>
              <a:rPr lang="en-US" dirty="0" err="1" smtClean="0"/>
              <a:t>Lamija</a:t>
            </a:r>
            <a:r>
              <a:rPr lang="en-US" dirty="0" smtClean="0"/>
              <a:t> </a:t>
            </a:r>
            <a:r>
              <a:rPr lang="en-US" dirty="0" err="1" smtClean="0"/>
              <a:t>Subašić</a:t>
            </a:r>
            <a:r>
              <a:rPr lang="en-US" dirty="0" smtClean="0"/>
              <a:t>, </a:t>
            </a:r>
            <a:r>
              <a:rPr lang="en-US" dirty="0" err="1" smtClean="0"/>
              <a:t>prof</a:t>
            </a:r>
            <a:r>
              <a:rPr lang="en-US" dirty="0" smtClean="0"/>
              <a:t>. </a:t>
            </a:r>
            <a:r>
              <a:rPr lang="bs-Latn-BA" dirty="0" smtClean="0"/>
              <a:t>UNZE Office for international cooperation</a:t>
            </a:r>
          </a:p>
          <a:p>
            <a:r>
              <a:rPr lang="en-US" dirty="0" smtClean="0"/>
              <a:t>Mario </a:t>
            </a:r>
            <a:r>
              <a:rPr lang="en-US" dirty="0" err="1" smtClean="0"/>
              <a:t>Zović</a:t>
            </a:r>
            <a:r>
              <a:rPr lang="en-US" dirty="0" smtClean="0"/>
              <a:t>, UNZE</a:t>
            </a:r>
            <a:r>
              <a:rPr lang="bs-Latn-BA" dirty="0" smtClean="0"/>
              <a:t> Student Union president</a:t>
            </a:r>
            <a:r>
              <a:rPr lang="en-US" dirty="0" smtClean="0"/>
              <a:t>.</a:t>
            </a:r>
            <a:endParaRPr lang="bs-Latn-B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381000"/>
            <a:ext cx="7772400" cy="5638800"/>
          </a:xfrm>
        </p:spPr>
        <p:txBody>
          <a:bodyPr/>
          <a:lstStyle/>
          <a:p>
            <a:r>
              <a:rPr lang="bs-Latn-BA" dirty="0" smtClean="0"/>
              <a:t>Guidlines for PhD programe based on European experiences was created cca 50 pages.</a:t>
            </a:r>
          </a:p>
          <a:p>
            <a:r>
              <a:rPr lang="bs-Latn-BA" dirty="0" smtClean="0"/>
              <a:t>Legislation procedures:</a:t>
            </a:r>
          </a:p>
          <a:p>
            <a:pPr lvl="1"/>
            <a:r>
              <a:rPr lang="bs-Latn-BA" dirty="0" smtClean="0"/>
              <a:t>On Second jule Senate meeting  this Guidline is given to all members for review.  </a:t>
            </a:r>
          </a:p>
          <a:p>
            <a:pPr lvl="1">
              <a:buNone/>
            </a:pPr>
            <a:endParaRPr lang="bs-Latn-BA" dirty="0" smtClean="0"/>
          </a:p>
          <a:p>
            <a:pPr lvl="1"/>
            <a:endParaRPr lang="bs-Latn-BA" dirty="0" smtClean="0"/>
          </a:p>
          <a:p>
            <a:pPr lvl="1"/>
            <a:r>
              <a:rPr lang="bs-Latn-BA" dirty="0" smtClean="0"/>
              <a:t>It is planned to have thematic Senate meeting with this topic. </a:t>
            </a:r>
          </a:p>
          <a:p>
            <a:pPr lvl="1"/>
            <a:r>
              <a:rPr lang="bs-Latn-BA" dirty="0" smtClean="0"/>
              <a:t>Several changes in Rulebuook for PhD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200" y="274638"/>
            <a:ext cx="3276600" cy="5287962"/>
          </a:xfrm>
        </p:spPr>
        <p:txBody>
          <a:bodyPr>
            <a:normAutofit fontScale="90000"/>
          </a:bodyPr>
          <a:lstStyle/>
          <a:p>
            <a:r>
              <a:rPr lang="bs-Latn-BA" sz="3100" dirty="0" smtClean="0">
                <a:solidFill>
                  <a:srgbClr val="FF0000"/>
                </a:solidFill>
              </a:rPr>
              <a:t/>
            </a:r>
            <a:br>
              <a:rPr lang="bs-Latn-BA" sz="3100" dirty="0" smtClean="0">
                <a:solidFill>
                  <a:srgbClr val="FF0000"/>
                </a:solidFill>
              </a:rPr>
            </a:br>
            <a:r>
              <a:rPr lang="bs-Latn-BA" sz="3100" dirty="0" smtClean="0">
                <a:solidFill>
                  <a:srgbClr val="FF0000"/>
                </a:solidFill>
              </a:rPr>
              <a:t/>
            </a:r>
            <a:br>
              <a:rPr lang="bs-Latn-BA" sz="3100" dirty="0" smtClean="0">
                <a:solidFill>
                  <a:srgbClr val="FF0000"/>
                </a:solidFill>
              </a:rPr>
            </a:br>
            <a:r>
              <a:rPr lang="bs-Latn-BA" sz="3100" dirty="0" smtClean="0">
                <a:solidFill>
                  <a:srgbClr val="FF0000"/>
                </a:solidFill>
              </a:rPr>
              <a:t>Gudiliens for PhD on Salzburg principles done</a:t>
            </a:r>
            <a:br>
              <a:rPr lang="bs-Latn-BA" sz="3100" dirty="0" smtClean="0">
                <a:solidFill>
                  <a:srgbClr val="FF0000"/>
                </a:solidFill>
              </a:rPr>
            </a:br>
            <a:r>
              <a:rPr lang="bs-Latn-BA" sz="3100" dirty="0" smtClean="0">
                <a:solidFill>
                  <a:srgbClr val="FF0000"/>
                </a:solidFill>
              </a:rPr>
              <a:t>At September Senate meeting is distributed to all members of Senate. </a:t>
            </a:r>
            <a:br>
              <a:rPr lang="bs-Latn-BA" sz="3100" dirty="0" smtClean="0">
                <a:solidFill>
                  <a:srgbClr val="FF0000"/>
                </a:solidFill>
              </a:rPr>
            </a:br>
            <a:r>
              <a:rPr lang="bs-Latn-BA" dirty="0" smtClean="0"/>
              <a:t/>
            </a:r>
            <a:br>
              <a:rPr lang="bs-Latn-BA" dirty="0" smtClean="0"/>
            </a:br>
            <a:endParaRPr lang="en-US" dirty="0"/>
          </a:p>
        </p:txBody>
      </p:sp>
      <p:pic>
        <p:nvPicPr>
          <p:cNvPr id="4" name="Picture 2" descr="C:\Documents and Settings\Administrator\My Documents\PROJEKAT DOKTORSKI STUDIJI\vodič slika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1" y="1295400"/>
            <a:ext cx="43434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 smtClean="0">
                <a:solidFill>
                  <a:srgbClr val="FF0000"/>
                </a:solidFill>
              </a:rPr>
              <a:t>Register of PhD is done.</a:t>
            </a:r>
            <a:r>
              <a:rPr lang="bs-Latn-BA" dirty="0" smtClean="0"/>
              <a:t/>
            </a:r>
            <a:br>
              <a:rPr lang="bs-Latn-BA" dirty="0" smtClean="0"/>
            </a:br>
            <a:endParaRPr lang="en-US" dirty="0"/>
          </a:p>
        </p:txBody>
      </p:sp>
      <p:pic>
        <p:nvPicPr>
          <p:cNvPr id="4" name="Picture 2" descr="C:\Documents and Settings\Administrator\My Documents\PROJEKAT DOKTORSKI STUDIJI\tabela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838200"/>
            <a:ext cx="7622038" cy="4953000"/>
          </a:xfrm>
          <a:prstGeom prst="rect">
            <a:avLst/>
          </a:prstGeom>
          <a:noFill/>
        </p:spPr>
      </p:pic>
      <p:pic>
        <p:nvPicPr>
          <p:cNvPr id="5" name="Picture 2" descr="C:\Documents and Settings\Administrator\My Documents\My Pictures\core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838200"/>
            <a:ext cx="8184846" cy="53340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4953000"/>
            <a:ext cx="8229600" cy="1477962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s-Latn-B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Register of doctoral thesis is public and available on Web page: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4"/>
              </a:rPr>
              <a:t>http://unze.ba/doktorati/index_ba.php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 smtClean="0">
                <a:solidFill>
                  <a:srgbClr val="FF0000"/>
                </a:solidFill>
              </a:rPr>
              <a:t>Road map </a:t>
            </a:r>
            <a:r>
              <a:rPr lang="bs-Latn-BA" dirty="0" smtClean="0"/>
              <a:t/>
            </a:r>
            <a:br>
              <a:rPr lang="bs-Latn-BA" dirty="0" smtClean="0"/>
            </a:br>
            <a:endParaRPr lang="en-US" dirty="0"/>
          </a:p>
        </p:txBody>
      </p:sp>
      <p:pic>
        <p:nvPicPr>
          <p:cNvPr id="4" name="Picture 3" descr="C:\Documents and Settings\Administrator\My Documents\My Pictures\core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200400"/>
            <a:ext cx="784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C:\Documents and Settings\Administrator\My Documents\My Pictures\core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219200"/>
            <a:ext cx="7848600" cy="2009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 smtClean="0">
                <a:solidFill>
                  <a:srgbClr val="FF0000"/>
                </a:solidFill>
              </a:rPr>
              <a:t>Scheme for data  exchange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46" descr="C:\Documents and Settings\Administrator\My Documents\My Pictures\cor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25" y="990600"/>
            <a:ext cx="8267171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62</TotalTime>
  <Words>361</Words>
  <Application>Microsoft Office PowerPoint</Application>
  <PresentationFormat>On-screen Show (4:3)</PresentationFormat>
  <Paragraphs>63</Paragraphs>
  <Slides>17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Equity</vt:lpstr>
      <vt:lpstr>Slide 1</vt:lpstr>
      <vt:lpstr>University of Zenica – Basic Information</vt:lpstr>
      <vt:lpstr>Slide 3</vt:lpstr>
      <vt:lpstr>What is done?</vt:lpstr>
      <vt:lpstr>Slide 5</vt:lpstr>
      <vt:lpstr>  Gudiliens for PhD on Salzburg principles done At September Senate meeting is distributed to all members of Senate.   </vt:lpstr>
      <vt:lpstr>Register of PhD is done. </vt:lpstr>
      <vt:lpstr>Road map  </vt:lpstr>
      <vt:lpstr>Scheme for data  exchange </vt:lpstr>
      <vt:lpstr>Rulebook for organization of undergraduate, master and doctoral studies at UNZE is created</vt:lpstr>
      <vt:lpstr>Doctoral thesis menthor structure </vt:lpstr>
      <vt:lpstr>Number of doctoral thesis on every OU</vt:lpstr>
      <vt:lpstr>Most common menthors on UNZE</vt:lpstr>
      <vt:lpstr>Thesis in field of Economy and Law </vt:lpstr>
      <vt:lpstr>Thesis in field of Technical science and Health science</vt:lpstr>
      <vt:lpstr>Dissemination activities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10</cp:revision>
  <dcterms:created xsi:type="dcterms:W3CDTF">2006-08-16T00:00:00Z</dcterms:created>
  <dcterms:modified xsi:type="dcterms:W3CDTF">2012-10-04T11:08:07Z</dcterms:modified>
</cp:coreProperties>
</file>