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67" r:id="rId10"/>
    <p:sldId id="268" r:id="rId11"/>
    <p:sldId id="269" r:id="rId12"/>
    <p:sldId id="270" r:id="rId13"/>
    <p:sldId id="257" r:id="rId14"/>
    <p:sldId id="280" r:id="rId15"/>
    <p:sldId id="278" r:id="rId16"/>
    <p:sldId id="272" r:id="rId17"/>
    <p:sldId id="273" r:id="rId18"/>
    <p:sldId id="274" r:id="rId19"/>
    <p:sldId id="275" r:id="rId20"/>
    <p:sldId id="277" r:id="rId21"/>
    <p:sldId id="279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Abgerundetes Rechtec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401B-F723-4907-BDF0-D16FC0813F32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12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CA1C37-E7D2-47EE-BB33-D89BB23DDF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BED6-F134-4C91-BF39-956364830B49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DC63-FCBF-43EB-94B3-82BDFB10F3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E874-052A-48BD-BB7B-CBC75014B273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9854-9205-4578-BB25-7B4B77C7E3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481C-05E4-4550-98CD-D923687A89AE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35C-D12D-4807-BBFF-9FA7415663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9596-3531-42F6-916F-A25B848AEDF2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9901-6318-496A-B5B5-1EECB100E0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CA04-0804-4196-9414-3351D9819BE6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D67F-025C-4689-8806-BAC5B59281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B844-C711-4EB6-A533-863F94F5E7B9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76B0-0D9E-493D-8B34-7BF5DD2299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F5B4-21F6-41F0-8141-5704CE5326C5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FE8-353B-4041-8E5C-7B0A98F8D8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EB11-9CED-4830-BC2D-75E3DEC35526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163-A6F0-4AC8-A968-C391C08F26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Abgerundetes Rechteck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BEF9-FAB1-411A-B097-A0446C6265E5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0C9A-DB1A-494D-A8DB-D61B772826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6D75-E655-4C33-8193-6BEEA3372DE2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A2EA-630D-4896-83D5-A171DB88F7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elplatzhalt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92EB0B2-AC52-4616-8C95-281818790A89}" type="datetimeFigureOut">
              <a:rPr lang="de-DE"/>
              <a:pPr>
                <a:defRPr/>
              </a:pPr>
              <a:t>23.11.2011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F537E31-5D71-4CE7-A497-822C26E8EB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Untertitel 2"/>
          <p:cNvSpPr>
            <a:spLocks noGrp="1"/>
          </p:cNvSpPr>
          <p:nvPr>
            <p:ph type="subTitle" idx="1"/>
          </p:nvPr>
        </p:nvSpPr>
        <p:spPr>
          <a:xfrm>
            <a:off x="1295400" y="4429125"/>
            <a:ext cx="6400800" cy="1285875"/>
          </a:xfrm>
        </p:spPr>
        <p:txBody>
          <a:bodyPr/>
          <a:lstStyle/>
          <a:p>
            <a:pPr eaLnBrk="1" hangingPunct="1"/>
            <a:r>
              <a:rPr lang="de-DE" sz="4000" smtClean="0">
                <a:latin typeface="Arial" charset="0"/>
                <a:cs typeface="Arial" charset="0"/>
              </a:rPr>
              <a:t>Financial</a:t>
            </a:r>
            <a:r>
              <a:rPr lang="de-DE" sz="4000" b="1" smtClean="0">
                <a:latin typeface="Arial" charset="0"/>
                <a:cs typeface="Arial" charset="0"/>
              </a:rPr>
              <a:t> Aspects</a:t>
            </a:r>
            <a:endParaRPr lang="de-DE" sz="4000" smtClean="0">
              <a:latin typeface="Arial" charset="0"/>
              <a:cs typeface="Arial" charset="0"/>
            </a:endParaRPr>
          </a:p>
        </p:txBody>
      </p:sp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457200" y="1928813"/>
            <a:ext cx="8229600" cy="1643062"/>
          </a:xfrm>
        </p:spPr>
        <p:txBody>
          <a:bodyPr/>
          <a:lstStyle/>
          <a:p>
            <a:pPr eaLnBrk="1" hangingPunct="1"/>
            <a:r>
              <a:rPr lang="de-DE" smtClean="0"/>
              <a:t>EQUADE KICK-OFF MEETING</a:t>
            </a:r>
          </a:p>
        </p:txBody>
      </p:sp>
      <p:pic>
        <p:nvPicPr>
          <p:cNvPr id="13315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63" y="0"/>
            <a:ext cx="4992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2530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F:\EQADE\new data\kick-off nov11\2011_11_08\pict pp_0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454150"/>
            <a:ext cx="8258175" cy="50403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3554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F:\EQADE\new data\kick-off nov11\2011_11_08\pict pp_00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0400" y="1447800"/>
            <a:ext cx="7794625" cy="5124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4578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F:\EQADE\new data\kick-off nov11\2011_11_08\pict pp_00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470025"/>
            <a:ext cx="8258175" cy="4937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5602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:\EQADE\new data\kick-off nov11\2011_11_05\OVER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0788" y="1447800"/>
            <a:ext cx="4619625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7772400" cy="1295400"/>
          </a:xfrm>
        </p:spPr>
        <p:txBody>
          <a:bodyPr/>
          <a:lstStyle/>
          <a:p>
            <a:pPr eaLnBrk="1" hangingPunct="1"/>
            <a:r>
              <a:rPr lang="de-DE" sz="3200" b="1" smtClean="0"/>
              <a:t>Summary Project</a:t>
            </a:r>
            <a:br>
              <a:rPr lang="de-DE" sz="3200" b="1" smtClean="0"/>
            </a:br>
            <a:r>
              <a:rPr lang="de-DE" sz="3200" b="1" smtClean="0"/>
              <a:t>Funding</a:t>
            </a:r>
            <a:r>
              <a:rPr lang="de-DE" sz="4400" b="1" smtClean="0"/>
              <a:t>                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179388" y="1447800"/>
            <a:ext cx="8713787" cy="5149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de-DE" sz="1400" b="1" smtClean="0"/>
              <a:t>						</a:t>
            </a:r>
            <a:r>
              <a:rPr lang="de-DE" sz="1400" smtClean="0"/>
              <a:t>						</a:t>
            </a:r>
          </a:p>
          <a:p>
            <a:r>
              <a:rPr lang="de-DE" sz="1400" b="1" smtClean="0"/>
              <a:t>Costs	                                 applied     acc. By EU          cofin appl.      	 % of Fund</a:t>
            </a:r>
          </a:p>
          <a:p>
            <a:r>
              <a:rPr lang="de-DE" sz="1400" smtClean="0"/>
              <a:t>						</a:t>
            </a:r>
          </a:p>
          <a:p>
            <a:r>
              <a:rPr lang="de-DE" sz="1400" b="1" smtClean="0"/>
              <a:t>Staff costs	          363.542 €     354.992 €              </a:t>
            </a:r>
            <a:r>
              <a:rPr lang="de-DE" sz="1400" smtClean="0"/>
              <a:t>35.499 €</a:t>
            </a:r>
            <a:r>
              <a:rPr lang="de-DE" sz="1400" b="1" smtClean="0"/>
              <a:t>	   40 %</a:t>
            </a:r>
          </a:p>
          <a:p>
            <a:r>
              <a:rPr lang="de-DE" sz="1400" b="1" smtClean="0"/>
              <a:t>Travel Costs and Stay         274.389 €     274.389 €			</a:t>
            </a:r>
          </a:p>
          <a:p>
            <a:r>
              <a:rPr lang="de-DE" sz="1400" b="1" smtClean="0"/>
              <a:t>Equipment	          184.400 €     170.000 €                       	   30 %</a:t>
            </a:r>
          </a:p>
          <a:p>
            <a:r>
              <a:rPr lang="de-DE" sz="1400" b="1" smtClean="0"/>
              <a:t>Printing &amp; Publishing          45.500 €       45.500 €		  	</a:t>
            </a:r>
          </a:p>
          <a:p>
            <a:r>
              <a:rPr lang="de-DE" sz="1400" b="1" smtClean="0"/>
              <a:t>Other Costs	            42.600 €       42.600 €		  	</a:t>
            </a:r>
          </a:p>
          <a:p>
            <a:r>
              <a:rPr lang="de-DE" sz="1400" b="1" smtClean="0"/>
              <a:t>Total Elig. Dir.Cost	          910.431 €     887.481 €               94.960 €             	</a:t>
            </a:r>
          </a:p>
          <a:p>
            <a:r>
              <a:rPr lang="de-DE" sz="1400" b="1" smtClean="0"/>
              <a:t>Indirect Costs	            63.730 €       62.124 €				</a:t>
            </a:r>
          </a:p>
          <a:p>
            <a:r>
              <a:rPr lang="de-DE" sz="1400" b="1" smtClean="0"/>
              <a:t>Total Elig. Costs	          974.161 €     949.605 €				</a:t>
            </a:r>
          </a:p>
          <a:p>
            <a:pPr>
              <a:buFont typeface="Wingdings 2" pitchFamily="18" charset="2"/>
              <a:buNone/>
            </a:pPr>
            <a:r>
              <a:rPr lang="de-DE" sz="1400" b="1" smtClean="0"/>
              <a:t>       Project Finance						</a:t>
            </a:r>
          </a:p>
          <a:p>
            <a:r>
              <a:rPr lang="de-DE" sz="1400" b="1" smtClean="0"/>
              <a:t>Tempus Grant Request.     876.745 €     854.644 €		                           	</a:t>
            </a:r>
          </a:p>
          <a:p>
            <a:r>
              <a:rPr lang="de-DE" sz="1400" b="1" smtClean="0"/>
              <a:t>Co-financing	            97.416 €       94.960 €		                           	</a:t>
            </a:r>
          </a:p>
          <a:p>
            <a:r>
              <a:rPr lang="de-DE" sz="1400" b="1" smtClean="0"/>
              <a:t>Indirect Costs	            62.124 €       62.124 €                                                                          </a:t>
            </a:r>
          </a:p>
          <a:p>
            <a:r>
              <a:rPr lang="de-DE" sz="1400" b="1" smtClean="0"/>
              <a:t>Total Proj. Finance	           974.161 €    949.605 €			 </a:t>
            </a:r>
          </a:p>
          <a:p>
            <a:pPr eaLnBrk="1" hangingPunct="1"/>
            <a:endParaRPr lang="de-DE" sz="1400" smtClean="0"/>
          </a:p>
        </p:txBody>
      </p:sp>
      <p:pic>
        <p:nvPicPr>
          <p:cNvPr id="26627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8674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F:\EQADE\new data\kick-off nov11\2011_11_08\pict pp_000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630363"/>
            <a:ext cx="8329612" cy="4759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29698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F:\EQADE\new data\kick-off nov11\2011_11_08\pict pp_00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6425" y="1447800"/>
            <a:ext cx="7831138" cy="49815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30722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F:\EQADE\new data\kick-off nov11\2011_11_08\pict pp_00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1447800"/>
            <a:ext cx="8067675" cy="50530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pic>
        <p:nvPicPr>
          <p:cNvPr id="31746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F:\EQADE\new data\kick-off nov11\2011_11_08\pict pp_00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5625" y="1447800"/>
            <a:ext cx="7932738" cy="50530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EU - REGULATIONS               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SPECIAL CONDITIONS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• Financing the Action (Article I.4)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- Annex II – Estimated budget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- Maximum Agency Contribution (Article I.4.3)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- % co-financing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- Transfers between budget headings</a:t>
            </a:r>
          </a:p>
          <a:p>
            <a:pPr eaLnBrk="1" hangingPunct="1"/>
            <a:r>
              <a:rPr lang="de-DE" sz="2800" b="1" smtClean="0">
                <a:solidFill>
                  <a:schemeClr val="accent1"/>
                </a:solidFill>
              </a:rPr>
              <a:t>- Indirect costs</a:t>
            </a:r>
          </a:p>
        </p:txBody>
      </p:sp>
      <p:pic>
        <p:nvPicPr>
          <p:cNvPr id="14339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0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7772400" cy="1295400"/>
          </a:xfrm>
        </p:spPr>
        <p:txBody>
          <a:bodyPr/>
          <a:lstStyle/>
          <a:p>
            <a:pPr eaLnBrk="1" hangingPunct="1"/>
            <a:r>
              <a:rPr lang="de-DE" sz="3200" b="1" smtClean="0"/>
              <a:t>Summary Project</a:t>
            </a:r>
            <a:br>
              <a:rPr lang="de-DE" sz="3200" b="1" smtClean="0"/>
            </a:br>
            <a:r>
              <a:rPr lang="de-DE" sz="3200" b="1" smtClean="0"/>
              <a:t>Funding</a:t>
            </a:r>
            <a:r>
              <a:rPr lang="de-DE" sz="4400" b="1" smtClean="0"/>
              <a:t>                </a:t>
            </a:r>
          </a:p>
        </p:txBody>
      </p:sp>
      <p:sp>
        <p:nvSpPr>
          <p:cNvPr id="32770" name="Inhaltsplatzhalter 2"/>
          <p:cNvSpPr>
            <a:spLocks noGrp="1"/>
          </p:cNvSpPr>
          <p:nvPr>
            <p:ph sz="quarter" idx="4294967295"/>
          </p:nvPr>
        </p:nvSpPr>
        <p:spPr>
          <a:xfrm>
            <a:off x="179388" y="1447800"/>
            <a:ext cx="8713787" cy="5149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de-DE" sz="1400" b="1" smtClean="0"/>
              <a:t>						</a:t>
            </a:r>
            <a:r>
              <a:rPr lang="de-DE" sz="1400" smtClean="0"/>
              <a:t>						</a:t>
            </a:r>
          </a:p>
          <a:p>
            <a:r>
              <a:rPr lang="de-DE" sz="1400" b="1" smtClean="0"/>
              <a:t>Costs	                                 applied     acc. By EU          cofin appl.      cofin. nec.         Fin. Fund.	 % of Fund</a:t>
            </a:r>
          </a:p>
          <a:p>
            <a:r>
              <a:rPr lang="de-DE" sz="1400" smtClean="0"/>
              <a:t>						</a:t>
            </a:r>
          </a:p>
          <a:p>
            <a:r>
              <a:rPr lang="de-DE" sz="1400" b="1" smtClean="0"/>
              <a:t>Staff costs	          363.542 €     354.992 €              </a:t>
            </a:r>
            <a:r>
              <a:rPr lang="de-DE" sz="1400" smtClean="0"/>
              <a:t>53.250 €	</a:t>
            </a:r>
            <a:r>
              <a:rPr lang="de-DE" sz="1400" b="1" smtClean="0"/>
              <a:t>75.000 €           429.992 €	   40 %</a:t>
            </a:r>
          </a:p>
          <a:p>
            <a:r>
              <a:rPr lang="de-DE" sz="1400" b="1" smtClean="0"/>
              <a:t>Travel Costs and Stay         274.389 €     274.389 €		70.000 €	   344.389 €	</a:t>
            </a:r>
          </a:p>
          <a:p>
            <a:r>
              <a:rPr lang="de-DE" sz="1400" b="1" smtClean="0"/>
              <a:t>Equipment	          184.400 €     170.000 €		32.000 €	   202.000 €	   19 %</a:t>
            </a:r>
          </a:p>
          <a:p>
            <a:r>
              <a:rPr lang="de-DE" sz="1400" b="1" smtClean="0"/>
              <a:t>Printing &amp; Publishing          45.500 €       45.500 €		  4.500 €	     50.000 €	</a:t>
            </a:r>
          </a:p>
          <a:p>
            <a:r>
              <a:rPr lang="de-DE" sz="1400" b="1" smtClean="0"/>
              <a:t>Other Costs	            42.600 €       42.600 €		  4.500 €	     47.100 €	</a:t>
            </a:r>
          </a:p>
          <a:p>
            <a:r>
              <a:rPr lang="de-DE" sz="1400" b="1" smtClean="0"/>
              <a:t>Total Elig. Dir.Cost	          910.431 €     887.481 €               94.960 €             186.000 €	1.073.481 €	</a:t>
            </a:r>
          </a:p>
          <a:p>
            <a:r>
              <a:rPr lang="de-DE" sz="1400" b="1" smtClean="0"/>
              <a:t>Indirect Costs	            63.730 €       62.124 €				</a:t>
            </a:r>
          </a:p>
          <a:p>
            <a:r>
              <a:rPr lang="de-DE" sz="1400" b="1" smtClean="0"/>
              <a:t>Total Elig. Costs	          974.161 €     949.605 €				</a:t>
            </a:r>
          </a:p>
          <a:p>
            <a:pPr>
              <a:buFont typeface="Wingdings 2" pitchFamily="18" charset="2"/>
              <a:buNone/>
            </a:pPr>
            <a:r>
              <a:rPr lang="de-DE" sz="1400" b="1" smtClean="0"/>
              <a:t>       Project Finance						</a:t>
            </a:r>
          </a:p>
          <a:p>
            <a:r>
              <a:rPr lang="de-DE" sz="1400" b="1" smtClean="0"/>
              <a:t>Tempus Grant Request.     876.745 €     854.644 €		                           854.644 €		</a:t>
            </a:r>
          </a:p>
          <a:p>
            <a:r>
              <a:rPr lang="de-DE" sz="1400" b="1" smtClean="0"/>
              <a:t>Co-financing	            97.416 €       94.960 €		                           186.000 €		</a:t>
            </a:r>
          </a:p>
          <a:p>
            <a:r>
              <a:rPr lang="de-DE" sz="1400" b="1" smtClean="0"/>
              <a:t>Indirect Costs	            62.124 €       62.124 €                                                                          62.124 €	  6 %</a:t>
            </a:r>
          </a:p>
          <a:p>
            <a:r>
              <a:rPr lang="de-DE" sz="1400" b="1" smtClean="0"/>
              <a:t>Total Proj. Finance	           974.161 €    949.605 €			  1.135.605 €	</a:t>
            </a:r>
          </a:p>
          <a:p>
            <a:pPr eaLnBrk="1" hangingPunct="1"/>
            <a:endParaRPr lang="de-DE" sz="1400" smtClean="0"/>
          </a:p>
        </p:txBody>
      </p:sp>
      <p:pic>
        <p:nvPicPr>
          <p:cNvPr id="32771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sz="4800" b="1" smtClean="0"/>
              <a:t>        Overview                </a:t>
            </a:r>
          </a:p>
        </p:txBody>
      </p:sp>
      <p:sp>
        <p:nvSpPr>
          <p:cNvPr id="33794" name="Inhaltsplatzhalt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772400" cy="1296987"/>
          </a:xfrm>
        </p:spPr>
        <p:txBody>
          <a:bodyPr/>
          <a:lstStyle/>
          <a:p>
            <a:pPr eaLnBrk="1" hangingPunct="1"/>
            <a:r>
              <a:rPr lang="de-DE" sz="4400" b="1" smtClean="0"/>
              <a:t> </a:t>
            </a:r>
            <a:r>
              <a:rPr lang="de-DE" b="1" smtClean="0"/>
              <a:t>General </a:t>
            </a:r>
            <a:br>
              <a:rPr lang="de-DE" b="1" smtClean="0"/>
            </a:br>
            <a:r>
              <a:rPr lang="de-DE" b="1" smtClean="0"/>
              <a:t>Conditions</a:t>
            </a:r>
            <a:r>
              <a:rPr lang="de-DE" sz="4400" b="1" smtClean="0"/>
              <a:t>                </a:t>
            </a:r>
          </a:p>
        </p:txBody>
      </p:sp>
      <p:sp>
        <p:nvSpPr>
          <p:cNvPr id="15362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447800"/>
            <a:ext cx="8218487" cy="4933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de-DE" sz="2000" smtClean="0"/>
          </a:p>
          <a:p>
            <a:r>
              <a:rPr lang="de-DE" sz="2800" b="1" smtClean="0">
                <a:solidFill>
                  <a:schemeClr val="accent1"/>
                </a:solidFill>
              </a:rPr>
              <a:t>Eligible and Ineligible Costs (Article II.14)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Requests for Payment (Article II.15)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Determining the Final Grant (Article II.17)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Recovery (Article II.18)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Checks and Audits (Article II.19)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No longer required to send all supporting 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     documents  strengthened audit policy</a:t>
            </a:r>
          </a:p>
        </p:txBody>
      </p:sp>
      <p:pic>
        <p:nvPicPr>
          <p:cNvPr id="15363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b="1" smtClean="0"/>
              <a:t>Modifications</a:t>
            </a:r>
            <a:r>
              <a:rPr lang="de-DE" sz="4800" b="1" smtClean="0"/>
              <a:t>                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468313" y="1447800"/>
            <a:ext cx="8218487" cy="4933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de-DE" sz="2000" smtClean="0"/>
          </a:p>
          <a:p>
            <a:r>
              <a:rPr lang="de-DE" sz="2800" b="1" smtClean="0">
                <a:solidFill>
                  <a:schemeClr val="accent1"/>
                </a:solidFill>
              </a:rPr>
              <a:t>Prior written request to the EACEA for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authorisation: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Addition of a consortium member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Withdrawal of a consortium member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Changes of contact person at the Beneficiary Institution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Modification of the budget and project’s activities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Extension of the eligibility period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 Termination of the Grant Agreement</a:t>
            </a:r>
          </a:p>
        </p:txBody>
      </p:sp>
      <p:pic>
        <p:nvPicPr>
          <p:cNvPr id="16387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214438"/>
          </a:xfrm>
        </p:spPr>
        <p:txBody>
          <a:bodyPr/>
          <a:lstStyle/>
          <a:p>
            <a:pPr eaLnBrk="1" hangingPunct="1"/>
            <a:r>
              <a:rPr lang="de-DE" b="1" smtClean="0"/>
              <a:t>Budget Modification</a:t>
            </a:r>
            <a:r>
              <a:rPr lang="de-DE" sz="4800" b="1" smtClean="0"/>
              <a:t>                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sz="quarter" idx="4294967295"/>
          </p:nvPr>
        </p:nvSpPr>
        <p:spPr>
          <a:xfrm>
            <a:off x="395288" y="1447800"/>
            <a:ext cx="8569325" cy="5076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PRIOR written authorisation by EACEA is needed for any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increase of the approved amount allocated under each budget heading of direct costs of more than 10%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Requests must indicate the reason and the impact of such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budget modifications on the activities and the expected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outcomes of the modification.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The ceiling for equipment and staff costs (30% and 40% of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the total eligible direct costs shown in Annex II) is not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subject to negotiation. The flexibility of 10% applies also to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the ceilings.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Indirect Costs are not subject to budget modification and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the 10% flexibility do not apply to Indirect Costs.</a:t>
            </a:r>
          </a:p>
        </p:txBody>
      </p:sp>
      <p:pic>
        <p:nvPicPr>
          <p:cNvPr id="17411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7772400" cy="1223962"/>
          </a:xfrm>
        </p:spPr>
        <p:txBody>
          <a:bodyPr/>
          <a:lstStyle/>
          <a:p>
            <a:pPr eaLnBrk="1" hangingPunct="1"/>
            <a:r>
              <a:rPr lang="de-DE" sz="3600" b="1" smtClean="0"/>
              <a:t>Submission of </a:t>
            </a:r>
            <a:br>
              <a:rPr lang="de-DE" sz="3600" b="1" smtClean="0"/>
            </a:br>
            <a:r>
              <a:rPr lang="de-DE" sz="3600" b="1" smtClean="0"/>
              <a:t>Reports</a:t>
            </a:r>
            <a:r>
              <a:rPr lang="de-DE" sz="4400" b="1" smtClean="0"/>
              <a:t>                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sz="quarter" idx="4294967295"/>
          </p:nvPr>
        </p:nvSpPr>
        <p:spPr>
          <a:xfrm>
            <a:off x="250825" y="1447800"/>
            <a:ext cx="8435975" cy="5076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de-DE" sz="2000" smtClean="0"/>
          </a:p>
          <a:p>
            <a:r>
              <a:rPr lang="de-DE" sz="2800" b="1" smtClean="0">
                <a:solidFill>
                  <a:schemeClr val="accent1"/>
                </a:solidFill>
              </a:rPr>
              <a:t>Intermediate Report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When 70% of the 1st pre-financing has been disbursed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and not later than half way through the eligibility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period: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3 years projects (18 months after start of eligibility period)</a:t>
            </a:r>
          </a:p>
          <a:p>
            <a:r>
              <a:rPr lang="de-DE" sz="2800" b="1" smtClean="0">
                <a:solidFill>
                  <a:schemeClr val="accent1"/>
                </a:solidFill>
              </a:rPr>
              <a:t>Final Report</a:t>
            </a:r>
          </a:p>
          <a:p>
            <a:pPr>
              <a:buFont typeface="Wingdings 2" pitchFamily="18" charset="2"/>
              <a:buNone/>
            </a:pPr>
            <a:r>
              <a:rPr lang="de-DE" sz="2800" b="1" smtClean="0">
                <a:solidFill>
                  <a:schemeClr val="accent1"/>
                </a:solidFill>
              </a:rPr>
              <a:t>2 months after the end of the eligibility period.</a:t>
            </a:r>
          </a:p>
        </p:txBody>
      </p:sp>
      <p:pic>
        <p:nvPicPr>
          <p:cNvPr id="18435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291512" cy="1225550"/>
          </a:xfrm>
        </p:spPr>
        <p:txBody>
          <a:bodyPr/>
          <a:lstStyle/>
          <a:p>
            <a:pPr eaLnBrk="1" hangingPunct="1"/>
            <a:r>
              <a:rPr lang="de-DE" sz="3200" b="1" smtClean="0"/>
              <a:t>Financial Report &amp;</a:t>
            </a:r>
            <a:br>
              <a:rPr lang="de-DE" sz="3200" b="1" smtClean="0"/>
            </a:br>
            <a:r>
              <a:rPr lang="de-DE" sz="3200" b="1" smtClean="0"/>
              <a:t>Supporting Documents</a:t>
            </a:r>
            <a:r>
              <a:rPr lang="de-DE" sz="4400" b="1" smtClean="0"/>
              <a:t>                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sz="quarter" idx="4294967295"/>
          </p:nvPr>
        </p:nvSpPr>
        <p:spPr>
          <a:xfrm>
            <a:off x="323850" y="1447800"/>
            <a:ext cx="8362950" cy="5221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de-DE" sz="2000" smtClean="0"/>
          </a:p>
          <a:p>
            <a:r>
              <a:rPr lang="de-DE" sz="2400" b="1" smtClean="0">
                <a:solidFill>
                  <a:schemeClr val="accent1"/>
                </a:solidFill>
              </a:rPr>
              <a:t>Documents and financial statements to be sent with the final report and request for payment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               OLD APPROACH (Tempus III)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Detailed lists of invoices &amp; a copy of ALL supporting documents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               NEW APPROACH (Tempus IV)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Detailed lists of invoices &amp; a copy of SOME supporting documents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Only in specific cases, it is requested that invoices are sent to theExecutive Agency</a:t>
            </a:r>
          </a:p>
          <a:p>
            <a:r>
              <a:rPr lang="de-DE" sz="2400" b="1" smtClean="0">
                <a:solidFill>
                  <a:schemeClr val="accent1"/>
                </a:solidFill>
              </a:rPr>
              <a:t>All original invoices, supporting documents, bank statements are retained with the project accounts</a:t>
            </a:r>
            <a:r>
              <a:rPr lang="de-DE" sz="2000" smtClean="0"/>
              <a:t>.</a:t>
            </a:r>
          </a:p>
        </p:txBody>
      </p:sp>
      <p:pic>
        <p:nvPicPr>
          <p:cNvPr id="19459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291512" cy="1225550"/>
          </a:xfrm>
        </p:spPr>
        <p:txBody>
          <a:bodyPr/>
          <a:lstStyle/>
          <a:p>
            <a:pPr eaLnBrk="1" hangingPunct="1"/>
            <a:r>
              <a:rPr lang="de-DE" sz="3200" b="1" smtClean="0"/>
              <a:t>Financial Report &amp;</a:t>
            </a:r>
            <a:br>
              <a:rPr lang="de-DE" sz="3200" b="1" smtClean="0"/>
            </a:br>
            <a:r>
              <a:rPr lang="de-DE" sz="3200" b="1" smtClean="0"/>
              <a:t>Supporting Documents</a:t>
            </a:r>
            <a:r>
              <a:rPr lang="de-DE" sz="4400" b="1" smtClean="0"/>
              <a:t>                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sz="quarter" idx="4294967295"/>
          </p:nvPr>
        </p:nvSpPr>
        <p:spPr>
          <a:xfrm>
            <a:off x="323850" y="1447800"/>
            <a:ext cx="8362950" cy="5221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de-DE" sz="2000" smtClean="0"/>
              <a:t> </a:t>
            </a:r>
            <a:r>
              <a:rPr lang="de-DE" sz="2000" b="1" smtClean="0">
                <a:solidFill>
                  <a:schemeClr val="accent1"/>
                </a:solidFill>
              </a:rPr>
              <a:t>A copy of some supporting documents only is to be transmitted</a:t>
            </a:r>
          </a:p>
          <a:p>
            <a:pPr>
              <a:buFont typeface="Wingdings 2" pitchFamily="18" charset="2"/>
              <a:buNone/>
            </a:pPr>
            <a:r>
              <a:rPr lang="de-DE" sz="2000" b="1" smtClean="0">
                <a:solidFill>
                  <a:schemeClr val="accent1"/>
                </a:solidFill>
              </a:rPr>
              <a:t>with the Final report and Request of payment of the balance</a:t>
            </a:r>
          </a:p>
          <a:p>
            <a:pPr>
              <a:buFont typeface="Wingdings 2" pitchFamily="18" charset="2"/>
              <a:buNone/>
            </a:pPr>
            <a:r>
              <a:rPr lang="de-DE" sz="2000" b="1" smtClean="0">
                <a:solidFill>
                  <a:schemeClr val="accent1"/>
                </a:solidFill>
              </a:rPr>
              <a:t>(ref. Guidelines for the use of the grant).</a:t>
            </a:r>
          </a:p>
          <a:p>
            <a:r>
              <a:rPr lang="de-DE" sz="2000" b="1" smtClean="0">
                <a:solidFill>
                  <a:schemeClr val="accent1"/>
                </a:solidFill>
              </a:rPr>
              <a:t> The beneficiaries are requested to keep with the project accounts all</a:t>
            </a:r>
          </a:p>
          <a:p>
            <a:pPr>
              <a:buFont typeface="Wingdings 2" pitchFamily="18" charset="2"/>
              <a:buNone/>
            </a:pPr>
            <a:r>
              <a:rPr lang="de-DE" sz="2000" b="1" smtClean="0">
                <a:solidFill>
                  <a:schemeClr val="accent1"/>
                </a:solidFill>
              </a:rPr>
              <a:t>the supporting documents.</a:t>
            </a:r>
          </a:p>
          <a:p>
            <a:r>
              <a:rPr lang="de-DE" sz="2000" b="1" smtClean="0">
                <a:solidFill>
                  <a:schemeClr val="accent1"/>
                </a:solidFill>
              </a:rPr>
              <a:t> If the Executive Agency deems it necessary, copies of invoices and</a:t>
            </a:r>
          </a:p>
          <a:p>
            <a:pPr>
              <a:buFont typeface="Wingdings 2" pitchFamily="18" charset="2"/>
              <a:buNone/>
            </a:pPr>
            <a:r>
              <a:rPr lang="de-DE" sz="2000" b="1" smtClean="0">
                <a:solidFill>
                  <a:schemeClr val="accent1"/>
                </a:solidFill>
              </a:rPr>
              <a:t>other supporting documents not required with the Final report can be</a:t>
            </a:r>
          </a:p>
          <a:p>
            <a:pPr>
              <a:buFont typeface="Wingdings 2" pitchFamily="18" charset="2"/>
              <a:buNone/>
            </a:pPr>
            <a:r>
              <a:rPr lang="de-DE" sz="2000" b="1" smtClean="0">
                <a:solidFill>
                  <a:schemeClr val="accent1"/>
                </a:solidFill>
              </a:rPr>
              <a:t>requested and examined in detail after the submission of the Report.</a:t>
            </a:r>
          </a:p>
          <a:p>
            <a:r>
              <a:rPr lang="de-DE" sz="2000" b="1" smtClean="0">
                <a:solidFill>
                  <a:schemeClr val="accent1"/>
                </a:solidFill>
              </a:rPr>
              <a:t> These proposed simplifications will be accompanied by a </a:t>
            </a:r>
            <a:r>
              <a:rPr lang="de-DE" sz="2400" b="1" smtClean="0">
                <a:solidFill>
                  <a:schemeClr val="accent1"/>
                </a:solidFill>
              </a:rPr>
              <a:t>rigorous</a:t>
            </a:r>
          </a:p>
          <a:p>
            <a:pPr>
              <a:buFont typeface="Wingdings 2" pitchFamily="18" charset="2"/>
              <a:buNone/>
            </a:pPr>
            <a:r>
              <a:rPr lang="de-DE" sz="2400" b="1" smtClean="0">
                <a:solidFill>
                  <a:schemeClr val="accent1"/>
                </a:solidFill>
              </a:rPr>
              <a:t>audit policy carried out on behalf of the Executive Agency,</a:t>
            </a:r>
            <a:r>
              <a:rPr lang="de-DE" sz="2000" b="1" smtClean="0">
                <a:solidFill>
                  <a:schemeClr val="accent1"/>
                </a:solidFill>
              </a:rPr>
              <a:t> mainly by increasing the number of ex-post audit missions and of monitoring missions which will also focus on the evaluation of financial aspects.</a:t>
            </a:r>
          </a:p>
        </p:txBody>
      </p:sp>
      <p:pic>
        <p:nvPicPr>
          <p:cNvPr id="20483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329612" cy="1214438"/>
          </a:xfrm>
        </p:spPr>
        <p:txBody>
          <a:bodyPr/>
          <a:lstStyle/>
          <a:p>
            <a:pPr eaLnBrk="1" hangingPunct="1"/>
            <a:r>
              <a:rPr lang="de-DE" b="1" smtClean="0"/>
              <a:t>Supporting Documents</a:t>
            </a:r>
            <a:r>
              <a:rPr lang="de-DE" sz="4800" b="1" smtClean="0"/>
              <a:t>                </a:t>
            </a:r>
          </a:p>
        </p:txBody>
      </p:sp>
      <p:pic>
        <p:nvPicPr>
          <p:cNvPr id="21506" name="Picture 2" descr="D:\EQADE\new data\2011_11_05\lOGO GESC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F:\EQADE\new data\kick-off nov11\2011_11_08\Fi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0538" y="1447800"/>
            <a:ext cx="8162925" cy="50530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629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Franklin Gothic Book</vt:lpstr>
      <vt:lpstr>Perpetua</vt:lpstr>
      <vt:lpstr>Wingdings 2</vt:lpstr>
      <vt:lpstr>Calibri</vt:lpstr>
      <vt:lpstr>Dactylos</vt:lpstr>
      <vt:lpstr>Dactylos</vt:lpstr>
      <vt:lpstr>Dactylos</vt:lpstr>
      <vt:lpstr>Dactylos</vt:lpstr>
      <vt:lpstr>Dactylos</vt:lpstr>
      <vt:lpstr>EQUADE KICK-OFF MEETING</vt:lpstr>
      <vt:lpstr> EU - REGULATIONS               </vt:lpstr>
      <vt:lpstr> General  Conditions                </vt:lpstr>
      <vt:lpstr>Modifications                </vt:lpstr>
      <vt:lpstr>Budget Modification                </vt:lpstr>
      <vt:lpstr>Submission of  Reports                </vt:lpstr>
      <vt:lpstr>Financial Report &amp; Supporting Documents                </vt:lpstr>
      <vt:lpstr>Financial Report &amp; Supporting Documents                </vt:lpstr>
      <vt:lpstr>Supporting Documents                </vt:lpstr>
      <vt:lpstr>        Overview                </vt:lpstr>
      <vt:lpstr>        Overview                </vt:lpstr>
      <vt:lpstr>        Overview                </vt:lpstr>
      <vt:lpstr>        Overview                </vt:lpstr>
      <vt:lpstr>Summary Project Funding                </vt:lpstr>
      <vt:lpstr>        Overview                </vt:lpstr>
      <vt:lpstr>        Overview                </vt:lpstr>
      <vt:lpstr>        Overview                </vt:lpstr>
      <vt:lpstr>        Overview                </vt:lpstr>
      <vt:lpstr>        Overview                </vt:lpstr>
      <vt:lpstr>Summary Project Funding                </vt:lpstr>
      <vt:lpstr>        Overview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EQUADE KICK-OFF MEETING</dc:title>
  <dc:creator>Sonntag</dc:creator>
  <cp:lastModifiedBy>andrea</cp:lastModifiedBy>
  <cp:revision>35</cp:revision>
  <dcterms:created xsi:type="dcterms:W3CDTF">2011-11-05T13:03:07Z</dcterms:created>
  <dcterms:modified xsi:type="dcterms:W3CDTF">2011-11-23T15:02:24Z</dcterms:modified>
</cp:coreProperties>
</file>