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7"/>
  </p:notesMasterIdLst>
  <p:sldIdLst>
    <p:sldId id="257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Korisnik\Desktop\kategorije%20medicin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5042214427695741E-2"/>
          <c:y val="4.1487683046128022E-2"/>
          <c:w val="0.92987845604380637"/>
          <c:h val="0.8877086485453498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0A22E">
                <a:lumMod val="75000"/>
              </a:srgbClr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etal">
              <a:bevelT w="95250" h="50800"/>
              <a:contourClr>
                <a:srgbClr val="000000"/>
              </a:contourClr>
            </a:sp3d>
          </c:spPr>
          <c:val>
            <c:numRef>
              <c:f>Sheet2!$D$8:$D$12</c:f>
              <c:numCache>
                <c:formatCode>General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74</c:v>
                </c:pt>
                <c:pt idx="3">
                  <c:v>54</c:v>
                </c:pt>
                <c:pt idx="4">
                  <c:v>65</c:v>
                </c:pt>
              </c:numCache>
            </c:numRef>
          </c:val>
        </c:ser>
        <c:axId val="37065856"/>
        <c:axId val="37067392"/>
      </c:barChart>
      <c:catAx>
        <c:axId val="37065856"/>
        <c:scaling>
          <c:orientation val="minMax"/>
        </c:scaling>
        <c:axPos val="b"/>
        <c:tickLblPos val="nextTo"/>
        <c:crossAx val="37067392"/>
        <c:crosses val="autoZero"/>
        <c:auto val="1"/>
        <c:lblAlgn val="ctr"/>
        <c:lblOffset val="100"/>
      </c:catAx>
      <c:valAx>
        <c:axId val="370673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37065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0.12037</cdr:x>
      <cdr:y>0.94667</cdr:y>
    </cdr:from>
    <cdr:to>
      <cdr:x>0.21602</cdr:x>
      <cdr:y>0.99014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5072098"/>
          <a:ext cx="737977" cy="2329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sr-Latn-CS" sz="1800" dirty="0" smtClean="0">
              <a:latin typeface="Candara" pitchFamily="34" charset="0"/>
            </a:rPr>
            <a:t>     </a:t>
          </a:r>
          <a:r>
            <a:rPr lang="en-US" sz="1800" dirty="0" smtClean="0">
              <a:latin typeface="Candara" pitchFamily="34" charset="0"/>
            </a:rPr>
            <a:t>2006</a:t>
          </a:r>
          <a:endParaRPr lang="en-US" sz="1800" dirty="0">
            <a:latin typeface="Candara" pitchFamily="34" charset="0"/>
          </a:endParaRPr>
        </a:p>
      </cdr:txBody>
    </cdr:sp>
  </cdr:relSizeAnchor>
  <cdr:relSizeAnchor xmlns:cdr="http://schemas.openxmlformats.org/drawingml/2006/chartDrawing">
    <cdr:from>
      <cdr:x>0.30556</cdr:x>
      <cdr:y>0.94667</cdr:y>
    </cdr:from>
    <cdr:to>
      <cdr:x>0.39921</cdr:x>
      <cdr:y>0.99246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57454" y="5072098"/>
          <a:ext cx="722544" cy="24537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r-Latn-CS" sz="1800" dirty="0" smtClean="0">
              <a:latin typeface="Candara" pitchFamily="34" charset="0"/>
            </a:rPr>
            <a:t>     </a:t>
          </a:r>
          <a:r>
            <a:rPr lang="en-US" sz="1800" dirty="0" smtClean="0">
              <a:latin typeface="Candara" pitchFamily="34" charset="0"/>
            </a:rPr>
            <a:t>2007</a:t>
          </a:r>
          <a:endParaRPr lang="en-US" sz="1800" dirty="0">
            <a:latin typeface="Candara" pitchFamily="34" charset="0"/>
          </a:endParaRPr>
        </a:p>
      </cdr:txBody>
    </cdr:sp>
  </cdr:relSizeAnchor>
  <cdr:relSizeAnchor xmlns:cdr="http://schemas.openxmlformats.org/drawingml/2006/chartDrawing">
    <cdr:from>
      <cdr:x>0.48148</cdr:x>
      <cdr:y>0.94667</cdr:y>
    </cdr:from>
    <cdr:to>
      <cdr:x>0.57713</cdr:x>
      <cdr:y>0.99014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4776" y="5072098"/>
          <a:ext cx="737978" cy="2329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r-Latn-CS" sz="1800" dirty="0" smtClean="0">
              <a:latin typeface="Candara" pitchFamily="34" charset="0"/>
            </a:rPr>
            <a:t>     </a:t>
          </a:r>
          <a:r>
            <a:rPr lang="en-US" sz="1800" dirty="0" smtClean="0">
              <a:latin typeface="Candara" pitchFamily="34" charset="0"/>
            </a:rPr>
            <a:t>2008</a:t>
          </a:r>
          <a:endParaRPr lang="en-US" sz="1800" dirty="0">
            <a:latin typeface="Candara" pitchFamily="34" charset="0"/>
          </a:endParaRPr>
        </a:p>
      </cdr:txBody>
    </cdr:sp>
  </cdr:relSizeAnchor>
  <cdr:relSizeAnchor xmlns:cdr="http://schemas.openxmlformats.org/drawingml/2006/chartDrawing">
    <cdr:from>
      <cdr:x>0.67593</cdr:x>
      <cdr:y>0.94667</cdr:y>
    </cdr:from>
    <cdr:to>
      <cdr:x>0.77158</cdr:x>
      <cdr:y>0.99014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14974" y="5072098"/>
          <a:ext cx="737977" cy="2329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r-Latn-CS" sz="1800" dirty="0" smtClean="0">
              <a:latin typeface="Candara" pitchFamily="34" charset="0"/>
            </a:rPr>
            <a:t>   </a:t>
          </a:r>
          <a:r>
            <a:rPr lang="en-US" sz="1800" dirty="0" smtClean="0">
              <a:latin typeface="Candara" pitchFamily="34" charset="0"/>
            </a:rPr>
            <a:t>2009</a:t>
          </a:r>
          <a:endParaRPr lang="en-US" sz="1800" dirty="0">
            <a:latin typeface="Candara" pitchFamily="34" charset="0"/>
          </a:endParaRPr>
        </a:p>
      </cdr:txBody>
    </cdr:sp>
  </cdr:relSizeAnchor>
  <cdr:relSizeAnchor xmlns:cdr="http://schemas.openxmlformats.org/drawingml/2006/chartDrawing">
    <cdr:from>
      <cdr:x>0.86111</cdr:x>
      <cdr:y>0.94667</cdr:y>
    </cdr:from>
    <cdr:to>
      <cdr:x>0.95676</cdr:x>
      <cdr:y>0.99014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643734" y="5072098"/>
          <a:ext cx="737977" cy="2329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r-Latn-CS" sz="1800" dirty="0" smtClean="0">
              <a:latin typeface="Candara" pitchFamily="34" charset="0"/>
            </a:rPr>
            <a:t>  </a:t>
          </a:r>
          <a:r>
            <a:rPr lang="en-US" sz="1800" dirty="0" smtClean="0">
              <a:latin typeface="Candara" pitchFamily="34" charset="0"/>
            </a:rPr>
            <a:t>2010</a:t>
          </a:r>
          <a:endParaRPr lang="en-US" sz="1800" dirty="0">
            <a:latin typeface="Candar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3C9202-6535-4221-B883-AF9BE4F8AD34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D02AA4-BF19-46A8-B7D3-8A95D46BA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FBAE42-F149-442D-A978-E19E727EB195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645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AFB8A0-A297-4726-99C2-E9E369DE3297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AAA8E-43F8-46B7-8119-0B6D12A112FC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42D516-D666-4558-AE85-E9CECCE9DB15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FDDA9D-89F5-4E92-87F2-12A7887A7943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501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E434B-8F59-4C7B-9C3C-A9FE7C5C9E85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522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A40E2-B938-4A1F-83F0-10A36B9D585E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563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FACB20-D544-4B8E-8E93-C9582072A41F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583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10D4A3-5A14-41F5-B49D-4B0FE3AF4353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smtClean="0"/>
              <a:t>Epigenetika se može definisati kao nauka o naslednim promenama u fenotipu, kao što su različiti oblici ekspresije gena, a koje nisu uzrokovane promenama genetskog koda</a:t>
            </a:r>
            <a:endParaRPr lang="fr-FR" smtClean="0"/>
          </a:p>
        </p:txBody>
      </p:sp>
      <p:sp>
        <p:nvSpPr>
          <p:cNvPr id="604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DA2CA0-5364-47DA-9D5B-9110A068D127}" type="slidenum">
              <a:rPr lang="en-US" b="1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32E3-04F6-4D2A-8325-5985C2B44D53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7460-5AF2-41B0-A2D1-7810CA44A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3C4C-7467-48EA-9DA9-CA6E9421D297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8627-2B9F-4D42-A29C-A15CA5675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E844-9727-4771-BC8E-17C8F0451E37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1D94-D859-4178-9C33-9305F5D3C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BCD9-FBF1-41F9-9680-62ECACEDE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0E08-4AD1-4AFE-8070-CA3C05A19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F45F-83CF-430D-9166-278A18BBE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EA93-55E7-4DA9-90C2-089A26EEFEC4}" type="datetime1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C134-F01D-46A4-B6EE-B163D9422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FE05-4949-4171-AD65-D30DC963C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BFAD-6D40-46FB-B0E1-3BABC563A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1B84-4705-4B3E-878A-4457C24C7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2A51-6EBD-4A64-AB6D-6710AD919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BA6D-4D43-49A9-B668-0271F69AB222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8363-FF6B-4273-8E14-7782721B3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54EB-6A32-445E-B733-27F75A2FD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r-Latn-C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49C7-6BE1-46BF-AC81-3460E555A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1737-E5E6-4B94-A150-006CCB98D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9DC2-7DE0-4419-A36A-208DD3DBD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2969-BB34-4E6E-B3BB-EBC8A654EA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2864-91D8-4649-B200-8A2D6FF9A3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9353-BA9A-42CB-99DD-D4A0C4DC3B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9E7F-1D76-410C-B1DA-9262E37D55B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54293-0397-4294-9257-5E7B221CE71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30B8-7806-458C-8912-50D0888BDD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8686-6F60-4E38-8D88-FD4789976931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0E70-C33C-4C51-8ADD-2F68C98EF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9955-0550-4B78-AC53-E4C1DD456F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8863-13C0-497D-8E09-9947D810AD4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4FE6-2EC1-45F0-8F21-DC8E7B46BF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46F7-C4E5-4AF0-8EA0-CF02EA5014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1446-0515-41C7-8237-647A790AA59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867B-A050-4CB1-A915-252A97D5B8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63A1-327B-4C58-9000-A02FCB5932DA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F6BE-341C-474B-9A80-1047081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6606-3ED9-48E4-B19A-41ABA4D6AC5F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F1A8-A1D8-4F33-97C9-77EBD540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77EB-5EA7-44E4-B9E7-567682E85D11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BDDC-C043-4029-B36B-5B6CB94B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576B-0D8A-4F9F-9260-DC9D952F5604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C472-F4F8-4719-880C-1B6246A3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5471-B092-4B5D-917F-884DBCC871C4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2210-C6B8-4DF3-A098-A35171E9D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r-Latn-C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D3C8-3959-4945-9C79-6D07663D1115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4321-2863-4BA6-B41B-2F300600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  <a:endParaRPr lang="en-US" smtClean="0"/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13B882-26FD-46C3-85F4-9747AAA56272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C538C-2635-44F9-8A40-FB6D19157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7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r-Latn-CS" smtClean="0"/>
              <a:t>Click to edit Master title style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0C4986D-6BE9-4264-908F-02DB36FD8D6C}" type="datetime1">
              <a:rPr lang="en-US"/>
              <a:pPr>
                <a:defRPr/>
              </a:pPr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B40A10E-A6DA-4343-B861-47875389B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22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hf sldNum="0"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8DFEB0F-6925-4CBD-BA32-64BDAC6834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49"/>
          <p:cNvSpPr>
            <a:spLocks noChangeArrowheads="1"/>
          </p:cNvSpPr>
          <p:nvPr/>
        </p:nvSpPr>
        <p:spPr bwMode="auto">
          <a:xfrm>
            <a:off x="214313" y="3046413"/>
            <a:ext cx="8929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Candara" pitchFamily="34" charset="0"/>
              </a:rPr>
              <a:t>DOCTORAL  STUDIES  AT  FACULTY OF MEDICINE UNIVERSITY OF BELGRADE</a:t>
            </a:r>
          </a:p>
        </p:txBody>
      </p:sp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857232"/>
            <a:ext cx="2865571" cy="10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2928938" y="4681538"/>
            <a:ext cx="3643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ndara" pitchFamily="34" charset="0"/>
              </a:rPr>
              <a:t>Predrag Mini</a:t>
            </a:r>
            <a:r>
              <a:rPr lang="sr-Latn-CS" sz="2400">
                <a:latin typeface="Candara" pitchFamily="34" charset="0"/>
              </a:rPr>
              <a:t>ć</a:t>
            </a:r>
            <a:endParaRPr lang="en-US" sz="24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5950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28625" y="2143125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orbel" pitchFamily="34" charset="0"/>
            </a:endParaRP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428625" y="2286000"/>
            <a:ext cx="84296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latin typeface="Candara" pitchFamily="34" charset="0"/>
              </a:rPr>
              <a:t>After completing the doctoral studies in the field of Medical Sciences, researchers should be capable of</a:t>
            </a:r>
            <a:r>
              <a:rPr lang="sr-Latn-CS" sz="2400">
                <a:latin typeface="Candara" pitchFamily="34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sr-Latn-CS" sz="2400">
                <a:latin typeface="Candara" pitchFamily="34" charset="0"/>
              </a:rPr>
              <a:t>d</a:t>
            </a:r>
            <a:r>
              <a:rPr lang="en-US" sz="2400">
                <a:latin typeface="Candara" pitchFamily="34" charset="0"/>
              </a:rPr>
              <a:t>esigning and conducting various types of experimental, clinical or epidemiological types of research</a:t>
            </a:r>
            <a:r>
              <a:rPr lang="sr-Latn-CS" sz="2400">
                <a:latin typeface="Candara" pitchFamily="34" charset="0"/>
              </a:rPr>
              <a:t>;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Candara" pitchFamily="34" charset="0"/>
              </a:rPr>
              <a:t>database management, statistical analyses and research result interpretation, research protocol development, including the preparation of a project proposal, critical analysis and interpretation of medical expert and scientific literature,</a:t>
            </a:r>
            <a:r>
              <a:rPr lang="sr-Latn-CS" sz="2400">
                <a:latin typeface="Candara" pitchFamily="34" charset="0"/>
              </a:rPr>
              <a:t> and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Candara" pitchFamily="34" charset="0"/>
              </a:rPr>
              <a:t>should become competent in a field of research which will be the subject of their research project or doctoral dissertation.</a:t>
            </a:r>
          </a:p>
        </p:txBody>
      </p:sp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642938" y="1357313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9" name="Rectangle 224"/>
          <p:cNvSpPr>
            <a:spLocks noChangeArrowheads="1"/>
          </p:cNvSpPr>
          <p:nvPr/>
        </p:nvSpPr>
        <p:spPr bwMode="auto">
          <a:xfrm>
            <a:off x="2357438" y="1143000"/>
            <a:ext cx="52419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</a:rPr>
              <a:t>Study program outcomes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85899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394" name="Group 8"/>
          <p:cNvGrpSpPr>
            <a:grpSpLocks/>
          </p:cNvGrpSpPr>
          <p:nvPr/>
        </p:nvGrpSpPr>
        <p:grpSpPr bwMode="auto">
          <a:xfrm>
            <a:off x="357188" y="3357563"/>
            <a:ext cx="6648450" cy="1162050"/>
            <a:chOff x="1214414" y="3429000"/>
            <a:chExt cx="6648720" cy="1162055"/>
          </a:xfrm>
        </p:grpSpPr>
        <p:pic>
          <p:nvPicPr>
            <p:cNvPr id="5939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3429000"/>
              <a:ext cx="6648720" cy="116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7" name="Rectangle 7"/>
            <p:cNvSpPr>
              <a:spLocks noChangeArrowheads="1"/>
            </p:cNvSpPr>
            <p:nvPr/>
          </p:nvSpPr>
          <p:spPr bwMode="auto">
            <a:xfrm>
              <a:off x="7286644" y="4286256"/>
              <a:ext cx="571504" cy="28575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Tx/>
                <a:buChar char="•"/>
              </a:pPr>
              <a:endParaRPr lang="en-US" sz="3200" b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1963" y="4714875"/>
            <a:ext cx="7429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6600" b="1">
                <a:solidFill>
                  <a:srgbClr val="00B0F0"/>
                </a:solidFill>
                <a:latin typeface="Candara" pitchFamily="34" charset="0"/>
              </a:rPr>
              <a:t>      UTILITY</a:t>
            </a:r>
            <a:endParaRPr lang="en-US" sz="6600" b="1">
              <a:solidFill>
                <a:srgbClr val="00B0F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3600" b="1" smtClean="0">
                <a:solidFill>
                  <a:srgbClr val="993300"/>
                </a:solidFill>
                <a:latin typeface="Candara" pitchFamily="34" charset="0"/>
              </a:rPr>
              <a:t>Total health expenditure</a:t>
            </a:r>
            <a:r>
              <a:rPr lang="sr-Latn-CS" sz="3600" b="1" smtClean="0">
                <a:solidFill>
                  <a:srgbClr val="993300"/>
                </a:solidFill>
                <a:latin typeface="Candara" pitchFamily="34" charset="0"/>
              </a:rPr>
              <a:t> in different European countries</a:t>
            </a:r>
            <a:r>
              <a:rPr lang="en-US" sz="3600" b="1" smtClean="0">
                <a:solidFill>
                  <a:srgbClr val="993300"/>
                </a:solidFill>
              </a:rPr>
              <a:t/>
            </a:r>
            <a:br>
              <a:rPr lang="en-US" sz="3600" b="1" smtClean="0">
                <a:solidFill>
                  <a:srgbClr val="993300"/>
                </a:solidFill>
              </a:rPr>
            </a:br>
            <a:r>
              <a:rPr lang="en-US" sz="2800" smtClean="0">
                <a:solidFill>
                  <a:srgbClr val="993300"/>
                </a:solidFill>
                <a:latin typeface="Candara" pitchFamily="34" charset="0"/>
              </a:rPr>
              <a:t>(€ per capita/year)</a:t>
            </a:r>
            <a:endParaRPr lang="en-US" sz="3600" smtClean="0">
              <a:solidFill>
                <a:srgbClr val="993300"/>
              </a:solidFill>
              <a:latin typeface="Candara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55600" y="1724025"/>
          <a:ext cx="8261350" cy="4244975"/>
        </p:xfrm>
        <a:graphic>
          <a:graphicData uri="http://schemas.openxmlformats.org/presentationml/2006/ole">
            <p:oleObj spid="_x0000_s1026" name="Worksheet" r:id="rId3" imgW="5857869" imgH="300981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juda_galapagos_classouts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5950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28625" y="2143125"/>
            <a:ext cx="76438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The Faculty of Medicine, as an academic institution, in accordance with the </a:t>
            </a:r>
            <a:r>
              <a:rPr lang="en-US" sz="2400" i="1">
                <a:latin typeface="Candara" pitchFamily="34" charset="0"/>
                <a:ea typeface="ＭＳ Ｐゴシック"/>
                <a:cs typeface="ＭＳ Ｐゴシック"/>
              </a:rPr>
              <a:t>Law on Higher education,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 provides all levels of academic grades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.</a:t>
            </a:r>
          </a:p>
          <a:p>
            <a:endParaRPr lang="sr-Latn-CS" sz="2400">
              <a:latin typeface="Candara" pitchFamily="34" charset="0"/>
              <a:ea typeface="ＭＳ Ｐゴシック"/>
              <a:cs typeface="ＭＳ Ｐゴシック"/>
            </a:endParaRPr>
          </a:p>
          <a:p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The </a:t>
            </a:r>
            <a:r>
              <a:rPr lang="en-US" sz="2400" i="1">
                <a:latin typeface="Candara" pitchFamily="34" charset="0"/>
                <a:ea typeface="ＭＳ Ｐゴシック"/>
                <a:cs typeface="ＭＳ Ｐゴシック"/>
              </a:rPr>
              <a:t>Law 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introduced in  2005  significantly changed the character of postgraduate studies at Serbian universities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.</a:t>
            </a:r>
          </a:p>
          <a:p>
            <a:endParaRPr lang="sr-Latn-CS" sz="2400">
              <a:latin typeface="Candara" pitchFamily="34" charset="0"/>
              <a:ea typeface="ＭＳ Ｐゴシック"/>
              <a:cs typeface="ＭＳ Ｐゴシック"/>
            </a:endParaRPr>
          </a:p>
          <a:p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T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raditional modality of obtaining a Doctor of Sciences degree by writing thesis based on mentor-guided research that lasted 3-5 years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, 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is being phased out by formal/structured doctoral studies of PhD type. </a:t>
            </a:r>
            <a:endParaRPr lang="en-US" sz="24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5950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28625" y="2143125"/>
            <a:ext cx="835818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Initially, two programs of this type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 were 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introduced, </a:t>
            </a:r>
            <a:r>
              <a:rPr lang="en-US" sz="2400" i="1">
                <a:latin typeface="Candara" pitchFamily="34" charset="0"/>
                <a:ea typeface="ＭＳ Ｐゴシック"/>
                <a:cs typeface="ＭＳ Ｐゴシック"/>
              </a:rPr>
              <a:t>Molecular Medicine and Epidemiology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. </a:t>
            </a:r>
            <a:endParaRPr lang="sr-Latn-CS" sz="2400">
              <a:latin typeface="Candara" pitchFamily="34" charset="0"/>
              <a:ea typeface="ＭＳ Ｐゴシック"/>
              <a:cs typeface="ＭＳ Ｐゴシック"/>
            </a:endParaRPr>
          </a:p>
          <a:p>
            <a:pPr>
              <a:spcAft>
                <a:spcPts val="600"/>
              </a:spcAft>
            </a:pP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They are fully research-based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,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 extramurally funded, projects. </a:t>
            </a:r>
            <a:endParaRPr lang="sr-Latn-CS" sz="2400">
              <a:latin typeface="Candara" pitchFamily="34" charset="0"/>
              <a:ea typeface="ＭＳ Ｐゴシック"/>
              <a:cs typeface="ＭＳ Ｐゴシック"/>
            </a:endParaRPr>
          </a:p>
          <a:p>
            <a:pPr>
              <a:spcAft>
                <a:spcPts val="600"/>
              </a:spcAft>
            </a:pP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S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even additional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 PhD programs (</a:t>
            </a:r>
            <a:r>
              <a:rPr lang="sr-Latn-CS" sz="2400" i="1">
                <a:latin typeface="Candara" pitchFamily="34" charset="0"/>
                <a:ea typeface="ＭＳ Ｐゴシック"/>
                <a:cs typeface="ＭＳ Ｐゴシック"/>
              </a:rPr>
              <a:t>Physiology, Public Health, Endocrinology, Neurology, Reconstructive Surgery, Osteobiology</a:t>
            </a:r>
            <a:r>
              <a:rPr lang="en-US" sz="2400" i="1">
                <a:latin typeface="Candara" pitchFamily="34" charset="0"/>
                <a:ea typeface="ＭＳ Ｐゴシック"/>
                <a:cs typeface="ＭＳ Ｐゴシック"/>
              </a:rPr>
              <a:t>, </a:t>
            </a:r>
            <a:r>
              <a:rPr lang="sr-Latn-CS" sz="2400" i="1">
                <a:latin typeface="Candara" pitchFamily="34" charset="0"/>
                <a:ea typeface="ＭＳ Ｐゴシック"/>
                <a:cs typeface="ＭＳ Ｐゴシック"/>
              </a:rPr>
              <a:t>Cardiology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) were developed to allow clinically contextualized research to be used as a basis for a D.Sci. Thesis.</a:t>
            </a:r>
          </a:p>
          <a:p>
            <a:pPr>
              <a:spcAft>
                <a:spcPts val="600"/>
              </a:spcAft>
            </a:pP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New programs - </a:t>
            </a:r>
            <a:r>
              <a:rPr lang="sr-Latn-CS" sz="2400" i="1">
                <a:latin typeface="Candara" pitchFamily="34" charset="0"/>
                <a:ea typeface="ＭＳ Ｐゴシック"/>
                <a:cs typeface="ＭＳ Ｐゴシック"/>
              </a:rPr>
              <a:t>Neurosciencies, Human Reproduction Perinatology and neonatology 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are </a:t>
            </a:r>
            <a:r>
              <a:rPr lang="en-US" sz="2400">
                <a:latin typeface="Candara" pitchFamily="34" charset="0"/>
                <a:ea typeface="ＭＳ Ｐゴシック"/>
                <a:cs typeface="ＭＳ Ｐゴシック"/>
              </a:rPr>
              <a:t> </a:t>
            </a:r>
            <a:r>
              <a:rPr lang="sr-Latn-CS" sz="2400">
                <a:latin typeface="Candara" pitchFamily="34" charset="0"/>
                <a:ea typeface="ＭＳ Ｐゴシック"/>
                <a:cs typeface="ＭＳ Ｐゴシック"/>
              </a:rPr>
              <a:t>being developed.</a:t>
            </a:r>
            <a:endParaRPr lang="en-US" sz="24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5950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7106" name="Rectangle 28"/>
          <p:cNvSpPr>
            <a:spLocks noChangeArrowheads="1"/>
          </p:cNvSpPr>
          <p:nvPr/>
        </p:nvSpPr>
        <p:spPr bwMode="auto">
          <a:xfrm>
            <a:off x="2500313" y="1993900"/>
            <a:ext cx="19065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33" tIns="36567" rIns="73133" bIns="36567">
            <a:spAutoFit/>
          </a:bodyPr>
          <a:lstStyle/>
          <a:p>
            <a:pPr algn="ctr"/>
            <a:endParaRPr lang="en-US">
              <a:latin typeface="Corbel" pitchFamily="34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78175" y="1285875"/>
            <a:ext cx="1882775" cy="1323975"/>
            <a:chOff x="3178311" y="1285860"/>
            <a:chExt cx="1883366" cy="1323999"/>
          </a:xfrm>
        </p:grpSpPr>
        <p:cxnSp>
          <p:nvCxnSpPr>
            <p:cNvPr id="27" name="_s11491"/>
            <p:cNvCxnSpPr>
              <a:cxnSpLocks noChangeShapeType="1"/>
              <a:stCxn id="31" idx="1"/>
              <a:endCxn id="29" idx="2"/>
            </p:cNvCxnSpPr>
            <p:nvPr/>
          </p:nvCxnSpPr>
          <p:spPr bwMode="auto">
            <a:xfrm rot="10800000">
              <a:off x="3743638" y="1617654"/>
              <a:ext cx="187384" cy="827102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8" name="_s11492"/>
            <p:cNvCxnSpPr>
              <a:cxnSpLocks noChangeShapeType="1"/>
              <a:stCxn id="30" idx="1"/>
              <a:endCxn id="29" idx="2"/>
            </p:cNvCxnSpPr>
            <p:nvPr/>
          </p:nvCxnSpPr>
          <p:spPr bwMode="auto">
            <a:xfrm rot="10800000">
              <a:off x="3743638" y="1617654"/>
              <a:ext cx="187384" cy="330206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9" name="_s11493"/>
            <p:cNvSpPr>
              <a:spLocks noChangeArrowheads="1"/>
            </p:cNvSpPr>
            <p:nvPr/>
          </p:nvSpPr>
          <p:spPr bwMode="auto">
            <a:xfrm>
              <a:off x="3178311" y="1285860"/>
              <a:ext cx="1130655" cy="33179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Franklin Gothic Book" pitchFamily="34" charset="0"/>
                </a:rPr>
                <a:t>2006</a:t>
              </a:r>
            </a:p>
          </p:txBody>
        </p:sp>
        <p:sp>
          <p:nvSpPr>
            <p:cNvPr id="30" name="_s11494"/>
            <p:cNvSpPr>
              <a:spLocks noChangeArrowheads="1"/>
            </p:cNvSpPr>
            <p:nvPr/>
          </p:nvSpPr>
          <p:spPr bwMode="auto">
            <a:xfrm>
              <a:off x="3931022" y="1782757"/>
              <a:ext cx="1130655" cy="33020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Franklin Gothic Book" pitchFamily="34" charset="0"/>
                </a:rPr>
                <a:t>Molecular </a:t>
              </a:r>
              <a:endParaRPr lang="sr-Latn-CS" sz="1200" dirty="0">
                <a:latin typeface="Franklin Gothic Book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Franklin Gothic Book" pitchFamily="34" charset="0"/>
                </a:rPr>
                <a:t>Medicine</a:t>
              </a:r>
              <a:endParaRPr lang="en-US" sz="1200" dirty="0">
                <a:latin typeface="Franklin Gothic Book" pitchFamily="34" charset="0"/>
              </a:endParaRPr>
            </a:p>
          </p:txBody>
        </p:sp>
        <p:sp>
          <p:nvSpPr>
            <p:cNvPr id="31" name="_s11495"/>
            <p:cNvSpPr>
              <a:spLocks noChangeArrowheads="1"/>
            </p:cNvSpPr>
            <p:nvPr/>
          </p:nvSpPr>
          <p:spPr bwMode="auto">
            <a:xfrm>
              <a:off x="3931022" y="2278066"/>
              <a:ext cx="1130655" cy="33179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Franklin Gothic Book" pitchFamily="34" charset="0"/>
                </a:rPr>
                <a:t>Epidemiology</a:t>
              </a:r>
              <a:endParaRPr lang="en-US" sz="2800" dirty="0">
                <a:latin typeface="Franklin Gothic Book" pitchFamily="34" charset="0"/>
              </a:endParaRPr>
            </a:p>
          </p:txBody>
        </p:sp>
      </p:grpSp>
      <p:grpSp>
        <p:nvGrpSpPr>
          <p:cNvPr id="10" name="Organization Chart 248"/>
          <p:cNvGrpSpPr>
            <a:grpSpLocks noChangeAspect="1"/>
          </p:cNvGrpSpPr>
          <p:nvPr/>
        </p:nvGrpSpPr>
        <p:grpSpPr bwMode="auto">
          <a:xfrm>
            <a:off x="3328979" y="5454247"/>
            <a:ext cx="1833143" cy="865742"/>
            <a:chOff x="288" y="1019"/>
            <a:chExt cx="1440" cy="720"/>
          </a:xfrm>
          <a:solidFill>
            <a:schemeClr val="accent1">
              <a:lumMod val="75000"/>
            </a:schemeClr>
          </a:solidFill>
        </p:grpSpPr>
        <p:cxnSp>
          <p:nvCxnSpPr>
            <p:cNvPr id="11" name="_s11514"/>
            <p:cNvCxnSpPr>
              <a:cxnSpLocks noChangeShapeType="1"/>
              <a:stCxn id="13" idx="1"/>
              <a:endCxn id="12" idx="2"/>
            </p:cNvCxnSpPr>
            <p:nvPr/>
          </p:nvCxnSpPr>
          <p:spPr bwMode="auto">
            <a:xfrm rot="10800000">
              <a:off x="720" y="1307"/>
              <a:ext cx="144" cy="288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2" name="_s11515"/>
            <p:cNvSpPr>
              <a:spLocks noChangeArrowheads="1"/>
            </p:cNvSpPr>
            <p:nvPr/>
          </p:nvSpPr>
          <p:spPr bwMode="auto">
            <a:xfrm>
              <a:off x="288" y="1019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Franklin Gothic Book" pitchFamily="34" charset="0"/>
                </a:rPr>
                <a:t>2010</a:t>
              </a:r>
            </a:p>
          </p:txBody>
        </p:sp>
        <p:sp>
          <p:nvSpPr>
            <p:cNvPr id="13" name="_s11516"/>
            <p:cNvSpPr>
              <a:spLocks noChangeArrowheads="1"/>
            </p:cNvSpPr>
            <p:nvPr/>
          </p:nvSpPr>
          <p:spPr bwMode="auto">
            <a:xfrm>
              <a:off x="864" y="1451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Franklin Gothic Book" pitchFamily="34" charset="0"/>
                </a:rPr>
                <a:t>Cardiology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678363" y="2279650"/>
            <a:ext cx="1965325" cy="3527425"/>
            <a:chOff x="4679063" y="2279861"/>
            <a:chExt cx="1964639" cy="3527096"/>
          </a:xfrm>
        </p:grpSpPr>
        <p:cxnSp>
          <p:nvCxnSpPr>
            <p:cNvPr id="14" name="_s11499"/>
            <p:cNvCxnSpPr>
              <a:cxnSpLocks noChangeShapeType="1"/>
              <a:stCxn id="26" idx="3"/>
              <a:endCxn id="20" idx="2"/>
            </p:cNvCxnSpPr>
            <p:nvPr/>
          </p:nvCxnSpPr>
          <p:spPr bwMode="auto">
            <a:xfrm flipV="1">
              <a:off x="5880381" y="2632253"/>
              <a:ext cx="190434" cy="2998508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" name="_s11500"/>
            <p:cNvCxnSpPr>
              <a:cxnSpLocks noChangeShapeType="1"/>
              <a:stCxn id="25" idx="3"/>
              <a:endCxn id="20" idx="2"/>
            </p:cNvCxnSpPr>
            <p:nvPr/>
          </p:nvCxnSpPr>
          <p:spPr bwMode="auto">
            <a:xfrm flipV="1">
              <a:off x="5880381" y="2632253"/>
              <a:ext cx="190434" cy="2469920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6" name="_s11501"/>
            <p:cNvCxnSpPr>
              <a:cxnSpLocks noChangeShapeType="1"/>
              <a:stCxn id="24" idx="3"/>
              <a:endCxn id="20" idx="2"/>
            </p:cNvCxnSpPr>
            <p:nvPr/>
          </p:nvCxnSpPr>
          <p:spPr bwMode="auto">
            <a:xfrm flipV="1">
              <a:off x="5880381" y="2632253"/>
              <a:ext cx="190434" cy="1941332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" name="_s11502"/>
            <p:cNvCxnSpPr>
              <a:cxnSpLocks noChangeShapeType="1"/>
              <a:stCxn id="23" idx="3"/>
              <a:endCxn id="20" idx="2"/>
            </p:cNvCxnSpPr>
            <p:nvPr/>
          </p:nvCxnSpPr>
          <p:spPr bwMode="auto">
            <a:xfrm flipV="1">
              <a:off x="5880381" y="2632253"/>
              <a:ext cx="190434" cy="1423855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" name="_s11503"/>
            <p:cNvCxnSpPr>
              <a:cxnSpLocks noChangeShapeType="1"/>
              <a:stCxn id="22" idx="3"/>
              <a:endCxn id="20" idx="2"/>
            </p:cNvCxnSpPr>
            <p:nvPr/>
          </p:nvCxnSpPr>
          <p:spPr bwMode="auto">
            <a:xfrm flipV="1">
              <a:off x="5880381" y="2632253"/>
              <a:ext cx="190434" cy="882568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" name="_s11504"/>
            <p:cNvCxnSpPr>
              <a:cxnSpLocks noChangeShapeType="1"/>
              <a:stCxn id="21" idx="3"/>
              <a:endCxn id="20" idx="2"/>
            </p:cNvCxnSpPr>
            <p:nvPr/>
          </p:nvCxnSpPr>
          <p:spPr bwMode="auto">
            <a:xfrm flipV="1">
              <a:off x="5880381" y="2632253"/>
              <a:ext cx="190434" cy="353980"/>
            </a:xfrm>
            <a:prstGeom prst="bentConnector2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0" name="_s11505"/>
            <p:cNvSpPr>
              <a:spLocks noChangeArrowheads="1"/>
            </p:cNvSpPr>
            <p:nvPr/>
          </p:nvSpPr>
          <p:spPr bwMode="auto">
            <a:xfrm>
              <a:off x="5497927" y="2279861"/>
              <a:ext cx="1145775" cy="35239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Franklin Gothic Book" pitchFamily="34" charset="0"/>
                </a:rPr>
                <a:t>2009</a:t>
              </a:r>
            </a:p>
          </p:txBody>
        </p:sp>
        <p:sp>
          <p:nvSpPr>
            <p:cNvPr id="21" name="_s11506"/>
            <p:cNvSpPr>
              <a:spLocks noChangeArrowheads="1"/>
            </p:cNvSpPr>
            <p:nvPr/>
          </p:nvSpPr>
          <p:spPr bwMode="auto">
            <a:xfrm>
              <a:off x="4734606" y="2810037"/>
              <a:ext cx="1145775" cy="35239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Franklin Gothic Book" pitchFamily="34" charset="0"/>
                </a:rPr>
                <a:t>Physiological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Franklin Gothic Book" pitchFamily="34" charset="0"/>
                </a:rPr>
                <a:t> Sciences</a:t>
              </a:r>
            </a:p>
          </p:txBody>
        </p:sp>
        <p:sp>
          <p:nvSpPr>
            <p:cNvPr id="22" name="_s11507"/>
            <p:cNvSpPr>
              <a:spLocks noChangeArrowheads="1"/>
            </p:cNvSpPr>
            <p:nvPr/>
          </p:nvSpPr>
          <p:spPr bwMode="auto">
            <a:xfrm>
              <a:off x="4734606" y="3338625"/>
              <a:ext cx="1145775" cy="35239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Franklin Gothic Book" pitchFamily="34" charset="0"/>
                </a:rPr>
                <a:t>Reconstructive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Franklin Gothic Book" pitchFamily="34" charset="0"/>
                </a:rPr>
                <a:t>Surgery</a:t>
              </a:r>
            </a:p>
          </p:txBody>
        </p:sp>
        <p:sp>
          <p:nvSpPr>
            <p:cNvPr id="23" name="_s11508"/>
            <p:cNvSpPr>
              <a:spLocks noChangeArrowheads="1"/>
            </p:cNvSpPr>
            <p:nvPr/>
          </p:nvSpPr>
          <p:spPr bwMode="auto">
            <a:xfrm>
              <a:off x="4734606" y="3879912"/>
              <a:ext cx="1145775" cy="35239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lvl="1">
                <a:buFont typeface="Courier New" pitchFamily="49" charset="0"/>
                <a:buNone/>
              </a:pPr>
              <a:endParaRPr lang="sr-Latn-CS" sz="2800">
                <a:solidFill>
                  <a:srgbClr val="161616"/>
                </a:solidFill>
                <a:latin typeface="Franklin Gothic Book" pitchFamily="34" charset="0"/>
              </a:endParaRPr>
            </a:p>
            <a:p>
              <a:pPr lvl="1" eaLnBrk="0" hangingPunct="0"/>
              <a:r>
                <a:rPr lang="en-US" sz="1400">
                  <a:latin typeface="Franklin Gothic Book" pitchFamily="34" charset="0"/>
                </a:rPr>
                <a:t>Endocrinology</a:t>
              </a:r>
            </a:p>
            <a:p>
              <a:pPr eaLnBrk="0" hangingPunct="0"/>
              <a:endParaRPr lang="en-US" sz="2100">
                <a:latin typeface="Verdana" pitchFamily="34" charset="0"/>
              </a:endParaRPr>
            </a:p>
          </p:txBody>
        </p:sp>
        <p:sp>
          <p:nvSpPr>
            <p:cNvPr id="24" name="_s11509"/>
            <p:cNvSpPr>
              <a:spLocks noChangeArrowheads="1"/>
            </p:cNvSpPr>
            <p:nvPr/>
          </p:nvSpPr>
          <p:spPr bwMode="auto">
            <a:xfrm>
              <a:off x="4735225" y="4397589"/>
              <a:ext cx="1145086" cy="35172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None/>
                <a:defRPr/>
              </a:pPr>
              <a:endParaRPr lang="en-US" sz="2800" dirty="0">
                <a:noFill/>
                <a:latin typeface="Franklin Gothic Book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noFill/>
                <a:latin typeface="Verdana" pitchFamily="34" charset="0"/>
              </a:endParaRPr>
            </a:p>
          </p:txBody>
        </p:sp>
        <p:sp>
          <p:nvSpPr>
            <p:cNvPr id="25" name="_s11510"/>
            <p:cNvSpPr>
              <a:spLocks noChangeArrowheads="1"/>
            </p:cNvSpPr>
            <p:nvPr/>
          </p:nvSpPr>
          <p:spPr bwMode="auto">
            <a:xfrm>
              <a:off x="4715562" y="4925977"/>
              <a:ext cx="1164818" cy="35080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lvl="2" algn="ctr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None/>
                <a:defRPr/>
              </a:pPr>
              <a:endParaRPr lang="en-US" sz="2400" dirty="0">
                <a:solidFill>
                  <a:srgbClr val="161616"/>
                </a:solidFill>
                <a:latin typeface="Franklin Gothic Book" pitchFamily="34" charset="0"/>
              </a:endParaRPr>
            </a:p>
            <a:p>
              <a:pPr marL="0" lvl="2"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Franklin Gothic Book" pitchFamily="34" charset="0"/>
                </a:rPr>
                <a:t>Public Health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Franklin Gothic Book" pitchFamily="34" charset="0"/>
              </a:endParaRPr>
            </a:p>
          </p:txBody>
        </p:sp>
        <p:sp>
          <p:nvSpPr>
            <p:cNvPr id="26" name="_s11511"/>
            <p:cNvSpPr>
              <a:spLocks noChangeArrowheads="1"/>
            </p:cNvSpPr>
            <p:nvPr/>
          </p:nvSpPr>
          <p:spPr bwMode="auto">
            <a:xfrm>
              <a:off x="4734606" y="5454565"/>
              <a:ext cx="1145775" cy="35239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Franklin Gothic Book" pitchFamily="34" charset="0"/>
                </a:rPr>
                <a:t>Skeletal Biology</a:t>
              </a:r>
            </a:p>
          </p:txBody>
        </p:sp>
        <p:sp>
          <p:nvSpPr>
            <p:cNvPr id="47124" name="TextBox 32"/>
            <p:cNvSpPr txBox="1">
              <a:spLocks noChangeArrowheads="1"/>
            </p:cNvSpPr>
            <p:nvPr/>
          </p:nvSpPr>
          <p:spPr bwMode="auto">
            <a:xfrm>
              <a:off x="4679063" y="4407107"/>
              <a:ext cx="12858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sz="1400">
                  <a:latin typeface="Franklin Gothic Book" pitchFamily="34" charset="0"/>
                </a:rPr>
                <a:t>Neurology</a:t>
              </a:r>
              <a:endParaRPr lang="en-US" sz="1400">
                <a:latin typeface="Franklin Gothic Book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428875" y="469900"/>
            <a:ext cx="6286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dirty="0">
                <a:solidFill>
                  <a:schemeClr val="bg2">
                    <a:lumMod val="25000"/>
                    <a:lumOff val="75000"/>
                  </a:schemeClr>
                </a:solidFill>
                <a:latin typeface="Candara" pitchFamily="34" charset="0"/>
              </a:rPr>
              <a:t>Doctoral studies development</a:t>
            </a:r>
            <a:endParaRPr lang="en-US" sz="3600" dirty="0">
              <a:solidFill>
                <a:schemeClr val="bg2">
                  <a:lumMod val="25000"/>
                  <a:lumOff val="7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5950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428625" y="2143125"/>
            <a:ext cx="8143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ndara" pitchFamily="34" charset="0"/>
              </a:rPr>
              <a:t>Faculty of medicine Belgra</a:t>
            </a:r>
            <a:r>
              <a:rPr lang="sr-Latn-CS" sz="2400">
                <a:latin typeface="Candara" pitchFamily="34" charset="0"/>
              </a:rPr>
              <a:t>de is a</a:t>
            </a:r>
            <a:r>
              <a:rPr lang="en-US" sz="2400">
                <a:latin typeface="Candara" pitchFamily="34" charset="0"/>
              </a:rPr>
              <a:t> member of </a:t>
            </a:r>
            <a:r>
              <a:rPr lang="en-US" sz="2400" i="1">
                <a:latin typeface="Candara" pitchFamily="34" charset="0"/>
              </a:rPr>
              <a:t>ORPHEUS (Organisation for PhD Education in Biomedicine and Health Sciences in the European System</a:t>
            </a:r>
            <a:r>
              <a:rPr lang="en-US" sz="2400">
                <a:latin typeface="Candara" pitchFamily="34" charset="0"/>
              </a:rPr>
              <a:t>), </a:t>
            </a:r>
            <a:r>
              <a:rPr lang="sr-Latn-CS" sz="2400">
                <a:latin typeface="Candara" pitchFamily="34" charset="0"/>
              </a:rPr>
              <a:t>and </a:t>
            </a:r>
            <a:r>
              <a:rPr lang="en-US" sz="2400">
                <a:latin typeface="Candara" pitchFamily="34" charset="0"/>
              </a:rPr>
              <a:t>has structured all its PhD programs according to the principles of this organization.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18" y="4705366"/>
            <a:ext cx="5048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5950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428625" y="2143125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orbel" pitchFamily="34" charset="0"/>
            </a:endParaRP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714375" y="2357438"/>
            <a:ext cx="78581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400"/>
              </a:spcBef>
            </a:pPr>
            <a:r>
              <a:rPr lang="en-US" sz="2400" b="1">
                <a:latin typeface="Candara" pitchFamily="34" charset="0"/>
              </a:rPr>
              <a:t>Applying the results </a:t>
            </a:r>
            <a:r>
              <a:rPr lang="en-US" sz="2400">
                <a:latin typeface="Candara" pitchFamily="34" charset="0"/>
              </a:rPr>
              <a:t>of experimental, clinical or epidemiological research in everyday practice, achieved through the </a:t>
            </a:r>
            <a:r>
              <a:rPr lang="en-US" sz="2400" b="1">
                <a:latin typeface="Candara" pitchFamily="34" charset="0"/>
              </a:rPr>
              <a:t>development of practical skills </a:t>
            </a:r>
            <a:r>
              <a:rPr lang="en-US" sz="2400">
                <a:latin typeface="Candara" pitchFamily="34" charset="0"/>
              </a:rPr>
              <a:t>required to organize research in the laboratory, clinical setting or population whether they consist of experimental animals, healthy subjects or patient groups</a:t>
            </a:r>
            <a:r>
              <a:rPr lang="sr-Latn-CS" sz="2400">
                <a:latin typeface="Candara" pitchFamily="34" charset="0"/>
              </a:rPr>
              <a:t>.</a:t>
            </a:r>
            <a:endParaRPr lang="en-US" sz="2400">
              <a:latin typeface="Candara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 b="1">
                <a:latin typeface="Candara" pitchFamily="34" charset="0"/>
              </a:rPr>
              <a:t>Education of staff </a:t>
            </a:r>
            <a:r>
              <a:rPr lang="en-US" sz="2400">
                <a:latin typeface="Candara" pitchFamily="34" charset="0"/>
              </a:rPr>
              <a:t>for universities, research institutes and other specialized facilities which are required by their programs to conduct and apply results of different types of research</a:t>
            </a:r>
            <a:r>
              <a:rPr lang="sr-Latn-CS" sz="2400">
                <a:latin typeface="Candara" pitchFamily="34" charset="0"/>
              </a:rPr>
              <a:t>.</a:t>
            </a:r>
            <a:endParaRPr lang="en-US" sz="2400">
              <a:latin typeface="Candara" pitchFamily="34" charset="0"/>
            </a:endParaRPr>
          </a:p>
        </p:txBody>
      </p:sp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642938" y="1357313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9" name="Rectangle 224"/>
          <p:cNvSpPr>
            <a:spLocks noChangeArrowheads="1"/>
          </p:cNvSpPr>
          <p:nvPr/>
        </p:nvSpPr>
        <p:spPr bwMode="auto">
          <a:xfrm>
            <a:off x="2643188" y="1000125"/>
            <a:ext cx="3997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Corbel" pitchFamily="34" charset="0"/>
              </a:rPr>
              <a:t>Study program goals</a:t>
            </a:r>
          </a:p>
          <a:p>
            <a:pPr algn="ctr"/>
            <a:endParaRPr lang="en-US" sz="35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436943" cy="87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53250" name="Group 42"/>
          <p:cNvGrpSpPr>
            <a:grpSpLocks/>
          </p:cNvGrpSpPr>
          <p:nvPr/>
        </p:nvGrpSpPr>
        <p:grpSpPr bwMode="auto">
          <a:xfrm>
            <a:off x="885825" y="2357438"/>
            <a:ext cx="7329488" cy="1981200"/>
            <a:chOff x="1000100" y="3500438"/>
            <a:chExt cx="7330216" cy="1981200"/>
          </a:xfrm>
        </p:grpSpPr>
        <p:graphicFrame>
          <p:nvGraphicFramePr>
            <p:cNvPr id="36" name="Chart 35"/>
            <p:cNvGraphicFramePr/>
            <p:nvPr/>
          </p:nvGraphicFramePr>
          <p:xfrm>
            <a:off x="1000100" y="3500438"/>
            <a:ext cx="7330216" cy="198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3254" name="TextBox 36"/>
            <p:cNvSpPr txBox="1">
              <a:spLocks noChangeArrowheads="1"/>
            </p:cNvSpPr>
            <p:nvPr/>
          </p:nvSpPr>
          <p:spPr bwMode="auto">
            <a:xfrm>
              <a:off x="2305446" y="4626678"/>
              <a:ext cx="4091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ndara" pitchFamily="34" charset="0"/>
                </a:rPr>
                <a:t>19</a:t>
              </a:r>
            </a:p>
          </p:txBody>
        </p:sp>
        <p:sp>
          <p:nvSpPr>
            <p:cNvPr id="53255" name="Rectangle 37"/>
            <p:cNvSpPr>
              <a:spLocks noChangeArrowheads="1"/>
            </p:cNvSpPr>
            <p:nvPr/>
          </p:nvSpPr>
          <p:spPr bwMode="auto">
            <a:xfrm flipH="1">
              <a:off x="3452606" y="4626678"/>
              <a:ext cx="6137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ndara" pitchFamily="34" charset="0"/>
                </a:rPr>
                <a:t>21</a:t>
              </a:r>
            </a:p>
          </p:txBody>
        </p:sp>
        <p:sp>
          <p:nvSpPr>
            <p:cNvPr id="53256" name="Rectangle 38"/>
            <p:cNvSpPr>
              <a:spLocks noChangeArrowheads="1"/>
            </p:cNvSpPr>
            <p:nvPr/>
          </p:nvSpPr>
          <p:spPr bwMode="auto">
            <a:xfrm>
              <a:off x="4884687" y="4071942"/>
              <a:ext cx="3898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ndara" pitchFamily="34" charset="0"/>
                </a:rPr>
                <a:t>74</a:t>
              </a:r>
            </a:p>
          </p:txBody>
        </p:sp>
        <p:sp>
          <p:nvSpPr>
            <p:cNvPr id="53257" name="Rectangle 39"/>
            <p:cNvSpPr>
              <a:spLocks noChangeArrowheads="1"/>
            </p:cNvSpPr>
            <p:nvPr/>
          </p:nvSpPr>
          <p:spPr bwMode="auto">
            <a:xfrm>
              <a:off x="6198228" y="4227798"/>
              <a:ext cx="3946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ndara" pitchFamily="34" charset="0"/>
                </a:rPr>
                <a:t>54</a:t>
              </a:r>
            </a:p>
          </p:txBody>
        </p:sp>
        <p:sp>
          <p:nvSpPr>
            <p:cNvPr id="53258" name="Rectangle 40"/>
            <p:cNvSpPr>
              <a:spLocks noChangeArrowheads="1"/>
            </p:cNvSpPr>
            <p:nvPr/>
          </p:nvSpPr>
          <p:spPr bwMode="auto">
            <a:xfrm>
              <a:off x="7504156" y="4116084"/>
              <a:ext cx="3994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ndara" pitchFamily="34" charset="0"/>
                </a:rPr>
                <a:t>65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071563" y="1428750"/>
            <a:ext cx="728662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The number of enrolled PhD Stud</a:t>
            </a:r>
            <a:r>
              <a:rPr lang="sr-Latn-C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ents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per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3252" name="TextBox 44"/>
          <p:cNvSpPr txBox="1">
            <a:spLocks noChangeArrowheads="1"/>
          </p:cNvSpPr>
          <p:nvPr/>
        </p:nvSpPr>
        <p:spPr bwMode="auto">
          <a:xfrm>
            <a:off x="642938" y="4786313"/>
            <a:ext cx="7858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ndara" pitchFamily="34" charset="0"/>
              </a:rPr>
              <a:t>Selection of candidates is primarily based on the candidates</a:t>
            </a:r>
            <a:r>
              <a:rPr lang="ja-JP" altLang="en-US">
                <a:latin typeface="Candara" pitchFamily="34" charset="0"/>
                <a:cs typeface="HGS明朝E"/>
              </a:rPr>
              <a:t>’</a:t>
            </a:r>
            <a:r>
              <a:rPr lang="en-US" altLang="ja-JP">
                <a:latin typeface="Candara" pitchFamily="34" charset="0"/>
                <a:cs typeface="HGS明朝E"/>
              </a:rPr>
              <a:t> level of achievement in previous studies. </a:t>
            </a:r>
            <a:endParaRPr lang="sr-Latn-CS" altLang="ja-JP">
              <a:latin typeface="Candara" pitchFamily="34" charset="0"/>
              <a:cs typeface="HGS明朝E"/>
            </a:endParaRPr>
          </a:p>
          <a:p>
            <a:r>
              <a:rPr lang="en-US" altLang="ja-JP">
                <a:latin typeface="Candara" pitchFamily="34" charset="0"/>
                <a:cs typeface="HGS明朝E"/>
              </a:rPr>
              <a:t>The main criteria for selection are based upon marks in course work, graduation work (GPA over 8.00/10.00), previous scientific research work, research articles, student scientific awards, professional specialization or degrees from other high level programs.</a:t>
            </a:r>
            <a:endParaRPr lang="en-US" altLang="ja-JP" i="1">
              <a:latin typeface="Candara" pitchFamily="34" charset="0"/>
              <a:cs typeface="HGS明朝E"/>
            </a:endParaRPr>
          </a:p>
          <a:p>
            <a:endParaRPr lang="en-US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071702" cy="7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5" name="Group 325"/>
          <p:cNvGraphicFramePr>
            <a:graphicFrameLocks noGrp="1"/>
          </p:cNvGraphicFramePr>
          <p:nvPr/>
        </p:nvGraphicFramePr>
        <p:xfrm>
          <a:off x="254000" y="1714500"/>
          <a:ext cx="8643938" cy="2865438"/>
        </p:xfrm>
        <a:graphic>
          <a:graphicData uri="http://schemas.openxmlformats.org/drawingml/2006/table">
            <a:tbl>
              <a:tblPr/>
              <a:tblGrid>
                <a:gridCol w="2096355"/>
                <a:gridCol w="2370636"/>
                <a:gridCol w="4177009"/>
              </a:tblGrid>
              <a:tr h="385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Educational part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Research part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Other activities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00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Obligatory modules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Facultative module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itchFamily="49" charset="0"/>
                        <a:buNone/>
                        <a:tabLst>
                          <a:tab pos="511175" algn="l"/>
                        </a:tabLst>
                      </a:pPr>
                      <a:endParaRPr kumimoji="0" lang="sr-Latn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itchFamily="49" charset="0"/>
                        <a:buNone/>
                        <a:tabLst>
                          <a:tab pos="5111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Realization of PhD thesis project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itchFamily="49" charset="0"/>
                        <a:buNone/>
                        <a:tabLst>
                          <a:tab pos="5111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Journal Clubs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5111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Rotations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5111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(Laboratories, Clinical Research Units, Population Survey)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5111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Essays,  presentations,  publication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14563" y="496888"/>
            <a:ext cx="5786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The structure of course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54285" name="TextBox 9"/>
          <p:cNvSpPr txBox="1">
            <a:spLocks noChangeArrowheads="1"/>
          </p:cNvSpPr>
          <p:nvPr/>
        </p:nvSpPr>
        <p:spPr bwMode="auto">
          <a:xfrm>
            <a:off x="428625" y="4714875"/>
            <a:ext cx="835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ndara" pitchFamily="34" charset="0"/>
              </a:rPr>
              <a:t>The duration of PhD training , as the third cycle step study program, is 3 years (180 ECTS) and it consists of structured courses and original research. The mandatory training component comprises 30 ECTS, corresponding to a half year of workload. </a:t>
            </a:r>
            <a:r>
              <a:rPr lang="en-US" b="1">
                <a:latin typeface="Candara" pitchFamily="34" charset="0"/>
              </a:rPr>
              <a:t>Science theory, ethics and dissemination of research results </a:t>
            </a:r>
            <a:r>
              <a:rPr lang="en-US">
                <a:latin typeface="Candara" pitchFamily="34" charset="0"/>
              </a:rPr>
              <a:t>are mandatory elements in the training. Besides, accompanying courses provide advanced education and skills in the field of the respective thematic program</a:t>
            </a:r>
            <a:r>
              <a:rPr lang="sr-Latn-CS">
                <a:latin typeface="Candara" pitchFamily="34" charset="0"/>
              </a:rPr>
              <a:t>.</a:t>
            </a:r>
            <a:endParaRPr lang="en-US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8" descr="C:\Documents and Settings\Korisnik\Desktop\Medicinski_l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5950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428625" y="2143125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orbel" pitchFamily="34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714375" y="2709863"/>
            <a:ext cx="7858125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>
                <a:latin typeface="Candara" pitchFamily="34" charset="0"/>
              </a:rPr>
              <a:t>The PhD projects must be part of an internationally peer-reviewed project. First authorship of at least one peer-reviewed publication in a scientific journal covered by SCI or CC </a:t>
            </a:r>
            <a:r>
              <a:rPr lang="sr-Latn-CS" sz="2400">
                <a:latin typeface="Candara" pitchFamily="34" charset="0"/>
              </a:rPr>
              <a:t>with IF of at least 0.3 </a:t>
            </a:r>
            <a:r>
              <a:rPr lang="en-US" sz="2400">
                <a:latin typeface="Candara" pitchFamily="34" charset="0"/>
              </a:rPr>
              <a:t>is compulsory.</a:t>
            </a:r>
            <a:endParaRPr lang="sr-Latn-CS" sz="2400">
              <a:latin typeface="Candar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>
                <a:latin typeface="Candara" pitchFamily="34" charset="0"/>
              </a:rPr>
              <a:t>The research work is written up as thesis (monograph). </a:t>
            </a:r>
            <a:r>
              <a:rPr lang="sr-Latn-CS" sz="2400">
                <a:latin typeface="Candara" pitchFamily="34" charset="0"/>
              </a:rPr>
              <a:t>T</a:t>
            </a:r>
            <a:r>
              <a:rPr lang="en-US" altLang="ja-JP" sz="2400">
                <a:latin typeface="Candara" pitchFamily="34" charset="0"/>
                <a:cs typeface="ヒラギノ角ゴ Pro W3"/>
              </a:rPr>
              <a:t>he thesis is evaluated by Advisory board and by a committee consisting of two internal and one external opponent.</a:t>
            </a:r>
            <a:endParaRPr lang="sr-Latn-CS" altLang="ja-JP" sz="2400">
              <a:latin typeface="Candara" pitchFamily="34" charset="0"/>
              <a:cs typeface="ヒラギノ角ゴ Pro W3"/>
            </a:endParaRPr>
          </a:p>
          <a:p>
            <a:pPr algn="just">
              <a:spcAft>
                <a:spcPts val="600"/>
              </a:spcAft>
            </a:pPr>
            <a:r>
              <a:rPr lang="en-US" altLang="ja-JP" sz="2400">
                <a:latin typeface="Candara" pitchFamily="34" charset="0"/>
                <a:cs typeface="ヒラギノ角ゴ Pro W3"/>
              </a:rPr>
              <a:t>If approved, the thesis </a:t>
            </a:r>
            <a:r>
              <a:rPr lang="sr-Latn-CS" altLang="ja-JP" sz="2400">
                <a:latin typeface="Candara" pitchFamily="34" charset="0"/>
                <a:cs typeface="ヒラギノ角ゴ Pro W3"/>
              </a:rPr>
              <a:t>is </a:t>
            </a:r>
            <a:r>
              <a:rPr lang="en-US" altLang="ja-JP" sz="2400">
                <a:latin typeface="Candara" pitchFamily="34" charset="0"/>
                <a:cs typeface="ヒラギノ角ゴ Pro W3"/>
              </a:rPr>
              <a:t>defended in public by discussing the research findings with the opponents. </a:t>
            </a:r>
          </a:p>
        </p:txBody>
      </p:sp>
      <p:sp>
        <p:nvSpPr>
          <p:cNvPr id="55300" name="TextBox 7"/>
          <p:cNvSpPr txBox="1">
            <a:spLocks noChangeArrowheads="1"/>
          </p:cNvSpPr>
          <p:nvPr/>
        </p:nvSpPr>
        <p:spPr bwMode="auto">
          <a:xfrm>
            <a:off x="642938" y="1357313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9" name="Rectangle 224"/>
          <p:cNvSpPr>
            <a:spLocks noChangeArrowheads="1"/>
          </p:cNvSpPr>
          <p:nvPr/>
        </p:nvSpPr>
        <p:spPr bwMode="auto">
          <a:xfrm>
            <a:off x="968375" y="1143000"/>
            <a:ext cx="7246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3200" b="1">
                <a:solidFill>
                  <a:srgbClr val="FFFF00"/>
                </a:solidFill>
                <a:latin typeface="Corbel" pitchFamily="34" charset="0"/>
              </a:rPr>
              <a:t>Conditions for completing the progra</a:t>
            </a:r>
            <a:r>
              <a:rPr lang="sr-Latn-CS" sz="3200" b="1">
                <a:solidFill>
                  <a:srgbClr val="FFFF00"/>
                </a:solidFill>
                <a:latin typeface="Corbel" pitchFamily="34" charset="0"/>
              </a:rPr>
              <a:t>m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3200" b="1">
                <a:solidFill>
                  <a:srgbClr val="FFFF00"/>
                </a:solidFill>
                <a:latin typeface="Corbel" pitchFamily="34" charset="0"/>
              </a:rPr>
              <a:t> and the doctoral degree</a:t>
            </a:r>
          </a:p>
          <a:p>
            <a:pPr algn="ctr"/>
            <a:endParaRPr lang="en-US" sz="35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32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32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876</Words>
  <Application>Microsoft Office PowerPoint</Application>
  <PresentationFormat>On-screen Show (4:3)</PresentationFormat>
  <Paragraphs>86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Corbel</vt:lpstr>
      <vt:lpstr>Arial</vt:lpstr>
      <vt:lpstr>Calibri</vt:lpstr>
      <vt:lpstr>Palatino Linotype</vt:lpstr>
      <vt:lpstr>Century Gothic</vt:lpstr>
      <vt:lpstr>Courier New</vt:lpstr>
      <vt:lpstr>Times New Roman</vt:lpstr>
      <vt:lpstr>Candara</vt:lpstr>
      <vt:lpstr>ＭＳ Ｐゴシック</vt:lpstr>
      <vt:lpstr>Franklin Gothic Book</vt:lpstr>
      <vt:lpstr>Verdana</vt:lpstr>
      <vt:lpstr>HGS明朝E</vt:lpstr>
      <vt:lpstr>ヒラギノ角ゴ Pro W3</vt:lpstr>
      <vt:lpstr>Wingdings 2</vt:lpstr>
      <vt:lpstr>Twilight</vt:lpstr>
      <vt:lpstr>Executive</vt:lpstr>
      <vt:lpstr>1_Standaardontwerp</vt:lpstr>
      <vt:lpstr>Twilight</vt:lpstr>
      <vt:lpstr>Executive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Total health expenditure in different European countries (€ per capita/year)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Minic</dc:creator>
  <cp:lastModifiedBy>andrea</cp:lastModifiedBy>
  <cp:revision>5</cp:revision>
  <dcterms:created xsi:type="dcterms:W3CDTF">2011-11-14T21:14:11Z</dcterms:created>
  <dcterms:modified xsi:type="dcterms:W3CDTF">2011-11-23T15:05:53Z</dcterms:modified>
</cp:coreProperties>
</file>