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1"/>
  </p:notesMasterIdLst>
  <p:sldIdLst>
    <p:sldId id="268" r:id="rId2"/>
    <p:sldId id="266" r:id="rId3"/>
    <p:sldId id="269" r:id="rId4"/>
    <p:sldId id="270" r:id="rId5"/>
    <p:sldId id="271" r:id="rId6"/>
    <p:sldId id="272" r:id="rId7"/>
    <p:sldId id="273" r:id="rId8"/>
    <p:sldId id="276" r:id="rId9"/>
    <p:sldId id="274" r:id="rId10"/>
    <p:sldId id="275" r:id="rId11"/>
    <p:sldId id="257" r:id="rId12"/>
    <p:sldId id="258" r:id="rId13"/>
    <p:sldId id="278" r:id="rId14"/>
    <p:sldId id="259" r:id="rId15"/>
    <p:sldId id="263" r:id="rId16"/>
    <p:sldId id="279" r:id="rId17"/>
    <p:sldId id="261" r:id="rId18"/>
    <p:sldId id="264" r:id="rId19"/>
    <p:sldId id="26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493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405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2310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4CB4FE-97AF-42DB-8168-8AD1C7AC252E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12F05E-B5D8-4EFA-9826-1C93E0FAF7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2F05E-B5D8-4EFA-9826-1C93E0FAF78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2F05E-B5D8-4EFA-9826-1C93E0FAF78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AFD046-A34A-4461-AA9C-A190636B59D1}" type="datetime1">
              <a:rPr lang="en-US" smtClean="0"/>
              <a:pPr/>
              <a:t>2/10/2011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D16ED7-56F2-4C9E-96E3-8A04B959D755}" type="datetime1">
              <a:rPr lang="en-US" smtClean="0"/>
              <a:pPr/>
              <a:t>2/10/2011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9725B4-BC47-48A5-88EF-95EDC2A2D8C5}" type="datetime1">
              <a:rPr lang="en-US" smtClean="0"/>
              <a:pPr/>
              <a:t>2/10/2011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7ED9D8-BF9F-4562-A6A1-CB24F1D93F9A}" type="datetime1">
              <a:rPr lang="en-US" smtClean="0"/>
              <a:pPr/>
              <a:t>2/10/2011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611203-6388-4959-A647-2EE287847105}" type="datetime1">
              <a:rPr lang="en-US" smtClean="0"/>
              <a:pPr/>
              <a:t>2/10/2011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B397BF-B01B-45FD-BFFE-D7ED0A5DE921}" type="datetime1">
              <a:rPr lang="en-US" smtClean="0"/>
              <a:pPr/>
              <a:t>2/10/2011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DE361E-B6AD-44BC-BBF6-DFBF54316E8F}" type="datetime1">
              <a:rPr lang="en-US" smtClean="0"/>
              <a:pPr/>
              <a:t>2/10/2011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9CEE3D-38B5-4C69-B70E-EBACF9D15EA9}" type="datetime1">
              <a:rPr lang="en-US" smtClean="0"/>
              <a:pPr/>
              <a:t>2/10/2011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6EFFB7-59E9-42C2-8D5E-F76ECCC97E0D}" type="datetime1">
              <a:rPr lang="en-US" smtClean="0"/>
              <a:pPr/>
              <a:t>2/10/2011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6EDEEF-C91B-44D5-9F91-5F5111195C0F}" type="datetime1">
              <a:rPr lang="en-US" smtClean="0"/>
              <a:pPr/>
              <a:t>2/10/2011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C050EF0-28D9-41F2-B77F-11401D2BDB16}" type="datetime1">
              <a:rPr lang="en-US" smtClean="0"/>
              <a:pPr/>
              <a:t>2/10/2011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0184F2-297C-4A19-A19D-7ABCED3C1312}" type="datetime1">
              <a:rPr lang="en-US" smtClean="0"/>
              <a:pPr/>
              <a:t>2/10/2011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s.ac.yu/en/tempusns/cards/2008/145677.html" TargetMode="External"/><Relationship Id="rId2" Type="http://schemas.openxmlformats.org/officeDocument/2006/relationships/hyperlink" Target="http://www.ns.ac.yu/en/tempusns/cards/2008/145010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PowerPoint_Presentation1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00201"/>
            <a:ext cx="9144000" cy="1982162"/>
          </a:xfrm>
        </p:spPr>
        <p:txBody>
          <a:bodyPr>
            <a:normAutofit fontScale="90000"/>
          </a:bodyPr>
          <a:lstStyle/>
          <a:p>
            <a:pPr algn="ctr"/>
            <a:r>
              <a:rPr lang="sr-Latn-CS" dirty="0" smtClean="0"/>
              <a:t/>
            </a:r>
            <a:br>
              <a:rPr lang="sr-Latn-CS" dirty="0" smtClean="0"/>
            </a:br>
            <a:r>
              <a:rPr lang="sr-Latn-C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sz="4400" b="1" dirty="0" smtClean="0">
                <a:latin typeface="Arial" pitchFamily="34" charset="0"/>
                <a:cs typeface="Arial" pitchFamily="34" charset="0"/>
              </a:rPr>
              <a:t>UPGRADE OF MASTER STUDIES AT STATE UNIVERSITY OF NOVI PAZAR </a:t>
            </a:r>
            <a:endParaRPr lang="en-US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11606"/>
            <a:ext cx="7772400" cy="1493793"/>
          </a:xfrm>
        </p:spPr>
        <p:txBody>
          <a:bodyPr>
            <a:normAutofit/>
          </a:bodyPr>
          <a:lstStyle/>
          <a:p>
            <a:pPr algn="ctr"/>
            <a:r>
              <a:rPr lang="sr-Latn-CS" dirty="0" smtClean="0">
                <a:latin typeface="Arial" pitchFamily="34" charset="0"/>
                <a:cs typeface="Arial" pitchFamily="34" charset="0"/>
              </a:rPr>
              <a:t>-Training seminar-</a:t>
            </a:r>
          </a:p>
          <a:p>
            <a:pPr algn="ctr"/>
            <a:r>
              <a:rPr lang="sr-Latn-CS" dirty="0" smtClean="0">
                <a:latin typeface="Arial" pitchFamily="34" charset="0"/>
                <a:cs typeface="Arial" pitchFamily="34" charset="0"/>
              </a:rPr>
              <a:t>February 7-10</a:t>
            </a:r>
          </a:p>
          <a:p>
            <a:pPr algn="ctr"/>
            <a:r>
              <a:rPr lang="sr-Latn-CS" dirty="0" smtClean="0">
                <a:latin typeface="Arial" pitchFamily="34" charset="0"/>
                <a:cs typeface="Arial" pitchFamily="34" charset="0"/>
              </a:rPr>
              <a:t>Kopaonik, Serbia</a:t>
            </a:r>
          </a:p>
          <a:p>
            <a:pPr algn="ctr"/>
            <a:endParaRPr lang="en-US" dirty="0"/>
          </a:p>
        </p:txBody>
      </p:sp>
      <p:pic>
        <p:nvPicPr>
          <p:cNvPr id="4" name="Picture 3" descr="Logo 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96200" y="152400"/>
            <a:ext cx="1285852" cy="110113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1143000"/>
            <a:ext cx="86106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sr-Latn-CS" sz="2300" dirty="0" smtClean="0">
                <a:latin typeface="Arial" pitchFamily="34" charset="0"/>
                <a:cs typeface="Arial" pitchFamily="34" charset="0"/>
              </a:rPr>
              <a:t>WUS – Master studies project Higher Education Managment</a:t>
            </a:r>
            <a:r>
              <a:rPr lang="en-GB" sz="2300" dirty="0" smtClean="0">
                <a:latin typeface="Arial" pitchFamily="34" charset="0"/>
                <a:cs typeface="Arial" pitchFamily="34" charset="0"/>
              </a:rPr>
              <a:t>	</a:t>
            </a:r>
            <a:endParaRPr lang="sr-Latn-CS" sz="23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sr-Latn-CS" sz="2300" dirty="0" smtClean="0">
                <a:latin typeface="Arial" pitchFamily="34" charset="0"/>
                <a:cs typeface="Arial" pitchFamily="34" charset="0"/>
              </a:rPr>
              <a:t>WUS – Master studies project Energy Efficencies in Buildings</a:t>
            </a:r>
          </a:p>
          <a:p>
            <a:pPr>
              <a:buFont typeface="Wingdings" pitchFamily="2" charset="2"/>
              <a:buChar char="Ø"/>
            </a:pPr>
            <a:r>
              <a:rPr lang="sr-Latn-CS" sz="23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300" u="sng" dirty="0" smtClean="0">
                <a:latin typeface="Arial" pitchFamily="34" charset="0"/>
                <a:cs typeface="Arial" pitchFamily="34" charset="0"/>
              </a:rPr>
              <a:t>158926–TEMPUS–RS–TEMPUS–SMGR</a:t>
            </a:r>
            <a:r>
              <a:rPr lang="en-GB" sz="2300" dirty="0" smtClean="0">
                <a:latin typeface="Arial" pitchFamily="34" charset="0"/>
                <a:cs typeface="Arial" pitchFamily="34" charset="0"/>
              </a:rPr>
              <a:t>– Governance and Management Reform in University Education in SERBIA (GOMES).</a:t>
            </a:r>
            <a:endParaRPr lang="en-US" sz="23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GB" sz="2300" dirty="0" smtClean="0">
                <a:latin typeface="Arial" pitchFamily="34" charset="0"/>
                <a:cs typeface="Arial" pitchFamily="34" charset="0"/>
                <a:hlinkClick r:id="rId2"/>
              </a:rPr>
              <a:t>145010–TEMPUS–2008–RS–JPHES</a:t>
            </a:r>
            <a:r>
              <a:rPr lang="en-GB" sz="2300" dirty="0" smtClean="0">
                <a:latin typeface="Arial" pitchFamily="34" charset="0"/>
                <a:cs typeface="Arial" pitchFamily="34" charset="0"/>
              </a:rPr>
              <a:t> – Development of Lifelong Learning Framework in Serbia (DELFIS).</a:t>
            </a:r>
            <a:endParaRPr lang="en-US" sz="23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sr-Latn-CS" sz="2300" dirty="0" smtClean="0">
                <a:latin typeface="Arial" pitchFamily="34" charset="0"/>
                <a:cs typeface="Arial" pitchFamily="34" charset="0"/>
                <a:hlinkClick r:id="rId3"/>
              </a:rPr>
              <a:t> </a:t>
            </a:r>
            <a:r>
              <a:rPr lang="en-GB" sz="2300" dirty="0" smtClean="0">
                <a:latin typeface="Arial" pitchFamily="34" charset="0"/>
                <a:cs typeface="Arial" pitchFamily="34" charset="0"/>
                <a:hlinkClick r:id="rId3"/>
              </a:rPr>
              <a:t>145677–TEMPUS–2008–RS–SMGR</a:t>
            </a:r>
            <a:r>
              <a:rPr lang="en-GB" sz="2300" dirty="0" smtClean="0">
                <a:latin typeface="Arial" pitchFamily="34" charset="0"/>
                <a:cs typeface="Arial" pitchFamily="34" charset="0"/>
              </a:rPr>
              <a:t>– Internal Quality Assurance at Serbian Universities (SIQAS).</a:t>
            </a:r>
          </a:p>
          <a:p>
            <a:pPr>
              <a:buFont typeface="Wingdings" pitchFamily="2" charset="2"/>
              <a:buChar char="Ø"/>
            </a:pPr>
            <a:r>
              <a:rPr lang="en-GB" sz="2300" u="sng" dirty="0" smtClean="0">
                <a:latin typeface="Arial" pitchFamily="34" charset="0"/>
                <a:cs typeface="Arial" pitchFamily="34" charset="0"/>
              </a:rPr>
              <a:t>511332 Tempus-1-2010-1-RS-SMGR</a:t>
            </a:r>
            <a:r>
              <a:rPr lang="en-GB" sz="2300" dirty="0" smtClean="0">
                <a:latin typeface="Arial" pitchFamily="34" charset="0"/>
                <a:cs typeface="Arial" pitchFamily="34" charset="0"/>
              </a:rPr>
              <a:t>- Strengthening student role in governance and management at the universities of Serbia in line with the Bologna process (SIGMUS)</a:t>
            </a:r>
            <a:endParaRPr lang="en-US" sz="23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5800" y="0"/>
            <a:ext cx="77724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CS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International Cooperation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6" name="Picture 5" descr="Logo col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29600" y="1524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Autofit/>
          </a:bodyPr>
          <a:lstStyle/>
          <a:p>
            <a:pPr>
              <a:buClrTx/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Nonexisting labour market needs overview.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Existing SME in region struggle for staying in bussines rather investing in future.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Bad infrastructure.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Lack of investment.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Lack of cooperation beetween different stakeholders (economic development main players).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Missing of the soft skills regarding enterpreunernship.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Latn-CS" sz="4000" dirty="0" smtClean="0">
                <a:latin typeface="Arial" pitchFamily="34" charset="0"/>
                <a:cs typeface="Arial" pitchFamily="34" charset="0"/>
              </a:rPr>
              <a:t>Problem Analysis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Logo 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29600" y="1524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525963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Local governments (Studies about Social economic situation, Strategic plans of economic development, excellent statistics lack of analytics).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National employment Services (excellent statistic, lack of analytic aproach).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152400"/>
            <a:ext cx="9220200" cy="1143000"/>
          </a:xfrm>
        </p:spPr>
        <p:txBody>
          <a:bodyPr>
            <a:noAutofit/>
          </a:bodyPr>
          <a:lstStyle/>
          <a:p>
            <a:pPr algn="ctr"/>
            <a:r>
              <a:rPr lang="sr-Latn-CS" sz="4000" dirty="0" smtClean="0">
                <a:latin typeface="Arial" pitchFamily="34" charset="0"/>
                <a:cs typeface="Arial" pitchFamily="34" charset="0"/>
              </a:rPr>
              <a:t>Local stakeholders influencing employability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Logo col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29600" y="1524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Local clusters of entrepreneurs (cluster without RD institutions do not fulfill aspects to be actual 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cluster.</a:t>
            </a:r>
            <a:endParaRPr lang="sr-Latn-CS" sz="2800" dirty="0" smtClean="0"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University should provide knowledge, technical knowledge, innovativeness.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Partnership with the organisations and EU Universities with experience in covering this issues.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220200" cy="1143000"/>
          </a:xfrm>
        </p:spPr>
        <p:txBody>
          <a:bodyPr>
            <a:noAutofit/>
          </a:bodyPr>
          <a:lstStyle/>
          <a:p>
            <a:pPr algn="ctr"/>
            <a:r>
              <a:rPr lang="sr-Latn-CS" sz="4000" dirty="0" smtClean="0">
                <a:latin typeface="Arial" pitchFamily="34" charset="0"/>
                <a:cs typeface="Arial" pitchFamily="34" charset="0"/>
              </a:rPr>
              <a:t>Local stakeholders influencing employability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Logo col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29600" y="1524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Providing of the graduates with knowledge applicable in the exisiting economic framework.</a:t>
            </a:r>
          </a:p>
          <a:p>
            <a:pPr>
              <a:buClrTx/>
              <a:buFont typeface="Wingdings" pitchFamily="2" charset="2"/>
              <a:buChar char="Ø"/>
            </a:pPr>
            <a:endParaRPr lang="sr-Latn-CS" sz="2800" dirty="0" smtClean="0">
              <a:latin typeface="Arial" pitchFamily="34" charset="0"/>
              <a:cs typeface="Arial" pitchFamily="34" charset="0"/>
            </a:endParaRPr>
          </a:p>
          <a:p>
            <a:pPr>
              <a:buClrTx/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Anticipate future needs of labour market based on the objective statistical overview of the economic situation and resources in the AOR.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Autofit/>
          </a:bodyPr>
          <a:lstStyle/>
          <a:p>
            <a:r>
              <a:rPr lang="sr-Latn-CS" sz="4000" dirty="0" smtClean="0">
                <a:latin typeface="Arial" pitchFamily="34" charset="0"/>
                <a:cs typeface="Arial" pitchFamily="34" charset="0"/>
              </a:rPr>
              <a:t>Role of University in improving of employability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sr-Latn-CS" sz="4000" dirty="0" smtClean="0">
                <a:latin typeface="Arial" pitchFamily="34" charset="0"/>
                <a:cs typeface="Arial" pitchFamily="34" charset="0"/>
              </a:rPr>
              <a:t>overall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goals)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Logo 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29600" y="1524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Tx/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Preparing sectoral analys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is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 in line with local and national development plans and strategies. 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To upgrade of the master studies covering development entrepreneurial skills.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To intensify student practical placements in all master studies (involvement of the students in the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sectoral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analysis)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Specific Objectives</a:t>
            </a:r>
            <a:endParaRPr lang="en-US" sz="4000" dirty="0"/>
          </a:p>
        </p:txBody>
      </p:sp>
      <p:pic>
        <p:nvPicPr>
          <p:cNvPr id="5" name="Picture 4" descr="Logo 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29600" y="1524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Tx/>
              <a:buFont typeface="Wingdings" pitchFamily="2" charset="2"/>
              <a:buChar char="Ø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To establish training center.</a:t>
            </a:r>
            <a:endParaRPr lang="sr-Latn-CS" sz="2800" dirty="0" smtClean="0">
              <a:latin typeface="Arial" pitchFamily="34" charset="0"/>
              <a:cs typeface="Arial" pitchFamily="34" charset="0"/>
            </a:endParaRPr>
          </a:p>
          <a:p>
            <a:pPr>
              <a:buClrTx/>
              <a:buFont typeface="Wingdings" pitchFamily="2" charset="2"/>
              <a:buChar char="Ø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To support  establishment of Business Incubation Center in line with the EU project proposal framework.</a:t>
            </a:r>
            <a:endParaRPr lang="sr-Latn-CS" sz="2800" dirty="0" smtClean="0">
              <a:latin typeface="Arial" pitchFamily="34" charset="0"/>
              <a:cs typeface="Arial" pitchFamily="34" charset="0"/>
            </a:endParaRPr>
          </a:p>
          <a:p>
            <a:pPr>
              <a:buClrTx/>
              <a:buNone/>
            </a:pPr>
            <a:endParaRPr lang="sr-Latn-CS" sz="2800" dirty="0" smtClean="0">
              <a:latin typeface="Arial" pitchFamily="34" charset="0"/>
              <a:cs typeface="Arial" pitchFamily="34" charset="0"/>
            </a:endParaRPr>
          </a:p>
          <a:p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Specific Objectives</a:t>
            </a:r>
            <a:endParaRPr lang="en-US" sz="4000" dirty="0"/>
          </a:p>
        </p:txBody>
      </p:sp>
      <p:pic>
        <p:nvPicPr>
          <p:cNvPr id="4" name="Picture 3" descr="Logo 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53400" y="1524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Latn-CS" sz="4000" dirty="0" smtClean="0"/>
              <a:t>Activities and results</a:t>
            </a:r>
            <a:endParaRPr lang="en-US" sz="4000" dirty="0"/>
          </a:p>
        </p:txBody>
      </p:sp>
      <p:sp>
        <p:nvSpPr>
          <p:cNvPr id="7" name="Rectangle 6"/>
          <p:cNvSpPr/>
          <p:nvPr/>
        </p:nvSpPr>
        <p:spPr>
          <a:xfrm>
            <a:off x="685800" y="914400"/>
            <a:ext cx="8458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Preparing sectoral analys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is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 in line with local and national development plans and strategies </a:t>
            </a:r>
          </a:p>
          <a:p>
            <a:r>
              <a:rPr lang="sr-Latn-CS" sz="2800" dirty="0" smtClean="0">
                <a:latin typeface="Arial" pitchFamily="34" charset="0"/>
                <a:cs typeface="Arial" pitchFamily="34" charset="0"/>
              </a:rPr>
              <a:t>- Creating University project team, with consultans from other Universities already engaged in, and running similar 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activities,</a:t>
            </a:r>
            <a:endParaRPr lang="sr-Latn-C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sr-Latn-CS" sz="2800" dirty="0" smtClean="0">
                <a:latin typeface="Arial" pitchFamily="34" charset="0"/>
                <a:cs typeface="Arial" pitchFamily="34" charset="0"/>
              </a:rPr>
              <a:t>- Creating partnership with all stakeholders (NES LED Offices...).</a:t>
            </a:r>
          </a:p>
          <a:p>
            <a:pPr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Preparing sectoral analys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is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 in line with local and national development plans and strategies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sr-Latn-CS" sz="28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Student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s involvement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in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collecting of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questionnaires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and active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participation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in the methodology implementation.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endParaRPr lang="sr-Latn-CS" sz="28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 descr="Logo 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29600" y="1524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534400" cy="5105400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To upgrade of the master studies covering development entrepreneurial skills</a:t>
            </a:r>
            <a:endParaRPr lang="sr-Latn-C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- At least five master programs 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have enterpreneureal 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soft development 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skills topics.</a:t>
            </a:r>
            <a:endParaRPr lang="sr-Latn-CS" sz="2800" dirty="0" smtClean="0">
              <a:latin typeface="Arial" pitchFamily="34" charset="0"/>
              <a:cs typeface="Arial" pitchFamily="34" charset="0"/>
            </a:endParaRPr>
          </a:p>
          <a:p>
            <a:pPr>
              <a:buClrTx/>
              <a:buFont typeface="Wingdings" pitchFamily="2" charset="2"/>
              <a:buChar char="Ø"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o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establis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training center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Trainings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 curriculum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 on project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management cycle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and using of proper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 preparation tools (project proposal, bussines plan, financial p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an 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...)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,</a:t>
            </a:r>
            <a:endParaRPr lang="sr-Latn-C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Trainings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 curriculum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on 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interdisciplinar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approach to business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 (defined managemental, administrational, operational components ...)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Latn-CS" sz="4000" dirty="0" smtClean="0">
                <a:latin typeface="Arial" pitchFamily="34" charset="0"/>
                <a:cs typeface="Arial" pitchFamily="34" charset="0"/>
              </a:rPr>
              <a:t>Activities and results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Logo 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29600" y="1524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3000" dirty="0" smtClean="0">
                <a:latin typeface="Arial" pitchFamily="34" charset="0"/>
                <a:cs typeface="Arial" pitchFamily="34" charset="0"/>
              </a:rPr>
              <a:t>To support  establishment of Business Incubation Center in line with the EU project proposal framework</a:t>
            </a:r>
            <a:endParaRPr lang="sr-Latn-CS" sz="3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sr-Latn-CS" sz="28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sr-Latn-CS" sz="3000" dirty="0" smtClean="0">
                <a:latin typeface="Arial" pitchFamily="34" charset="0"/>
                <a:cs typeface="Arial" pitchFamily="34" charset="0"/>
              </a:rPr>
              <a:t> Stakeholder analysis and defining partner roles.</a:t>
            </a:r>
          </a:p>
          <a:p>
            <a:pPr>
              <a:buNone/>
            </a:pPr>
            <a:r>
              <a:rPr lang="sr-Latn-CS" sz="3000" dirty="0" smtClean="0">
                <a:latin typeface="Arial" pitchFamily="34" charset="0"/>
                <a:cs typeface="Arial" pitchFamily="34" charset="0"/>
              </a:rPr>
              <a:t>- Overview of existing </a:t>
            </a:r>
            <a:r>
              <a:rPr lang="sr-Latn-CS" sz="3000" dirty="0" smtClean="0">
                <a:latin typeface="Arial" pitchFamily="34" charset="0"/>
                <a:cs typeface="Arial" pitchFamily="34" charset="0"/>
              </a:rPr>
              <a:t>preconditions,</a:t>
            </a:r>
            <a:endParaRPr lang="sr-Latn-CS" sz="3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sr-Latn-CS" sz="3000" dirty="0" smtClean="0">
                <a:latin typeface="Arial" pitchFamily="34" charset="0"/>
                <a:cs typeface="Arial" pitchFamily="34" charset="0"/>
              </a:rPr>
              <a:t>- Defining time frame and legal issues need to be </a:t>
            </a:r>
            <a:r>
              <a:rPr lang="sr-Latn-CS" sz="3000" dirty="0" smtClean="0">
                <a:latin typeface="Arial" pitchFamily="34" charset="0"/>
                <a:cs typeface="Arial" pitchFamily="34" charset="0"/>
              </a:rPr>
              <a:t>solved,</a:t>
            </a:r>
            <a:endParaRPr lang="sr-Latn-CS" sz="3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sr-Latn-CS" sz="3000" dirty="0" smtClean="0">
                <a:latin typeface="Arial" pitchFamily="34" charset="0"/>
                <a:cs typeface="Arial" pitchFamily="34" charset="0"/>
              </a:rPr>
              <a:t>- Defining of the legal status and staffing </a:t>
            </a:r>
            <a:r>
              <a:rPr lang="sr-Latn-CS" sz="3000" dirty="0" smtClean="0">
                <a:latin typeface="Arial" pitchFamily="34" charset="0"/>
                <a:cs typeface="Arial" pitchFamily="34" charset="0"/>
              </a:rPr>
              <a:t>issues,</a:t>
            </a:r>
            <a:endParaRPr lang="sr-Latn-CS" sz="3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sr-Latn-CS" sz="3000" dirty="0" smtClean="0">
                <a:latin typeface="Arial" pitchFamily="34" charset="0"/>
                <a:cs typeface="Arial" pitchFamily="34" charset="0"/>
              </a:rPr>
              <a:t>- Risk </a:t>
            </a:r>
            <a:r>
              <a:rPr lang="sr-Latn-CS" sz="3000" dirty="0" smtClean="0">
                <a:latin typeface="Arial" pitchFamily="34" charset="0"/>
                <a:cs typeface="Arial" pitchFamily="34" charset="0"/>
              </a:rPr>
              <a:t>analysis,</a:t>
            </a:r>
            <a:endParaRPr lang="sr-Latn-CS" sz="3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sr-Latn-CS" sz="3000" dirty="0" smtClean="0">
                <a:latin typeface="Arial" pitchFamily="34" charset="0"/>
                <a:cs typeface="Arial" pitchFamily="34" charset="0"/>
              </a:rPr>
              <a:t>- Monitoring and evaluation </a:t>
            </a:r>
            <a:r>
              <a:rPr lang="sr-Latn-CS" sz="3000" dirty="0" smtClean="0">
                <a:latin typeface="Arial" pitchFamily="34" charset="0"/>
                <a:cs typeface="Arial" pitchFamily="34" charset="0"/>
              </a:rPr>
              <a:t>plan,</a:t>
            </a:r>
            <a:endParaRPr lang="sr-Latn-CS" sz="3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sr-Latn-CS" sz="3000" dirty="0" smtClean="0">
                <a:latin typeface="Arial" pitchFamily="34" charset="0"/>
                <a:cs typeface="Arial" pitchFamily="34" charset="0"/>
              </a:rPr>
              <a:t>- Preparing of the logical </a:t>
            </a:r>
            <a:r>
              <a:rPr lang="sr-Latn-CS" sz="3000" dirty="0" smtClean="0">
                <a:latin typeface="Arial" pitchFamily="34" charset="0"/>
                <a:cs typeface="Arial" pitchFamily="34" charset="0"/>
              </a:rPr>
              <a:t>framework </a:t>
            </a:r>
            <a:r>
              <a:rPr lang="sr-Latn-CS" sz="3000" dirty="0" smtClean="0">
                <a:latin typeface="Arial" pitchFamily="34" charset="0"/>
                <a:cs typeface="Arial" pitchFamily="34" charset="0"/>
              </a:rPr>
              <a:t>and </a:t>
            </a:r>
            <a:r>
              <a:rPr lang="sr-Latn-CS" sz="3000" dirty="0" smtClean="0">
                <a:latin typeface="Arial" pitchFamily="34" charset="0"/>
                <a:cs typeface="Arial" pitchFamily="34" charset="0"/>
              </a:rPr>
              <a:t>budget,</a:t>
            </a:r>
            <a:endParaRPr lang="sr-Latn-CS" sz="3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sr-Latn-CS" sz="3000" dirty="0" smtClean="0">
                <a:latin typeface="Arial" pitchFamily="34" charset="0"/>
                <a:cs typeface="Arial" pitchFamily="34" charset="0"/>
              </a:rPr>
              <a:t>- Project proposal writing.</a:t>
            </a:r>
          </a:p>
          <a:p>
            <a:endParaRPr lang="sr-Latn-CS" sz="2800" dirty="0" smtClean="0"/>
          </a:p>
          <a:p>
            <a:endParaRPr lang="sr-Latn-CS" sz="16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Latn-CS" sz="4000" dirty="0" smtClean="0">
                <a:latin typeface="Arial" pitchFamily="34" charset="0"/>
                <a:cs typeface="Arial" pitchFamily="34" charset="0"/>
              </a:rPr>
              <a:t>Activities and results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Logo 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29600" y="1524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066800" y="304800"/>
          <a:ext cx="7239000" cy="5429250"/>
        </p:xfrm>
        <a:graphic>
          <a:graphicData uri="http://schemas.openxmlformats.org/presentationml/2006/ole">
            <p:oleObj spid="_x0000_s2050" name="Presentation" r:id="rId3" imgW="2547980" imgH="1911096" progId="PowerPoint.Show.8">
              <p:embed/>
            </p:oleObj>
          </a:graphicData>
        </a:graphic>
      </p:graphicFrame>
      <p:pic>
        <p:nvPicPr>
          <p:cNvPr id="7" name="Picture 6" descr="Logo col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29600" y="1524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CS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Location of SUNP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Logo 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53400" y="2286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3" descr="serbia_bi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07144" y="914400"/>
            <a:ext cx="498425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Logo col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5800" y="4495800"/>
            <a:ext cx="228600" cy="1957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752600"/>
            <a:ext cx="8229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26.10.2006.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SUNP ESTABLISHED  BY DECISION OF GOVERNMENT OF REPUBLIC OF SERBIA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26.11.2007.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ACCREDITED BY MINISTRY OF SCIENCE FOR SCIENTIFIC RESEARCH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12.04.2008.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ACCREDITED BY MINISTRY OF EDUCATION AS THE FIRST INTEGRATED UNIVERSITY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May 9</a:t>
            </a:r>
            <a:r>
              <a:rPr lang="en-US" sz="2800" baseline="30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-  Day of SUNP</a:t>
            </a:r>
            <a:r>
              <a:rPr lang="sr-Latn-C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CS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History of SUNP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8" name="Picture 7" descr="Logo 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29600" y="2286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39"/>
          <p:cNvGraphicFramePr>
            <a:graphicFrameLocks/>
          </p:cNvGraphicFramePr>
          <p:nvPr/>
        </p:nvGraphicFramePr>
        <p:xfrm>
          <a:off x="457200" y="1828800"/>
          <a:ext cx="8229600" cy="3900170"/>
        </p:xfrm>
        <a:graphic>
          <a:graphicData uri="http://schemas.openxmlformats.org/drawingml/2006/table">
            <a:tbl>
              <a:tblPr/>
              <a:tblGrid>
                <a:gridCol w="828675"/>
                <a:gridCol w="3362325"/>
                <a:gridCol w="40386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</a:rPr>
                        <a:t>Departments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</a:rPr>
                        <a:t>Study programs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</a:rPr>
                        <a:t>1.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</a:rPr>
                        <a:t>D</a:t>
                      </a: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</a:rPr>
                        <a:t>epartment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</a:rPr>
                        <a:t>of </a:t>
                      </a: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</a:rPr>
                        <a:t>Economic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</a:rPr>
                        <a:t>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</a:rPr>
                        <a:t>Economic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</a:rPr>
                        <a:t>s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03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2.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D</a:t>
                      </a: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epartment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of </a:t>
                      </a: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Law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Law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1603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2.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Department</a:t>
                      </a: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of </a:t>
                      </a: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Phylosophical 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S</a:t>
                      </a: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cien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c</a:t>
                      </a: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es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Psychology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       </a:t>
                      </a: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479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History and geography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30480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7933C"/>
                          </a:solidFill>
                          <a:effectLst/>
                          <a:latin typeface="Arial Narrow" pitchFamily="34" charset="0"/>
                        </a:rPr>
                        <a:t>4</a:t>
                      </a:r>
                      <a:r>
                        <a:rPr kumimoji="0" lang="sr-Latn-C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</a:rPr>
                        <a:t>.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Department</a:t>
                      </a:r>
                      <a:r>
                        <a:rPr kumimoji="0" lang="sr-Latn-C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of </a:t>
                      </a:r>
                      <a:r>
                        <a:rPr kumimoji="0" lang="sr-Latn-C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Philological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S</a:t>
                      </a:r>
                      <a:r>
                        <a:rPr kumimoji="0" lang="sr-Latn-C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cien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c</a:t>
                      </a:r>
                      <a:r>
                        <a:rPr kumimoji="0" lang="sr-Latn-C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es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Serbian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L</a:t>
                      </a:r>
                      <a:r>
                        <a:rPr kumimoji="0" lang="sr-Latn-C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iterature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kumimoji="0" lang="sr-Latn-C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and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 L</a:t>
                      </a:r>
                      <a:r>
                        <a:rPr kumimoji="0" lang="sr-Latn-C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anguage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</a:tr>
              <a:tr h="352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English L</a:t>
                      </a:r>
                      <a:r>
                        <a:rPr kumimoji="0" lang="sr-Latn-C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anguage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 and Literature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4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 Narrow" pitchFamily="34" charset="0"/>
                        </a:rPr>
                        <a:t>Turkish Language and Literature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EF4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6" descr="Logo 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29600" y="1524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-152400" y="0"/>
            <a:ext cx="89154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CS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Departmants - study programs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152400" y="0"/>
            <a:ext cx="89154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CS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Departmants - programs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7" name="Group 40"/>
          <p:cNvGraphicFramePr>
            <a:graphicFrameLocks/>
          </p:cNvGraphicFramePr>
          <p:nvPr/>
        </p:nvGraphicFramePr>
        <p:xfrm>
          <a:off x="762000" y="1428750"/>
          <a:ext cx="8013700" cy="4643899"/>
        </p:xfrm>
        <a:graphic>
          <a:graphicData uri="http://schemas.openxmlformats.org/drawingml/2006/table">
            <a:tbl>
              <a:tblPr/>
              <a:tblGrid>
                <a:gridCol w="802446"/>
                <a:gridCol w="3358898"/>
                <a:gridCol w="3852356"/>
              </a:tblGrid>
              <a:tr h="35124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</a:rPr>
                        <a:t>Departments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</a:rPr>
                        <a:t>Study programs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31431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5.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Department of Mathematics, Physics and IT</a:t>
                      </a:r>
                      <a:endParaRPr kumimoji="0" lang="sr-Latn-C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Mat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hematics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3314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IT</a:t>
                      </a: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and</a:t>
                      </a: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 Mat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hematics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5403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T and Physics</a:t>
                      </a: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5403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Mat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hematics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 and Physics</a:t>
                      </a: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331431">
                <a:tc row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0A0"/>
                          </a:solidFill>
                          <a:effectLst/>
                          <a:latin typeface="Arial Narrow" pitchFamily="34" charset="0"/>
                        </a:rPr>
                        <a:t>6.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020A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 row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0A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Department of Technical Sciences and Technology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0A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A</a:t>
                      </a:r>
                      <a:r>
                        <a:rPr kumimoji="0" lang="sr-Cyrl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0A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r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020A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chitecture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020A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3314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0A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Civil Engineering </a:t>
                      </a: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3314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0A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 Computer Engineering</a:t>
                      </a: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3314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0A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Audio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0A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and</a:t>
                      </a:r>
                      <a:r>
                        <a:rPr kumimoji="0" lang="sr-Cyrl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0A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0A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V</a:t>
                      </a:r>
                      <a:r>
                        <a:rPr kumimoji="0" lang="sr-Cyrl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0A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ideo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0A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Technology</a:t>
                      </a: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3647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000" b="1" i="0" kern="1200" dirty="0" smtClean="0">
                          <a:solidFill>
                            <a:srgbClr val="2020A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E</a:t>
                      </a:r>
                      <a:r>
                        <a:rPr lang="en-US" sz="2000" b="1" i="0" kern="1200" dirty="0" err="1" smtClean="0">
                          <a:solidFill>
                            <a:srgbClr val="2020A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nergetics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020A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3647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0A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Te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020A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chnology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020A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36475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020A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020A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kern="1200" dirty="0" smtClean="0">
                          <a:solidFill>
                            <a:srgbClr val="2020A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Telecommunications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020A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7" descr="Logo 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29600" y="1524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8610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CS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Departmants - study programs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7" name="Group 28"/>
          <p:cNvGraphicFramePr>
            <a:graphicFrameLocks/>
          </p:cNvGraphicFramePr>
          <p:nvPr/>
        </p:nvGraphicFramePr>
        <p:xfrm>
          <a:off x="762000" y="1524000"/>
          <a:ext cx="7848600" cy="4205105"/>
        </p:xfrm>
        <a:graphic>
          <a:graphicData uri="http://schemas.openxmlformats.org/drawingml/2006/table">
            <a:tbl>
              <a:tblPr/>
              <a:tblGrid>
                <a:gridCol w="785914"/>
                <a:gridCol w="3289697"/>
                <a:gridCol w="3772989"/>
              </a:tblGrid>
              <a:tr h="59724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</a:rPr>
                        <a:t>Departments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</a:rPr>
                        <a:t>Study programs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89315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7.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Department of Bio- Medical Sciences</a:t>
                      </a:r>
                      <a:endParaRPr kumimoji="0" lang="sr-Latn-C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Biolog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y</a:t>
                      </a: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326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Rehabi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l</a:t>
                      </a: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lita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tion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5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sr-Cyrl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port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25609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8.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Department of Chemical</a:t>
                      </a:r>
                      <a:endParaRPr kumimoji="0" lang="sr-Latn-C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000" b="1" i="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C</a:t>
                      </a:r>
                      <a:r>
                        <a:rPr lang="en-US" sz="2000" b="1" i="0" kern="12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hemistry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325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000" b="1" i="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2000" b="1" i="0" kern="12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gricultural</a:t>
                      </a:r>
                      <a:r>
                        <a:rPr lang="en-US" sz="2000" b="1" i="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production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25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000" b="1" i="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F</a:t>
                      </a:r>
                      <a:r>
                        <a:rPr lang="en-US" sz="2000" b="1" i="0" kern="12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ood</a:t>
                      </a:r>
                      <a:r>
                        <a:rPr lang="en-US" sz="2000" b="1" i="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technology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548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9.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kern="1200" dirty="0" smtClean="0">
                          <a:solidFill>
                            <a:srgbClr val="00206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Multidisciplinary Studies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47117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Arial Narrow" pitchFamily="34" charset="0"/>
                        </a:rPr>
                        <a:t>10.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Department of Arts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Fine Art</a:t>
                      </a:r>
                      <a:r>
                        <a:rPr kumimoji="0" lang="sr-Cyrl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38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000" b="1" i="0" kern="1200" dirty="0" smtClean="0">
                          <a:solidFill>
                            <a:srgbClr val="FF00FF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M</a:t>
                      </a:r>
                      <a:r>
                        <a:rPr lang="en-US" sz="2000" b="1" i="0" kern="1200" dirty="0" err="1" smtClean="0">
                          <a:solidFill>
                            <a:srgbClr val="FF00FF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usical</a:t>
                      </a:r>
                      <a:r>
                        <a:rPr lang="en-US" sz="2000" b="1" i="0" kern="1200" dirty="0" smtClean="0">
                          <a:solidFill>
                            <a:srgbClr val="FF00FF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art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8595" marR="4859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7" descr="Logo 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53400" y="1524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066800" y="0"/>
            <a:ext cx="7162800" cy="11430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CS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State University of Novi Pazar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62000" y="1752600"/>
          <a:ext cx="3880043" cy="4246564"/>
        </p:xfrm>
        <a:graphic>
          <a:graphicData uri="http://schemas.openxmlformats.org/drawingml/2006/table">
            <a:tbl>
              <a:tblPr/>
              <a:tblGrid>
                <a:gridCol w="2438400"/>
                <a:gridCol w="1441643"/>
              </a:tblGrid>
              <a:tr h="1223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</a:rPr>
                        <a:t>Number of </a:t>
                      </a:r>
                      <a:r>
                        <a:rPr kumimoji="0" lang="sr-Latn-C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</a:rPr>
                        <a:t>teaching  staff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</a:rPr>
                        <a:t>240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185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</a:rPr>
                        <a:t>Number of associates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1185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</a:rPr>
                        <a:t>Number of administrative-technical personnel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</a:rPr>
                        <a:t>Number of students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</a:rPr>
                        <a:t>3200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9" descr="DSC0099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1828800"/>
            <a:ext cx="2819400" cy="2114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13" descr="DSC0089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4038600"/>
            <a:ext cx="3657600" cy="2057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 descr="Logo col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29600" y="1524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1295400"/>
            <a:ext cx="7086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'</a:t>
            </a:r>
            <a:r>
              <a:rPr lang="en-US" sz="2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Universite</a:t>
            </a:r>
            <a:r>
              <a:rPr lang="en-US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de Nice Sophia </a:t>
            </a:r>
            <a:r>
              <a:rPr lang="en-US" sz="2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Antipolis</a:t>
            </a:r>
            <a:r>
              <a:rPr lang="en-US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- Nice Sophia </a:t>
            </a:r>
            <a:r>
              <a:rPr lang="en-US" sz="2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Antipolis</a:t>
            </a:r>
            <a:endParaRPr lang="sr-Latn-CS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UniversityStaatliche</a:t>
            </a:r>
            <a:r>
              <a:rPr lang="en-US" sz="2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Fakultät</a:t>
            </a:r>
            <a:r>
              <a:rPr lang="en-US" sz="2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für</a:t>
            </a:r>
            <a:r>
              <a:rPr lang="en-US" sz="2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Pädagogik</a:t>
            </a:r>
            <a:r>
              <a:rPr lang="en-US" sz="2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in Wien 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sr-Latn-C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Русский государственный социальный университет </a:t>
            </a:r>
            <a:r>
              <a:rPr lang="sr-Cyrl-C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0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Москва</a:t>
            </a:r>
            <a:r>
              <a:rPr lang="sr-Cyrl-C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) 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000" b="1" dirty="0" smtClean="0">
                <a:solidFill>
                  <a:srgbClr val="2020A0"/>
                </a:solidFill>
                <a:latin typeface="Arial" pitchFamily="34" charset="0"/>
                <a:cs typeface="Arial" pitchFamily="34" charset="0"/>
              </a:rPr>
              <a:t>Харківський національний університет імені В.Н. Каразіна</a:t>
            </a:r>
            <a:r>
              <a:rPr lang="en-US" sz="2000" b="1" dirty="0" smtClean="0">
                <a:solidFill>
                  <a:srgbClr val="202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Latn-CS" sz="2000" b="1" dirty="0" smtClean="0">
                <a:solidFill>
                  <a:srgbClr val="2020A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sr-Cyrl-CS" sz="2000" b="1" dirty="0" smtClean="0">
                <a:solidFill>
                  <a:srgbClr val="2020A0"/>
                </a:solidFill>
                <a:latin typeface="Arial" pitchFamily="34" charset="0"/>
                <a:cs typeface="Arial" pitchFamily="34" charset="0"/>
              </a:rPr>
              <a:t>Украјина</a:t>
            </a:r>
            <a:r>
              <a:rPr lang="sr-Latn-CS" sz="2000" b="1" dirty="0" smtClean="0">
                <a:solidFill>
                  <a:srgbClr val="2020A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sr-Cyrl-CS" sz="2000" b="1" dirty="0" smtClean="0">
              <a:solidFill>
                <a:srgbClr val="2020A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Белорусский государственный университет (Република Беларусь)</a:t>
            </a:r>
            <a:endParaRPr lang="sr-Cyrl-CS" sz="20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it-IT" sz="20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University of Udine — Università Udine (Italy)</a:t>
            </a:r>
            <a:endParaRPr lang="sr-Cyrl-CS" sz="2000" b="1" dirty="0" smtClean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sr-Latn-CS" sz="20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Trakya Üniversitesi</a:t>
            </a:r>
            <a:r>
              <a:rPr lang="sr-Cyrl-CS" sz="20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Latn-CS" sz="20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Turska</a:t>
            </a:r>
            <a:endParaRPr lang="en-US" sz="20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b="1" dirty="0" err="1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Sulejman</a:t>
            </a:r>
            <a:r>
              <a:rPr lang="en-US" sz="2000" b="1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Demirel</a:t>
            </a:r>
            <a:r>
              <a:rPr lang="en-US" sz="2000" b="1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 University</a:t>
            </a:r>
            <a:r>
              <a:rPr lang="sr-Latn-CS" sz="2000" b="1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 – Isparta, Turska</a:t>
            </a:r>
            <a:r>
              <a:rPr lang="en-US" sz="2000" b="1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b="1" dirty="0" err="1" smtClean="0">
                <a:solidFill>
                  <a:srgbClr val="6666FF"/>
                </a:solidFill>
                <a:latin typeface="Arial" pitchFamily="34" charset="0"/>
                <a:cs typeface="Arial" pitchFamily="34" charset="0"/>
              </a:rPr>
              <a:t>Žilinská</a:t>
            </a:r>
            <a:r>
              <a:rPr lang="en-US" sz="2000" b="1" dirty="0" smtClean="0">
                <a:solidFill>
                  <a:srgbClr val="6666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6666FF"/>
                </a:solidFill>
                <a:latin typeface="Arial" pitchFamily="34" charset="0"/>
                <a:cs typeface="Arial" pitchFamily="34" charset="0"/>
              </a:rPr>
              <a:t>univerzita</a:t>
            </a:r>
            <a:r>
              <a:rPr lang="sr-Cyrl-CS" sz="2000" b="1" dirty="0" smtClean="0">
                <a:solidFill>
                  <a:srgbClr val="6666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Latn-CS" sz="2000" b="1" dirty="0" smtClean="0">
                <a:solidFill>
                  <a:srgbClr val="6666FF"/>
                </a:solidFill>
                <a:latin typeface="Arial" pitchFamily="34" charset="0"/>
                <a:cs typeface="Arial" pitchFamily="34" charset="0"/>
              </a:rPr>
              <a:t>u Žiline–</a:t>
            </a:r>
            <a:r>
              <a:rPr lang="en-US" sz="2000" b="1" dirty="0" smtClean="0">
                <a:solidFill>
                  <a:srgbClr val="6666FF"/>
                </a:solidFill>
                <a:latin typeface="Arial" pitchFamily="34" charset="0"/>
                <a:cs typeface="Arial" pitchFamily="34" charset="0"/>
              </a:rPr>
              <a:t> Slovak</a:t>
            </a:r>
            <a:endParaRPr lang="sr-Latn-CS" sz="2000" b="1" dirty="0" smtClean="0">
              <a:solidFill>
                <a:srgbClr val="6666FF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b="1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University </a:t>
            </a:r>
            <a:r>
              <a:rPr lang="sr-Latn-CS" sz="2000" b="1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en-US" sz="2000" b="1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 Sarajevo-Bosnia and Herzegovina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University </a:t>
            </a:r>
            <a:r>
              <a:rPr lang="sr-Latn-C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East Sarajevo-</a:t>
            </a:r>
            <a:r>
              <a:rPr lang="en-US" sz="2000" b="1" dirty="0" smtClean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Bosnia and Herzegovina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University </a:t>
            </a:r>
            <a:r>
              <a:rPr lang="sr-Latn-CS" sz="2000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en-US" sz="2000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 Tuzla- Bosnian and Herzegovina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University </a:t>
            </a:r>
            <a:r>
              <a:rPr lang="sr-Latn-CS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en-US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Banja</a:t>
            </a:r>
            <a:r>
              <a:rPr lang="en-US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Luka- Bosnia</a:t>
            </a:r>
            <a:r>
              <a:rPr lang="sr-Latn-CS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and Herzegovina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University of </a:t>
            </a:r>
            <a:r>
              <a:rPr lang="en-US" sz="20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Podgorica</a:t>
            </a: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 Montenegro</a:t>
            </a:r>
            <a:endParaRPr lang="en-US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81000" y="0"/>
            <a:ext cx="77724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CS" sz="4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International Cooperation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7" name="Picture 6" descr="Logo 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53400" y="152400"/>
            <a:ext cx="752452" cy="6443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447</TotalTime>
  <Words>839</Words>
  <Application>Microsoft Office PowerPoint</Application>
  <PresentationFormat>On-screen Show (4:3)</PresentationFormat>
  <Paragraphs>149</Paragraphs>
  <Slides>19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Concourse</vt:lpstr>
      <vt:lpstr>Presentation</vt:lpstr>
      <vt:lpstr>  UPGRADE OF MASTER STUDIES AT STATE UNIVERSITY OF NOVI PAZAR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Problem Analysis</vt:lpstr>
      <vt:lpstr>Local stakeholders influencing employability</vt:lpstr>
      <vt:lpstr>Local stakeholders influencing employability</vt:lpstr>
      <vt:lpstr>Role of University in improving of employability (overall goals)</vt:lpstr>
      <vt:lpstr>Specific Objectives</vt:lpstr>
      <vt:lpstr>Specific Objectives</vt:lpstr>
      <vt:lpstr>Activities and results</vt:lpstr>
      <vt:lpstr>Activities and results</vt:lpstr>
      <vt:lpstr>Activities and results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MASTER STUDIES CURRICULUM WHICH PROVIDE BETTER EMPLOYABILITY</dc:title>
  <dc:creator/>
  <cp:lastModifiedBy>CALE</cp:lastModifiedBy>
  <cp:revision>118</cp:revision>
  <dcterms:created xsi:type="dcterms:W3CDTF">2006-08-16T00:00:00Z</dcterms:created>
  <dcterms:modified xsi:type="dcterms:W3CDTF">2011-02-10T08:38:16Z</dcterms:modified>
</cp:coreProperties>
</file>