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13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0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191" autoAdjust="0"/>
    <p:restoredTop sz="94660"/>
  </p:normalViewPr>
  <p:slideViewPr>
    <p:cSldViewPr>
      <p:cViewPr varScale="1">
        <p:scale>
          <a:sx n="68" d="100"/>
          <a:sy n="68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EEE04-25D4-4349-AE4E-A07300222E4C}" type="datetimeFigureOut">
              <a:rPr lang="en-US" smtClean="0"/>
              <a:pPr/>
              <a:t>10-Feb-11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77E7FF-4043-44EB-B6F4-E0CC80B30D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7E7FF-4043-44EB-B6F4-E0CC80B30D6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7E7FF-4043-44EB-B6F4-E0CC80B30D6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r>
              <a:rPr lang="en-US" dirty="0" smtClean="0"/>
              <a:t>February 10th, 2011 - </a:t>
            </a:r>
            <a:r>
              <a:rPr lang="en-US" dirty="0" err="1" smtClean="0"/>
              <a:t>Kopaonik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Master Studies Development Program Seminar - </a:t>
            </a:r>
            <a:r>
              <a:rPr lang="en-US" dirty="0" err="1" smtClean="0"/>
              <a:t>Kopaonik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3702CF1-952D-4B9E-AE5B-8AD063A9208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February 10th, 2011 - Kopaonik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Master Studies Development Program Seminar - Kopaonik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02CF1-952D-4B9E-AE5B-8AD063A920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February 10th, 2011 - Kopaonik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Master Studies Development Program Seminar - Kopaonik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02CF1-952D-4B9E-AE5B-8AD063A920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691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24600" y="6407944"/>
            <a:ext cx="2322672" cy="365760"/>
          </a:xfrm>
        </p:spPr>
        <p:txBody>
          <a:bodyPr anchor="ctr"/>
          <a:lstStyle>
            <a:extLst/>
          </a:lstStyle>
          <a:p>
            <a:r>
              <a:rPr lang="en-US" smtClean="0"/>
              <a:t>February 10th, 2011 - Kopaonik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anchor="ctr"/>
          <a:lstStyle>
            <a:extLst/>
          </a:lstStyle>
          <a:p>
            <a:fld id="{23702CF1-952D-4B9E-AE5B-8AD063A920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 rtlCol="0"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February 10th, 2011 - Kopaonik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Master Studies Development Program Seminar - Kopaonik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02CF1-952D-4B9E-AE5B-8AD063A920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February 10th, 2011 - Kopaonik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Master Studies Development Program Seminar - Kopaonik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02CF1-952D-4B9E-AE5B-8AD063A920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February 10th, 2011 - Kopaonik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Master Studies Development Program Seminar - Kopaonik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02CF1-952D-4B9E-AE5B-8AD063A920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February 10th, 2011 - Kopaonik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Master Studies Development Program Seminar - Kopaonik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02CF1-952D-4B9E-AE5B-8AD063A920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February 10th, 2011 - Kopaonik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Master Studies Development Program Seminar - Kopaonik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02CF1-952D-4B9E-AE5B-8AD063A920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r>
              <a:rPr lang="en-US" smtClean="0"/>
              <a:t>February 10th, 2011 - Kopaonik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Master Studies Development Program Seminar - Kopaonik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02CF1-952D-4B9E-AE5B-8AD063A920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February 10th, 2011 - Kopaonik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Master Studies Development Program Seminar - Kopaonik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3702CF1-952D-4B9E-AE5B-8AD063A920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February 10th, 2011 - Kopaonik</a:t>
            </a: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Master Studies Development Program Seminar - Kopaonik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3702CF1-952D-4B9E-AE5B-8AD063A920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533400"/>
            <a:ext cx="8686800" cy="2819399"/>
          </a:xfrm>
        </p:spPr>
        <p:txBody>
          <a:bodyPr anchor="ctr">
            <a:noAutofit/>
          </a:bodyPr>
          <a:lstStyle/>
          <a:p>
            <a:pPr algn="ctr"/>
            <a:r>
              <a:rPr lang="en-US" sz="3200" b="0" dirty="0" smtClean="0"/>
              <a:t>Master studies development program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1800" dirty="0" smtClean="0"/>
              <a:t> </a:t>
            </a: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3600" dirty="0" smtClean="0">
                <a:solidFill>
                  <a:schemeClr val="tx1"/>
                </a:solidFill>
              </a:rPr>
              <a:t>Practical approaches to cooperation </a:t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</a:rPr>
              <a:t>with the labor </a:t>
            </a:r>
            <a:r>
              <a:rPr lang="en-US" sz="3600" dirty="0" smtClean="0">
                <a:solidFill>
                  <a:schemeClr val="tx1"/>
                </a:solidFill>
              </a:rPr>
              <a:t>market</a:t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en-US" sz="2800" b="0" dirty="0" smtClean="0">
                <a:solidFill>
                  <a:schemeClr val="tx1"/>
                </a:solidFill>
              </a:rPr>
              <a:t>- seminar review -</a:t>
            </a:r>
            <a:endParaRPr lang="en-US" sz="3200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772400" cy="32004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Group 2</a:t>
            </a:r>
            <a:r>
              <a:rPr lang="en-US" sz="600" dirty="0" smtClean="0">
                <a:solidFill>
                  <a:schemeClr val="tx1"/>
                </a:solidFill>
              </a:rPr>
              <a:t> 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200" dirty="0" smtClean="0"/>
              <a:t>Faculty of Philosophy</a:t>
            </a:r>
          </a:p>
          <a:p>
            <a:r>
              <a:rPr lang="en-US" sz="2200" dirty="0" smtClean="0"/>
              <a:t>Faculty of Organizational </a:t>
            </a:r>
            <a:r>
              <a:rPr lang="en-US" sz="2200" dirty="0" smtClean="0"/>
              <a:t>Sciences</a:t>
            </a:r>
          </a:p>
          <a:p>
            <a:r>
              <a:rPr lang="en-US" sz="2200" b="1" i="1" dirty="0" smtClean="0"/>
              <a:t>University </a:t>
            </a:r>
            <a:r>
              <a:rPr lang="en-US" sz="2200" b="1" i="1" dirty="0" smtClean="0"/>
              <a:t>of </a:t>
            </a:r>
            <a:r>
              <a:rPr lang="en-US" sz="2200" b="1" i="1" dirty="0" smtClean="0"/>
              <a:t>Belgrade</a:t>
            </a:r>
          </a:p>
          <a:p>
            <a:r>
              <a:rPr lang="en-US" sz="2200" dirty="0" smtClean="0"/>
              <a:t>University of Arts in Belgrade</a:t>
            </a:r>
          </a:p>
          <a:p>
            <a:endParaRPr lang="en-US" sz="2200" i="1" dirty="0" smtClean="0"/>
          </a:p>
          <a:p>
            <a:r>
              <a:rPr lang="en-US" sz="5400" dirty="0" smtClean="0"/>
              <a:t> </a:t>
            </a:r>
            <a:endParaRPr lang="en-US" sz="4800" dirty="0" smtClean="0"/>
          </a:p>
          <a:p>
            <a:r>
              <a:rPr lang="en-US" sz="2000" dirty="0" smtClean="0">
                <a:solidFill>
                  <a:schemeClr val="bg1"/>
                </a:solidFill>
              </a:rPr>
              <a:t>Moderators: Bastian Baumann and</a:t>
            </a:r>
            <a:r>
              <a:rPr lang="sr-Latn-R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Jadranka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Dimov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>
              <a:buNone/>
            </a:pPr>
            <a:r>
              <a:rPr lang="en-US" sz="4000" dirty="0" smtClean="0"/>
              <a:t>Thank you for your attention!</a:t>
            </a:r>
            <a:endParaRPr lang="en-US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10th, 2011 - Kopaonik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2CF1-952D-4B9E-AE5B-8AD063A9208A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533400"/>
            <a:ext cx="8686800" cy="2819399"/>
          </a:xfrm>
        </p:spPr>
        <p:txBody>
          <a:bodyPr anchor="ctr">
            <a:noAutofit/>
          </a:bodyPr>
          <a:lstStyle/>
          <a:p>
            <a:pPr algn="ctr"/>
            <a:r>
              <a:rPr lang="en-US" sz="3200" b="0" dirty="0" smtClean="0"/>
              <a:t>Master studies development program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1800" dirty="0" smtClean="0"/>
              <a:t> </a:t>
            </a: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3600" dirty="0" smtClean="0">
                <a:solidFill>
                  <a:schemeClr val="tx1"/>
                </a:solidFill>
              </a:rPr>
              <a:t>Practical approaches to cooperation </a:t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</a:rPr>
              <a:t>with the labor </a:t>
            </a:r>
            <a:r>
              <a:rPr lang="en-US" sz="3600" dirty="0" smtClean="0">
                <a:solidFill>
                  <a:schemeClr val="tx1"/>
                </a:solidFill>
              </a:rPr>
              <a:t>market</a:t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en-US" sz="2800" b="0" dirty="0" smtClean="0">
                <a:solidFill>
                  <a:schemeClr val="tx1"/>
                </a:solidFill>
              </a:rPr>
              <a:t>- seminar review -</a:t>
            </a:r>
            <a:endParaRPr lang="en-US" sz="3200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772400" cy="32004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Group 2</a:t>
            </a:r>
            <a:r>
              <a:rPr lang="en-US" sz="600" dirty="0" smtClean="0">
                <a:solidFill>
                  <a:schemeClr val="tx1"/>
                </a:solidFill>
              </a:rPr>
              <a:t> 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200" dirty="0" smtClean="0"/>
              <a:t>Faculty of Philosophy</a:t>
            </a:r>
          </a:p>
          <a:p>
            <a:r>
              <a:rPr lang="en-US" sz="2200" dirty="0" smtClean="0"/>
              <a:t>Faculty of Organizational </a:t>
            </a:r>
            <a:r>
              <a:rPr lang="en-US" sz="2200" dirty="0" smtClean="0"/>
              <a:t>Sciences</a:t>
            </a:r>
          </a:p>
          <a:p>
            <a:r>
              <a:rPr lang="en-US" sz="2200" b="1" i="1" dirty="0" smtClean="0"/>
              <a:t>University </a:t>
            </a:r>
            <a:r>
              <a:rPr lang="en-US" sz="2200" b="1" i="1" dirty="0" smtClean="0"/>
              <a:t>of </a:t>
            </a:r>
            <a:r>
              <a:rPr lang="en-US" sz="2200" b="1" i="1" dirty="0" smtClean="0"/>
              <a:t>Belgrade</a:t>
            </a:r>
          </a:p>
          <a:p>
            <a:r>
              <a:rPr lang="en-US" sz="2200" dirty="0" smtClean="0"/>
              <a:t>University of Arts in Belgrade</a:t>
            </a:r>
          </a:p>
          <a:p>
            <a:endParaRPr lang="en-US" sz="2200" i="1" dirty="0" smtClean="0"/>
          </a:p>
          <a:p>
            <a:r>
              <a:rPr lang="en-US" sz="5400" dirty="0" smtClean="0"/>
              <a:t> </a:t>
            </a:r>
            <a:endParaRPr lang="en-US" sz="4800" dirty="0" smtClean="0"/>
          </a:p>
          <a:p>
            <a:r>
              <a:rPr lang="en-US" sz="2000" dirty="0" smtClean="0">
                <a:solidFill>
                  <a:schemeClr val="bg1"/>
                </a:solidFill>
              </a:rPr>
              <a:t>Moderators: Bastian Baumann and</a:t>
            </a:r>
            <a:r>
              <a:rPr lang="sr-Latn-R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Jadranka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Dimov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Introduction</a:t>
            </a:r>
            <a:r>
              <a:rPr lang="en-US" dirty="0" smtClean="0"/>
              <a:t>: </a:t>
            </a:r>
            <a:r>
              <a:rPr lang="en-US" i="1" dirty="0" smtClean="0"/>
              <a:t>Starting with the </a:t>
            </a:r>
            <a:r>
              <a:rPr lang="en-US" i="1" dirty="0" smtClean="0"/>
              <a:t>basics</a:t>
            </a:r>
          </a:p>
          <a:p>
            <a:endParaRPr lang="en-US" sz="1050" dirty="0" smtClean="0"/>
          </a:p>
          <a:p>
            <a:r>
              <a:rPr lang="en-US" dirty="0" smtClean="0"/>
              <a:t>Main </a:t>
            </a:r>
            <a:r>
              <a:rPr lang="en-US" dirty="0" smtClean="0"/>
              <a:t>issues</a:t>
            </a:r>
          </a:p>
          <a:p>
            <a:endParaRPr lang="en-US" sz="1400" dirty="0" smtClean="0"/>
          </a:p>
          <a:p>
            <a:r>
              <a:rPr lang="en-US" dirty="0" smtClean="0"/>
              <a:t>Group work and discussion:</a:t>
            </a:r>
            <a:endParaRPr lang="sr-Latn-RS" dirty="0" smtClean="0"/>
          </a:p>
          <a:p>
            <a:pPr lvl="1"/>
            <a:r>
              <a:rPr lang="sr-Latn-RS" dirty="0" smtClean="0"/>
              <a:t>Tracking the graduate students</a:t>
            </a:r>
          </a:p>
          <a:p>
            <a:pPr lvl="1"/>
            <a:r>
              <a:rPr lang="sr-Latn-RS" dirty="0" smtClean="0"/>
              <a:t>Defining </a:t>
            </a:r>
            <a:r>
              <a:rPr lang="sr-Latn-RS" dirty="0" smtClean="0"/>
              <a:t>gene</a:t>
            </a:r>
            <a:r>
              <a:rPr lang="en-US" dirty="0" err="1" smtClean="0"/>
              <a:t>ric</a:t>
            </a:r>
            <a:r>
              <a:rPr lang="en-US" dirty="0" smtClean="0"/>
              <a:t> </a:t>
            </a:r>
            <a:r>
              <a:rPr lang="en-US" dirty="0" smtClean="0"/>
              <a:t>competencies</a:t>
            </a:r>
            <a:endParaRPr lang="sr-Latn-RS" dirty="0" smtClean="0"/>
          </a:p>
          <a:p>
            <a:pPr lvl="1"/>
            <a:r>
              <a:rPr lang="sr-Latn-RS" dirty="0" smtClean="0"/>
              <a:t>Defining methodology and assessment of curricula development</a:t>
            </a:r>
          </a:p>
          <a:p>
            <a:pPr lvl="1"/>
            <a:r>
              <a:rPr lang="en-US" dirty="0" smtClean="0"/>
              <a:t>Reform debate: Input vs. </a:t>
            </a:r>
            <a:r>
              <a:rPr lang="en-US" dirty="0" smtClean="0"/>
              <a:t>Output</a:t>
            </a:r>
          </a:p>
          <a:p>
            <a:pPr lvl="1"/>
            <a:endParaRPr lang="sr-Latn-RS" sz="1200" dirty="0" smtClean="0"/>
          </a:p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10th, 2011 - Kopaonik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Table of </a:t>
            </a:r>
            <a:r>
              <a:rPr lang="sr-Latn-RS" dirty="0" smtClean="0"/>
              <a:t>Contents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2CF1-952D-4B9E-AE5B-8AD063A9208A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sr-Latn-RS" sz="2400" dirty="0" smtClean="0"/>
              <a:t>What </a:t>
            </a:r>
            <a:r>
              <a:rPr lang="en-US" sz="2400" dirty="0" smtClean="0"/>
              <a:t>does</a:t>
            </a:r>
            <a:r>
              <a:rPr lang="sr-Latn-RS" sz="2400" dirty="0" smtClean="0"/>
              <a:t> </a:t>
            </a:r>
            <a:r>
              <a:rPr lang="sr-Latn-RS" sz="2400" b="1" dirty="0" smtClean="0"/>
              <a:t>ABC</a:t>
            </a:r>
            <a:r>
              <a:rPr lang="en-US" sz="2400" dirty="0" smtClean="0"/>
              <a:t> stand for? Why are these 3 letters so important?</a:t>
            </a:r>
          </a:p>
          <a:p>
            <a:endParaRPr lang="en-US" sz="400" dirty="0" smtClean="0"/>
          </a:p>
          <a:p>
            <a:pPr lvl="2">
              <a:buNone/>
            </a:pPr>
            <a:r>
              <a:rPr lang="sr-Latn-RS" sz="2800" b="1" dirty="0" smtClean="0"/>
              <a:t>A</a:t>
            </a:r>
            <a:r>
              <a:rPr lang="en-US" sz="2800" dirty="0" err="1" smtClean="0"/>
              <a:t>cademia</a:t>
            </a:r>
            <a:endParaRPr lang="sr-Latn-RS" sz="2800" dirty="0" smtClean="0"/>
          </a:p>
          <a:p>
            <a:pPr lvl="2">
              <a:buNone/>
            </a:pPr>
            <a:r>
              <a:rPr lang="sr-Latn-RS" sz="2800" b="1" dirty="0" smtClean="0"/>
              <a:t>B</a:t>
            </a:r>
            <a:r>
              <a:rPr lang="en-US" sz="2800" dirty="0" err="1" smtClean="0"/>
              <a:t>usiness</a:t>
            </a:r>
            <a:endParaRPr lang="sr-Latn-RS" sz="2800" dirty="0" smtClean="0"/>
          </a:p>
          <a:p>
            <a:pPr lvl="2">
              <a:buNone/>
            </a:pPr>
            <a:r>
              <a:rPr lang="sr-Latn-RS" sz="2800" b="1" dirty="0" smtClean="0"/>
              <a:t>C</a:t>
            </a:r>
            <a:r>
              <a:rPr lang="en-US" sz="2800" dirty="0" err="1" smtClean="0"/>
              <a:t>onsulting</a:t>
            </a:r>
            <a:endParaRPr lang="en-US" sz="2800" dirty="0" smtClean="0"/>
          </a:p>
          <a:p>
            <a:pPr lvl="1">
              <a:buNone/>
            </a:pPr>
            <a:endParaRPr lang="en-US" sz="400" dirty="0" smtClean="0"/>
          </a:p>
          <a:p>
            <a:r>
              <a:rPr lang="en-US" sz="2400" dirty="0" smtClean="0"/>
              <a:t>Academia provides to Business the research and competent work force</a:t>
            </a:r>
          </a:p>
          <a:p>
            <a:r>
              <a:rPr lang="en-US" sz="2400" dirty="0" smtClean="0"/>
              <a:t>Business provides to the Academia practice and internships</a:t>
            </a:r>
          </a:p>
          <a:p>
            <a:r>
              <a:rPr lang="en-US" sz="2400" dirty="0" smtClean="0"/>
              <a:t>Consulting provides expert advice to both the Academia and Business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10th, 2011 - Kopaonik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3200" dirty="0" smtClean="0"/>
              <a:t>Introduction</a:t>
            </a:r>
            <a:r>
              <a:rPr lang="en-US" sz="3200" dirty="0" smtClean="0"/>
              <a:t>: Starting with the basics</a:t>
            </a:r>
            <a:endParaRPr lang="en-US" sz="3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2CF1-952D-4B9E-AE5B-8AD063A9208A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our graduate students properly prepared for the competitive job market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Applied vs. Research</a:t>
            </a:r>
          </a:p>
          <a:p>
            <a:pPr lvl="1"/>
            <a:r>
              <a:rPr lang="en-US" dirty="0" smtClean="0"/>
              <a:t>Could research Universities adopt a more applicative stance?</a:t>
            </a:r>
          </a:p>
          <a:p>
            <a:pPr lvl="1"/>
            <a:r>
              <a:rPr lang="en-US" dirty="0" smtClean="0"/>
              <a:t>Where and how would such change have to be adopted?</a:t>
            </a:r>
          </a:p>
          <a:p>
            <a:pPr lvl="2"/>
            <a:r>
              <a:rPr lang="en-US" dirty="0" smtClean="0"/>
              <a:t>Top-down or bottom-up</a:t>
            </a:r>
            <a:r>
              <a:rPr lang="en-US" dirty="0" smtClean="0"/>
              <a:t>?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Policy and systematic change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10th, 2011 - Kopaonik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main issues?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2CF1-952D-4B9E-AE5B-8AD063A9208A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Topic: Tracking graduate students</a:t>
            </a:r>
          </a:p>
          <a:p>
            <a:r>
              <a:rPr lang="en-US" b="1" dirty="0" smtClean="0"/>
              <a:t>Methodology: </a:t>
            </a:r>
          </a:p>
          <a:p>
            <a:pPr lvl="1"/>
            <a:r>
              <a:rPr lang="en-US" dirty="0" smtClean="0"/>
              <a:t>5 groups of 4-5 members</a:t>
            </a:r>
          </a:p>
          <a:p>
            <a:r>
              <a:rPr lang="en-US" b="1" dirty="0" smtClean="0"/>
              <a:t>Purpose:</a:t>
            </a:r>
          </a:p>
          <a:p>
            <a:pPr lvl="1"/>
            <a:r>
              <a:rPr lang="en-US" dirty="0" smtClean="0"/>
              <a:t>Creation of a questionnaire for graduate students which will be used to identify where they are and how their post-graduate studies have affected their career advancement</a:t>
            </a:r>
          </a:p>
          <a:p>
            <a:r>
              <a:rPr lang="en-US" b="1" dirty="0" smtClean="0"/>
              <a:t>Example questions:</a:t>
            </a:r>
          </a:p>
          <a:p>
            <a:pPr lvl="1"/>
            <a:r>
              <a:rPr lang="en-US" i="1" dirty="0" smtClean="0"/>
              <a:t>Are you working in your field of studies?</a:t>
            </a:r>
          </a:p>
          <a:p>
            <a:pPr lvl="1"/>
            <a:r>
              <a:rPr lang="en-US" i="1" dirty="0" smtClean="0"/>
              <a:t>Are the knowledge, skills and competencies that you learned at your post-graduate studies useful for your career?</a:t>
            </a:r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10th, 2011 - Kopaonik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2CF1-952D-4B9E-AE5B-8AD063A9208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Group work and discussion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Topic: Defining general competencies</a:t>
            </a:r>
          </a:p>
          <a:p>
            <a:r>
              <a:rPr lang="en-US" b="1" dirty="0" smtClean="0"/>
              <a:t>Methodology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4 groups of 4-5 members</a:t>
            </a:r>
          </a:p>
          <a:p>
            <a:r>
              <a:rPr lang="en-US" b="1" dirty="0" smtClean="0"/>
              <a:t>Purpose:</a:t>
            </a:r>
          </a:p>
          <a:p>
            <a:pPr lvl="1"/>
            <a:r>
              <a:rPr lang="en-US" dirty="0" smtClean="0"/>
              <a:t>Creation of a questionnaire for graduate students which will identify key </a:t>
            </a:r>
            <a:r>
              <a:rPr lang="en-US" dirty="0" smtClean="0"/>
              <a:t>generic </a:t>
            </a:r>
            <a:r>
              <a:rPr lang="en-US" dirty="0" smtClean="0"/>
              <a:t>competencies that every post-graduate student should possess</a:t>
            </a:r>
          </a:p>
          <a:p>
            <a:r>
              <a:rPr lang="en-US" b="1" dirty="0" smtClean="0"/>
              <a:t>Examples:</a:t>
            </a:r>
          </a:p>
          <a:p>
            <a:pPr lvl="1"/>
            <a:r>
              <a:rPr lang="en-US" dirty="0" smtClean="0"/>
              <a:t>Creative: Innovative thinking, learn-by-doing</a:t>
            </a:r>
          </a:p>
          <a:p>
            <a:pPr lvl="1"/>
            <a:r>
              <a:rPr lang="en-US" dirty="0" smtClean="0"/>
              <a:t>Analytical: Critical thinking, problem solving</a:t>
            </a:r>
          </a:p>
          <a:p>
            <a:pPr lvl="1"/>
            <a:r>
              <a:rPr lang="en-US" dirty="0" smtClean="0"/>
              <a:t>Basic: Managerial skills, team working and integration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10th, 2011 - Kopaonik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2CF1-952D-4B9E-AE5B-8AD063A9208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Group work and discussion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Topic: Defining methodology and assessment of curricula development</a:t>
            </a:r>
          </a:p>
          <a:p>
            <a:r>
              <a:rPr lang="en-US" b="1" dirty="0" smtClean="0"/>
              <a:t>Methodology: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4 groups of 4-5 members</a:t>
            </a:r>
          </a:p>
          <a:p>
            <a:r>
              <a:rPr lang="en-US" b="1" dirty="0" smtClean="0"/>
              <a:t>Purpose:</a:t>
            </a:r>
          </a:p>
          <a:p>
            <a:pPr lvl="1"/>
            <a:r>
              <a:rPr lang="en-US" dirty="0" smtClean="0"/>
              <a:t>Choose 2 competencies and create a curriculum while describing the methodology used to disseminate knowledge and assessment methods used to evaluate</a:t>
            </a:r>
          </a:p>
          <a:p>
            <a:r>
              <a:rPr lang="en-US" b="1" dirty="0" smtClean="0"/>
              <a:t>Example:</a:t>
            </a:r>
          </a:p>
          <a:p>
            <a:pPr lvl="1"/>
            <a:r>
              <a:rPr lang="en-US" dirty="0" smtClean="0"/>
              <a:t>Professional: Guest lecturer, workshop, academic journal review</a:t>
            </a:r>
          </a:p>
          <a:p>
            <a:pPr lvl="1"/>
            <a:r>
              <a:rPr lang="en-US" dirty="0" smtClean="0"/>
              <a:t>Learn-by-doing: Individual essay, case study (with real life examples), final exam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10th, 2011 - Kopaonik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2CF1-952D-4B9E-AE5B-8AD063A9208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Group work and discussion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Topic: Reform debate: Input vs. Output</a:t>
            </a:r>
          </a:p>
          <a:p>
            <a:r>
              <a:rPr lang="en-US" b="1" dirty="0" smtClean="0"/>
              <a:t>Methodology: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2 groups of 10 members</a:t>
            </a:r>
          </a:p>
          <a:p>
            <a:pPr lvl="1"/>
            <a:r>
              <a:rPr lang="en-US" dirty="0" smtClean="0"/>
              <a:t>Role-playing</a:t>
            </a:r>
          </a:p>
          <a:p>
            <a:r>
              <a:rPr lang="en-US" b="1" dirty="0" smtClean="0"/>
              <a:t>Purpose:</a:t>
            </a:r>
          </a:p>
          <a:p>
            <a:pPr lvl="1"/>
            <a:r>
              <a:rPr lang="en-US" dirty="0" smtClean="0"/>
              <a:t>Simulate a council meeting with two sides; one arguing for reform based on an input system; the other arguing against reform and for the continuation of the traditional methods of post-graduate education</a:t>
            </a:r>
          </a:p>
          <a:p>
            <a:r>
              <a:rPr lang="en-US" b="1" dirty="0" smtClean="0"/>
              <a:t>Example:</a:t>
            </a:r>
          </a:p>
          <a:p>
            <a:pPr lvl="1"/>
            <a:r>
              <a:rPr lang="en-US" dirty="0" smtClean="0"/>
              <a:t>Pro-reform: Cut down on the number of subjects that students need to complete by eliminating the least essential ones</a:t>
            </a:r>
          </a:p>
          <a:p>
            <a:pPr lvl="1"/>
            <a:r>
              <a:rPr lang="en-US" dirty="0" smtClean="0"/>
              <a:t>Anti-reform: Cutting down on subjects will shorten the scope of student knowledge and introduce complacency with the minimum requirements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10th, 2011 - Kopaonik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2CF1-952D-4B9E-AE5B-8AD063A9208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Group work and discussion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Sharing experiences</a:t>
            </a:r>
          </a:p>
          <a:p>
            <a:endParaRPr lang="en-US" dirty="0" smtClean="0"/>
          </a:p>
          <a:p>
            <a:r>
              <a:rPr lang="en-US" dirty="0" smtClean="0"/>
              <a:t>Building networks</a:t>
            </a:r>
          </a:p>
          <a:p>
            <a:endParaRPr lang="en-US" dirty="0" smtClean="0"/>
          </a:p>
          <a:p>
            <a:r>
              <a:rPr lang="en-US" dirty="0" smtClean="0"/>
              <a:t>Understanding different points of </a:t>
            </a:r>
            <a:r>
              <a:rPr lang="en-US" dirty="0" smtClean="0"/>
              <a:t>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10th, 2011 - Kopaonik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2CF1-952D-4B9E-AE5B-8AD063A9208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163</TotalTime>
  <Words>587</Words>
  <Application>Microsoft Office PowerPoint</Application>
  <PresentationFormat>On-screen Show (4:3)</PresentationFormat>
  <Paragraphs>118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Master studies development program   Practical approaches to cooperation  with the labor market - seminar review -</vt:lpstr>
      <vt:lpstr>Table of Contents </vt:lpstr>
      <vt:lpstr>Introduction: Starting with the basics</vt:lpstr>
      <vt:lpstr>What are the main issues?</vt:lpstr>
      <vt:lpstr>Group work and discussion</vt:lpstr>
      <vt:lpstr>Group work and discussion</vt:lpstr>
      <vt:lpstr>Group work and discussion</vt:lpstr>
      <vt:lpstr>Group work and discussion</vt:lpstr>
      <vt:lpstr>Conclusion</vt:lpstr>
      <vt:lpstr>Slide 10</vt:lpstr>
      <vt:lpstr>Master studies development program   Practical approaches to cooperation  with the labor market - seminar review -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approaches to cooperation with labour market - seminar review</dc:title>
  <dc:creator>Vesna</dc:creator>
  <cp:lastModifiedBy>Vesna</cp:lastModifiedBy>
  <cp:revision>24</cp:revision>
  <dcterms:created xsi:type="dcterms:W3CDTF">2011-02-09T20:07:37Z</dcterms:created>
  <dcterms:modified xsi:type="dcterms:W3CDTF">2011-02-10T11:10:17Z</dcterms:modified>
</cp:coreProperties>
</file>