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6.xml" ContentType="application/vnd.openxmlformats-officedocument.presentationml.slideLayout+xml"/>
  <Default Extension="bin" ContentType="application/vnd.openxmlformats-officedocument.presentationml.printerSettings"/>
  <Override PartName="/ppt/slideLayouts/slideLayout18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3.xml" ContentType="application/vnd.openxmlformats-officedocument.presentationml.slideLayout+xml"/>
  <Override PartName="/ppt/presProps.xml" ContentType="application/vnd.openxmlformats-officedocument.presentationml.presProps+xml"/>
  <Override PartName="/ppt/theme/theme4.xml" ContentType="application/vnd.openxmlformats-officedocument.theme+xml"/>
  <Override PartName="/ppt/notesSlides/notesSlide2.xml" ContentType="application/vnd.openxmlformats-officedocument.presentationml.notesSlide+xml"/>
  <Override PartName="/ppt/slideMasters/slideMaster2.xml" ContentType="application/vnd.openxmlformats-officedocument.presentationml.slideMaster+xml"/>
  <Override PartName="/ppt/presentation.xml" ContentType="application/vnd.openxmlformats-officedocument.presentationml.presentation.main+xml"/>
  <Default Extension="png" ContentType="image/png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ppt/slides/slide10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4.xml" ContentType="application/vnd.openxmlformats-officedocument.presentationml.slide+xml"/>
  <Override PartName="/ppt/slides/slide12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6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slides/slide2.xml" ContentType="application/vnd.openxmlformats-officedocument.presentationml.slid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Masters/slideMaster1.xml" ContentType="application/vnd.openxmlformats-officedocument.presentationml.slideMaster+xml"/>
  <Default Extension="xml" ContentType="application/xml"/>
  <Override PartName="/ppt/handoutMasters/handoutMaster1.xml" ContentType="application/vnd.openxmlformats-officedocument.presentationml.handoutMaster+xml"/>
  <Default Extension="jpeg" ContentType="image/jpeg"/>
  <Default Extension="rels" ContentType="application/vnd.openxmlformats-package.relationshi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15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3.xml" ContentType="application/vnd.openxmlformats-officedocument.presentationml.slide+xml"/>
  <Override PartName="/ppt/tableStyles.xml" ContentType="application/vnd.openxmlformats-officedocument.presentationml.tableStyles+xml"/>
  <Override PartName="/ppt/slides/slide5.xml" ContentType="application/vnd.openxmlformats-officedocument.presentationml.slide+xml"/>
  <Override PartName="/ppt/slideLayouts/slideLayout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id="2147483648" r:id="rId1"/>
    <p:sldMasterId id="2147483650" r:id="rId2"/>
  </p:sldMasterIdLst>
  <p:notesMasterIdLst>
    <p:notesMasterId r:id="rId20"/>
  </p:notesMasterIdLst>
  <p:handoutMasterIdLst>
    <p:handoutMasterId r:id="rId21"/>
  </p:handoutMasterIdLst>
  <p:sldIdLst>
    <p:sldId id="256" r:id="rId3"/>
    <p:sldId id="276" r:id="rId4"/>
    <p:sldId id="273" r:id="rId5"/>
    <p:sldId id="274" r:id="rId6"/>
    <p:sldId id="275" r:id="rId7"/>
    <p:sldId id="277" r:id="rId8"/>
    <p:sldId id="278" r:id="rId9"/>
    <p:sldId id="279" r:id="rId10"/>
    <p:sldId id="280" r:id="rId11"/>
    <p:sldId id="283" r:id="rId12"/>
    <p:sldId id="284" r:id="rId13"/>
    <p:sldId id="287" r:id="rId14"/>
    <p:sldId id="285" r:id="rId15"/>
    <p:sldId id="289" r:id="rId16"/>
    <p:sldId id="286" r:id="rId17"/>
    <p:sldId id="288" r:id="rId18"/>
    <p:sldId id="272" r:id="rId19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Palatino Linotype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Palatino Linotype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Palatino Linotype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Palatino Linotype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Palatino Linotype" pitchFamily="18" charset="0"/>
        <a:ea typeface="+mn-ea"/>
        <a:cs typeface="+mn-cs"/>
      </a:defRPr>
    </a:lvl5pPr>
    <a:lvl6pPr marL="2286000" algn="l" defTabSz="457200" rtl="0" eaLnBrk="1" latinLnBrk="0" hangingPunct="1">
      <a:defRPr sz="1400" kern="1200">
        <a:solidFill>
          <a:schemeClr val="tx1"/>
        </a:solidFill>
        <a:latin typeface="Palatino Linotype" pitchFamily="18" charset="0"/>
        <a:ea typeface="+mn-ea"/>
        <a:cs typeface="+mn-cs"/>
      </a:defRPr>
    </a:lvl6pPr>
    <a:lvl7pPr marL="2743200" algn="l" defTabSz="457200" rtl="0" eaLnBrk="1" latinLnBrk="0" hangingPunct="1">
      <a:defRPr sz="1400" kern="1200">
        <a:solidFill>
          <a:schemeClr val="tx1"/>
        </a:solidFill>
        <a:latin typeface="Palatino Linotype" pitchFamily="18" charset="0"/>
        <a:ea typeface="+mn-ea"/>
        <a:cs typeface="+mn-cs"/>
      </a:defRPr>
    </a:lvl7pPr>
    <a:lvl8pPr marL="3200400" algn="l" defTabSz="457200" rtl="0" eaLnBrk="1" latinLnBrk="0" hangingPunct="1">
      <a:defRPr sz="1400" kern="1200">
        <a:solidFill>
          <a:schemeClr val="tx1"/>
        </a:solidFill>
        <a:latin typeface="Palatino Linotype" pitchFamily="18" charset="0"/>
        <a:ea typeface="+mn-ea"/>
        <a:cs typeface="+mn-cs"/>
      </a:defRPr>
    </a:lvl8pPr>
    <a:lvl9pPr marL="3657600" algn="l" defTabSz="457200" rtl="0" eaLnBrk="1" latinLnBrk="0" hangingPunct="1">
      <a:defRPr sz="1400" kern="1200">
        <a:solidFill>
          <a:schemeClr val="tx1"/>
        </a:solidFill>
        <a:latin typeface="Palatino Linotype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DAE648"/>
    <a:srgbClr val="6AB6C8"/>
    <a:srgbClr val="E54070"/>
    <a:srgbClr val="E2AB42"/>
    <a:srgbClr val="E7EA73"/>
    <a:srgbClr val="92C9D7"/>
    <a:srgbClr val="F17391"/>
    <a:srgbClr val="E6003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2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9" Type="http://schemas.openxmlformats.org/officeDocument/2006/relationships/slide" Target="slides/slide17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8" Type="http://schemas.openxmlformats.org/officeDocument/2006/relationships/slide" Target="slides/slide1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endParaRPr lang="fi-FI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endParaRPr lang="fi-FI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endParaRPr lang="fi-FI"/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A9E4B719-5C10-4C8B-8310-FEADA57B0884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endParaRPr lang="fi-FI"/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9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endParaRPr lang="fi-FI"/>
          </a:p>
        </p:txBody>
      </p:sp>
      <p:sp>
        <p:nvSpPr>
          <p:cNvPr id="89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fld id="{7E34BD90-197F-4507-866F-D9849277777C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Palatino Linotype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Palatino Linotype" pitchFamily="18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Palatino Linotype" pitchFamily="18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Palatino Linotype" pitchFamily="18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Palatino Linotype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B2C2C3-FD5F-425E-B840-5261363D6FF2}" type="slidenum">
              <a:rPr lang="en-GB"/>
              <a:pPr/>
              <a:t>1</a:t>
            </a:fld>
            <a:endParaRPr lang="en-GB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i-F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7365B5-B9B5-4CC4-9D4F-7D4312D760E4}" type="slidenum">
              <a:rPr lang="en-GB"/>
              <a:pPr/>
              <a:t>17</a:t>
            </a:fld>
            <a:endParaRPr lang="en-GB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i-F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bord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1800" y="0"/>
            <a:ext cx="8712200" cy="642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Kuva 11" descr="UEF_eng_pysty_1_rgb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88" y="4857750"/>
            <a:ext cx="1825625" cy="143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19138" y="2133600"/>
            <a:ext cx="7705725" cy="1547813"/>
          </a:xfrm>
        </p:spPr>
        <p:txBody>
          <a:bodyPr/>
          <a:lstStyle>
            <a:lvl1pPr>
              <a:lnSpc>
                <a:spcPts val="4200"/>
              </a:lnSpc>
              <a:defRPr sz="3300"/>
            </a:lvl1pPr>
          </a:lstStyle>
          <a:p>
            <a:r>
              <a:rPr lang="fi-FI"/>
              <a:t>Muokkaa perustyyl. napsautt.</a:t>
            </a:r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19138" y="836613"/>
            <a:ext cx="7705725" cy="647700"/>
          </a:xfrm>
        </p:spPr>
        <p:txBody>
          <a:bodyPr rIns="91440"/>
          <a:lstStyle>
            <a:lvl1pPr marL="0" indent="0">
              <a:buFontTx/>
              <a:buNone/>
              <a:defRPr sz="1400"/>
            </a:lvl1pPr>
          </a:lstStyle>
          <a:p>
            <a:r>
              <a:rPr lang="fi-FI"/>
              <a:t>Muokkaa alaotsikon perustyyliä napsautt.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9.5.2011</a:t>
            </a: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DE67F4-AA44-4C67-B9A1-2C7C0B7994A5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715125" y="657225"/>
            <a:ext cx="1997075" cy="5364163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719138" y="657225"/>
            <a:ext cx="5843587" cy="5364163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9.5.2011</a:t>
            </a: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83E5F3-DE3A-4563-B956-78099AE0A036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Otsikko, teksti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19138" y="657225"/>
            <a:ext cx="7993062" cy="1008063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sz="half" idx="1"/>
          </p:nvPr>
        </p:nvSpPr>
        <p:spPr>
          <a:xfrm>
            <a:off x="719138" y="1844675"/>
            <a:ext cx="3919537" cy="4176713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791075" y="1844675"/>
            <a:ext cx="3921125" cy="4176713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9.5.2011</a:t>
            </a: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5A6596-13D8-4348-8ED4-5717577013E6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border_blu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1800"/>
            <a:ext cx="8712200" cy="642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Kuva 11" descr="UEF_eng_pysty_1_rgb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17625" y="4214813"/>
            <a:ext cx="1825625" cy="143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13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511300" y="1773238"/>
            <a:ext cx="6913563" cy="1908175"/>
          </a:xfrm>
        </p:spPr>
        <p:txBody>
          <a:bodyPr/>
          <a:lstStyle>
            <a:lvl1pPr>
              <a:lnSpc>
                <a:spcPts val="4200"/>
              </a:lnSpc>
              <a:defRPr sz="3400" b="0" i="1"/>
            </a:lvl1pPr>
          </a:lstStyle>
          <a:p>
            <a:r>
              <a:rPr lang="fi-FI"/>
              <a:t>Click to edit Master title style</a:t>
            </a:r>
          </a:p>
        </p:txBody>
      </p:sp>
      <p:sp>
        <p:nvSpPr>
          <p:cNvPr id="91147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4572000" y="5229225"/>
            <a:ext cx="3563938" cy="504825"/>
          </a:xfrm>
        </p:spPr>
        <p:txBody>
          <a:bodyPr rIns="91440" anchor="b"/>
          <a:lstStyle>
            <a:lvl1pPr marL="0" indent="0" algn="r">
              <a:buFontTx/>
              <a:buNone/>
              <a:defRPr i="1"/>
            </a:lvl1pPr>
          </a:lstStyle>
          <a:p>
            <a:r>
              <a:rPr lang="fi-FI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9.5.2011</a:t>
            </a: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8429BB-D6AE-4E75-8A8D-DC5D03691A01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9.5.2011</a:t>
            </a: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EB8618-4616-4410-AAFD-83FB124F6B95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719138" y="1844675"/>
            <a:ext cx="3919537" cy="4176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791075" y="1844675"/>
            <a:ext cx="3921125" cy="4176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9.5.2011</a:t>
            </a: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2B2EFC-3AD1-4117-B70D-B88AF63D8721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9.5.2011</a:t>
            </a:r>
            <a:endParaRPr lang="fi-FI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3DA8FB-80F3-4E4B-9552-2AECBB2CF0AF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9.5.2011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B07904-A51B-414F-A476-09BE0634A1A0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9.5.2011</a:t>
            </a:r>
            <a:endParaRPr lang="fi-FI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8DF1CC-7381-49EC-B980-D280F83BEB8E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9.5.2011</a:t>
            </a: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79E175-D428-4498-81E0-E5F208FE3121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9.5.2011</a:t>
            </a: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8A12FB-6AAD-4B78-8416-EDA1C1EF7018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9.5.2011</a:t>
            </a: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0DEC0A-100F-48EE-BCFC-CEFEBFBB5F0E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9.5.2011</a:t>
            </a: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49C4D1-5378-413D-A14C-A05A231F1894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715125" y="657225"/>
            <a:ext cx="1997075" cy="5364163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719138" y="657225"/>
            <a:ext cx="5843587" cy="5364163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9.5.2011</a:t>
            </a: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8F853E-5204-430A-9FA4-3438E729E4B3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9.5.2011</a:t>
            </a:r>
            <a:endParaRPr lang="fi-F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2EDA99-94B2-40F8-A501-5D5FC90D1F5B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719138" y="1844675"/>
            <a:ext cx="3919537" cy="4176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791075" y="1844675"/>
            <a:ext cx="3921125" cy="4176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9.5.2011</a:t>
            </a: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D0D5A3-C9DC-4D3A-9FD1-B6AEDADD20B4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9.5.2011</a:t>
            </a:r>
            <a:endParaRPr lang="fi-FI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72452A-5D47-45BF-83CB-B5780C17C013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9.5.2011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C81CA7-2DD1-4F7F-95B8-147BAE30E6F3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9.5.2011</a:t>
            </a:r>
            <a:endParaRPr lang="fi-FI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524C22-DC14-47B0-BC74-CC29A0717571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9.5.2011</a:t>
            </a: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CC2E56-E4A5-4BAD-8549-489D42CB3DE9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9.5.2011</a:t>
            </a:r>
            <a:endParaRPr lang="fi-FI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012D22-1B05-4EC5-AF70-A48E11FE3EA1}" type="slidenum">
              <a:rPr lang="fi-FI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9138" y="657225"/>
            <a:ext cx="7993062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/>
              <a:t>Muokkaa perustyyl. napsautt.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9138" y="1844675"/>
            <a:ext cx="7993062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000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88238" y="6381750"/>
            <a:ext cx="874712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r>
              <a:rPr lang="fi-FI" smtClean="0"/>
              <a:t>9.5.2011</a:t>
            </a:r>
            <a:endParaRPr lang="fi-FI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52763" y="6381750"/>
            <a:ext cx="4435475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51838" y="6381750"/>
            <a:ext cx="360362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1800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300" b="1">
                <a:latin typeface="Arial" charset="0"/>
              </a:defRPr>
            </a:lvl1pPr>
          </a:lstStyle>
          <a:p>
            <a:fld id="{B39A903B-5BCC-4A5A-A1C2-610C5048F9E6}" type="slidenum">
              <a:rPr lang="fi-FI"/>
              <a:pPr/>
              <a:t>‹#›</a:t>
            </a:fld>
            <a:endParaRPr lang="fi-FI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431800" y="6075363"/>
            <a:ext cx="8277225" cy="53975"/>
          </a:xfrm>
          <a:prstGeom prst="rect">
            <a:avLst/>
          </a:prstGeom>
          <a:solidFill>
            <a:srgbClr val="92C9D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431800" y="368300"/>
            <a:ext cx="8277225" cy="53975"/>
          </a:xfrm>
          <a:prstGeom prst="rect">
            <a:avLst/>
          </a:prstGeom>
          <a:solidFill>
            <a:srgbClr val="F1739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3" name="Kuva 9" descr="UEF_eng_vaaka_1_black.jp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09575" y="6170613"/>
            <a:ext cx="1570038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09" r:id="rId12"/>
  </p:sldLayoutIdLst>
  <p:hf hdr="0" ftr="0"/>
  <p:txStyles>
    <p:titleStyle>
      <a:lvl1pPr algn="l" rtl="0" eaLnBrk="0" fontAlgn="base" hangingPunct="0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Palatino Linotype" pitchFamily="18" charset="0"/>
        </a:defRPr>
      </a:lvl2pPr>
      <a:lvl3pPr algn="l" rtl="0" eaLnBrk="0" fontAlgn="base" hangingPunct="0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Palatino Linotype" pitchFamily="18" charset="0"/>
        </a:defRPr>
      </a:lvl3pPr>
      <a:lvl4pPr algn="l" rtl="0" eaLnBrk="0" fontAlgn="base" hangingPunct="0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Palatino Linotype" pitchFamily="18" charset="0"/>
        </a:defRPr>
      </a:lvl4pPr>
      <a:lvl5pPr algn="l" rtl="0" eaLnBrk="0" fontAlgn="base" hangingPunct="0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Palatino Linotype" pitchFamily="18" charset="0"/>
        </a:defRPr>
      </a:lvl5pPr>
      <a:lvl6pPr marL="457200" algn="l" rtl="0" fontAlgn="base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Palatino Linotype" pitchFamily="18" charset="0"/>
        </a:defRPr>
      </a:lvl6pPr>
      <a:lvl7pPr marL="914400" algn="l" rtl="0" fontAlgn="base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Palatino Linotype" pitchFamily="18" charset="0"/>
        </a:defRPr>
      </a:lvl7pPr>
      <a:lvl8pPr marL="1371600" algn="l" rtl="0" fontAlgn="base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Palatino Linotype" pitchFamily="18" charset="0"/>
        </a:defRPr>
      </a:lvl8pPr>
      <a:lvl9pPr marL="1828800" algn="l" rtl="0" fontAlgn="base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Palatino Linotype" pitchFamily="18" charset="0"/>
        </a:defRPr>
      </a:lvl9pPr>
    </p:titleStyle>
    <p:bodyStyle>
      <a:lvl1pPr marL="182563" indent="-182563" algn="l" rtl="0" eaLnBrk="0" fontAlgn="base" hangingPunct="0">
        <a:spcBef>
          <a:spcPct val="0"/>
        </a:spcBef>
        <a:spcAft>
          <a:spcPct val="3000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rtl="0" eaLnBrk="0" fontAlgn="base" hangingPunct="0">
        <a:spcBef>
          <a:spcPct val="0"/>
        </a:spcBef>
        <a:spcAft>
          <a:spcPct val="30000"/>
        </a:spcAft>
        <a:buChar char="–"/>
        <a:defRPr>
          <a:solidFill>
            <a:schemeClr val="tx1"/>
          </a:solidFill>
          <a:latin typeface="+mn-lt"/>
          <a:ea typeface="ＭＳ Ｐゴシック" charset="-128"/>
        </a:defRPr>
      </a:lvl2pPr>
      <a:lvl3pPr marL="984250" indent="-177800" algn="l" rtl="0" eaLnBrk="0" fontAlgn="base" hangingPunct="0">
        <a:spcBef>
          <a:spcPct val="0"/>
        </a:spcBef>
        <a:spcAft>
          <a:spcPct val="3000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3pPr>
      <a:lvl4pPr marL="1338263" indent="-174625" algn="l" rtl="0" eaLnBrk="0" fontAlgn="base" hangingPunct="0">
        <a:spcBef>
          <a:spcPct val="0"/>
        </a:spcBef>
        <a:spcAft>
          <a:spcPct val="30000"/>
        </a:spcAft>
        <a:buChar char="–"/>
        <a:defRPr sz="1400">
          <a:solidFill>
            <a:schemeClr val="tx1"/>
          </a:solidFill>
          <a:latin typeface="+mn-lt"/>
          <a:ea typeface="ＭＳ Ｐゴシック" charset="-128"/>
        </a:defRPr>
      </a:lvl4pPr>
      <a:lvl5pPr marL="1706563" indent="-188913" algn="l" rtl="0" eaLnBrk="0" fontAlgn="base" hangingPunct="0">
        <a:spcBef>
          <a:spcPct val="0"/>
        </a:spcBef>
        <a:spcAft>
          <a:spcPct val="30000"/>
        </a:spcAft>
        <a:buChar char="»"/>
        <a:defRPr sz="1400">
          <a:solidFill>
            <a:schemeClr val="tx1"/>
          </a:solidFill>
          <a:latin typeface="+mn-lt"/>
          <a:ea typeface="ＭＳ Ｐゴシック" charset="-128"/>
        </a:defRPr>
      </a:lvl5pPr>
      <a:lvl6pPr marL="2163763" indent="-188913" algn="l" rtl="0" fontAlgn="base">
        <a:spcBef>
          <a:spcPct val="0"/>
        </a:spcBef>
        <a:spcAft>
          <a:spcPct val="30000"/>
        </a:spcAft>
        <a:buChar char="»"/>
        <a:defRPr sz="1400">
          <a:solidFill>
            <a:schemeClr val="tx1"/>
          </a:solidFill>
          <a:latin typeface="+mn-lt"/>
        </a:defRPr>
      </a:lvl6pPr>
      <a:lvl7pPr marL="2620963" indent="-188913" algn="l" rtl="0" fontAlgn="base">
        <a:spcBef>
          <a:spcPct val="0"/>
        </a:spcBef>
        <a:spcAft>
          <a:spcPct val="30000"/>
        </a:spcAft>
        <a:buChar char="»"/>
        <a:defRPr sz="1400">
          <a:solidFill>
            <a:schemeClr val="tx1"/>
          </a:solidFill>
          <a:latin typeface="+mn-lt"/>
        </a:defRPr>
      </a:lvl7pPr>
      <a:lvl8pPr marL="3078163" indent="-188913" algn="l" rtl="0" fontAlgn="base">
        <a:spcBef>
          <a:spcPct val="0"/>
        </a:spcBef>
        <a:spcAft>
          <a:spcPct val="30000"/>
        </a:spcAft>
        <a:buChar char="»"/>
        <a:defRPr sz="1400">
          <a:solidFill>
            <a:schemeClr val="tx1"/>
          </a:solidFill>
          <a:latin typeface="+mn-lt"/>
        </a:defRPr>
      </a:lvl8pPr>
      <a:lvl9pPr marL="3535363" indent="-188913" algn="l" rtl="0" fontAlgn="base">
        <a:spcBef>
          <a:spcPct val="0"/>
        </a:spcBef>
        <a:spcAft>
          <a:spcPct val="3000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9138" y="657225"/>
            <a:ext cx="7993062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9138" y="1844675"/>
            <a:ext cx="7993062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000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88238" y="6381750"/>
            <a:ext cx="874712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r>
              <a:rPr lang="fi-FI" smtClean="0"/>
              <a:t>9.5.2011</a:t>
            </a:r>
            <a:endParaRPr lang="fi-FI"/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52763" y="6381750"/>
            <a:ext cx="4435475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r>
              <a:rPr lang="fi-FI" smtClean="0"/>
              <a:t>Esityksen nimi / Tekijä</a:t>
            </a:r>
            <a:endParaRPr lang="fi-FI"/>
          </a:p>
        </p:txBody>
      </p:sp>
      <p:sp>
        <p:nvSpPr>
          <p:cNvPr id="901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51838" y="6381750"/>
            <a:ext cx="360362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1800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300" b="1">
                <a:latin typeface="Arial" charset="0"/>
              </a:defRPr>
            </a:lvl1pPr>
          </a:lstStyle>
          <a:p>
            <a:fld id="{D4922FA5-0874-4892-B946-DF10F83E8670}" type="slidenum">
              <a:rPr lang="fi-FI"/>
              <a:pPr/>
              <a:t>‹#›</a:t>
            </a:fld>
            <a:endParaRPr lang="fi-FI"/>
          </a:p>
        </p:txBody>
      </p:sp>
      <p:sp>
        <p:nvSpPr>
          <p:cNvPr id="90119" name="Rectangle 7"/>
          <p:cNvSpPr>
            <a:spLocks noChangeArrowheads="1"/>
          </p:cNvSpPr>
          <p:nvPr/>
        </p:nvSpPr>
        <p:spPr bwMode="auto">
          <a:xfrm>
            <a:off x="431800" y="6075363"/>
            <a:ext cx="8277225" cy="53975"/>
          </a:xfrm>
          <a:prstGeom prst="rect">
            <a:avLst/>
          </a:prstGeom>
          <a:solidFill>
            <a:srgbClr val="92C9D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121" name="Rectangle 9"/>
          <p:cNvSpPr>
            <a:spLocks noChangeArrowheads="1"/>
          </p:cNvSpPr>
          <p:nvPr/>
        </p:nvSpPr>
        <p:spPr bwMode="auto">
          <a:xfrm>
            <a:off x="431800" y="368300"/>
            <a:ext cx="8277225" cy="53975"/>
          </a:xfrm>
          <a:prstGeom prst="rect">
            <a:avLst/>
          </a:prstGeom>
          <a:solidFill>
            <a:srgbClr val="F1739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7" name="Kuva 9" descr="UEF_eng_vaaka_1_black.jp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09575" y="6170613"/>
            <a:ext cx="1570038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</p:sldLayoutIdLst>
  <p:hf hdr="0" ftr="0"/>
  <p:txStyles>
    <p:titleStyle>
      <a:lvl1pPr algn="l" rtl="0" eaLnBrk="0" fontAlgn="base" hangingPunct="0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Palatino Linotype" pitchFamily="18" charset="0"/>
        </a:defRPr>
      </a:lvl2pPr>
      <a:lvl3pPr algn="l" rtl="0" eaLnBrk="0" fontAlgn="base" hangingPunct="0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Palatino Linotype" pitchFamily="18" charset="0"/>
        </a:defRPr>
      </a:lvl3pPr>
      <a:lvl4pPr algn="l" rtl="0" eaLnBrk="0" fontAlgn="base" hangingPunct="0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Palatino Linotype" pitchFamily="18" charset="0"/>
        </a:defRPr>
      </a:lvl4pPr>
      <a:lvl5pPr algn="l" rtl="0" eaLnBrk="0" fontAlgn="base" hangingPunct="0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Palatino Linotype" pitchFamily="18" charset="0"/>
        </a:defRPr>
      </a:lvl5pPr>
      <a:lvl6pPr marL="457200" algn="l" rtl="0" fontAlgn="base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Palatino Linotype" pitchFamily="18" charset="0"/>
        </a:defRPr>
      </a:lvl6pPr>
      <a:lvl7pPr marL="914400" algn="l" rtl="0" fontAlgn="base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Palatino Linotype" pitchFamily="18" charset="0"/>
        </a:defRPr>
      </a:lvl7pPr>
      <a:lvl8pPr marL="1371600" algn="l" rtl="0" fontAlgn="base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Palatino Linotype" pitchFamily="18" charset="0"/>
        </a:defRPr>
      </a:lvl8pPr>
      <a:lvl9pPr marL="1828800" algn="l" rtl="0" fontAlgn="base">
        <a:lnSpc>
          <a:spcPts val="34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Palatino Linotype" pitchFamily="18" charset="0"/>
        </a:defRPr>
      </a:lvl9pPr>
    </p:titleStyle>
    <p:bodyStyle>
      <a:lvl1pPr marL="182563" indent="-182563" algn="l" rtl="0" eaLnBrk="0" fontAlgn="base" hangingPunct="0">
        <a:spcBef>
          <a:spcPct val="0"/>
        </a:spcBef>
        <a:spcAft>
          <a:spcPct val="3000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rtl="0" eaLnBrk="0" fontAlgn="base" hangingPunct="0">
        <a:spcBef>
          <a:spcPct val="0"/>
        </a:spcBef>
        <a:spcAft>
          <a:spcPct val="30000"/>
        </a:spcAft>
        <a:buChar char="–"/>
        <a:defRPr>
          <a:solidFill>
            <a:schemeClr val="tx1"/>
          </a:solidFill>
          <a:latin typeface="+mn-lt"/>
          <a:ea typeface="ＭＳ Ｐゴシック" charset="-128"/>
        </a:defRPr>
      </a:lvl2pPr>
      <a:lvl3pPr marL="984250" indent="-177800" algn="l" rtl="0" eaLnBrk="0" fontAlgn="base" hangingPunct="0">
        <a:spcBef>
          <a:spcPct val="0"/>
        </a:spcBef>
        <a:spcAft>
          <a:spcPct val="3000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3pPr>
      <a:lvl4pPr marL="1341438" indent="-177800" algn="l" rtl="0" eaLnBrk="0" fontAlgn="base" hangingPunct="0">
        <a:spcBef>
          <a:spcPct val="0"/>
        </a:spcBef>
        <a:spcAft>
          <a:spcPct val="30000"/>
        </a:spcAft>
        <a:buChar char="–"/>
        <a:defRPr sz="1400">
          <a:solidFill>
            <a:schemeClr val="tx1"/>
          </a:solidFill>
          <a:latin typeface="+mn-lt"/>
          <a:ea typeface="ＭＳ Ｐゴシック" charset="-128"/>
        </a:defRPr>
      </a:lvl4pPr>
      <a:lvl5pPr marL="1706563" indent="-182563" algn="l" rtl="0" eaLnBrk="0" fontAlgn="base" hangingPunct="0">
        <a:spcBef>
          <a:spcPct val="0"/>
        </a:spcBef>
        <a:spcAft>
          <a:spcPct val="30000"/>
        </a:spcAft>
        <a:buChar char="»"/>
        <a:defRPr sz="1400">
          <a:solidFill>
            <a:schemeClr val="tx1"/>
          </a:solidFill>
          <a:latin typeface="+mn-lt"/>
          <a:ea typeface="ＭＳ Ｐゴシック" charset="-128"/>
        </a:defRPr>
      </a:lvl5pPr>
      <a:lvl6pPr marL="2163763" indent="-182563" algn="l" rtl="0" fontAlgn="base">
        <a:spcBef>
          <a:spcPct val="0"/>
        </a:spcBef>
        <a:spcAft>
          <a:spcPct val="30000"/>
        </a:spcAft>
        <a:buChar char="»"/>
        <a:defRPr sz="1400">
          <a:solidFill>
            <a:schemeClr val="tx1"/>
          </a:solidFill>
          <a:latin typeface="+mn-lt"/>
        </a:defRPr>
      </a:lvl6pPr>
      <a:lvl7pPr marL="2620963" indent="-182563" algn="l" rtl="0" fontAlgn="base">
        <a:spcBef>
          <a:spcPct val="0"/>
        </a:spcBef>
        <a:spcAft>
          <a:spcPct val="30000"/>
        </a:spcAft>
        <a:buChar char="»"/>
        <a:defRPr sz="1400">
          <a:solidFill>
            <a:schemeClr val="tx1"/>
          </a:solidFill>
          <a:latin typeface="+mn-lt"/>
        </a:defRPr>
      </a:lvl7pPr>
      <a:lvl8pPr marL="3078163" indent="-182563" algn="l" rtl="0" fontAlgn="base">
        <a:spcBef>
          <a:spcPct val="0"/>
        </a:spcBef>
        <a:spcAft>
          <a:spcPct val="30000"/>
        </a:spcAft>
        <a:buChar char="»"/>
        <a:defRPr sz="1400">
          <a:solidFill>
            <a:schemeClr val="tx1"/>
          </a:solidFill>
          <a:latin typeface="+mn-lt"/>
        </a:defRPr>
      </a:lvl8pPr>
      <a:lvl9pPr marL="3535363" indent="-182563" algn="l" rtl="0" fontAlgn="base">
        <a:spcBef>
          <a:spcPct val="0"/>
        </a:spcBef>
        <a:spcAft>
          <a:spcPct val="3000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719138" y="2133600"/>
            <a:ext cx="7967662" cy="3124200"/>
          </a:xfrm>
        </p:spPr>
        <p:txBody>
          <a:bodyPr/>
          <a:lstStyle/>
          <a:p>
            <a:pPr algn="ctr"/>
            <a:r>
              <a:rPr lang="fi-FI" sz="2400" dirty="0" smtClean="0"/>
              <a:t/>
            </a:r>
            <a:br>
              <a:rPr lang="fi-FI" sz="2400" dirty="0" smtClean="0"/>
            </a:br>
            <a:r>
              <a:rPr lang="fi-FI" sz="2800" i="1" dirty="0" smtClean="0">
                <a:solidFill>
                  <a:srgbClr val="0000FF"/>
                </a:solidFill>
              </a:rPr>
              <a:t>The </a:t>
            </a:r>
            <a:r>
              <a:rPr lang="fi-FI" sz="2800" i="1" dirty="0" err="1" smtClean="0">
                <a:solidFill>
                  <a:srgbClr val="0000FF"/>
                </a:solidFill>
              </a:rPr>
              <a:t>External</a:t>
            </a:r>
            <a:r>
              <a:rPr lang="fi-FI" sz="2800" i="1" dirty="0" smtClean="0">
                <a:solidFill>
                  <a:srgbClr val="0000FF"/>
                </a:solidFill>
              </a:rPr>
              <a:t> </a:t>
            </a:r>
            <a:r>
              <a:rPr lang="fi-FI" sz="2800" i="1" dirty="0" err="1" smtClean="0">
                <a:solidFill>
                  <a:srgbClr val="0000FF"/>
                </a:solidFill>
              </a:rPr>
              <a:t>Evaluation</a:t>
            </a:r>
            <a:r>
              <a:rPr lang="fi-FI" sz="2800" i="1" dirty="0" smtClean="0">
                <a:solidFill>
                  <a:srgbClr val="0000FF"/>
                </a:solidFill>
              </a:rPr>
              <a:t> of </a:t>
            </a:r>
            <a:r>
              <a:rPr lang="fi-FI" sz="2800" i="1" dirty="0" err="1" smtClean="0">
                <a:solidFill>
                  <a:srgbClr val="0000FF"/>
                </a:solidFill>
              </a:rPr>
              <a:t>Higher</a:t>
            </a:r>
            <a:r>
              <a:rPr lang="fi-FI" sz="2800" i="1" dirty="0" smtClean="0">
                <a:solidFill>
                  <a:srgbClr val="0000FF"/>
                </a:solidFill>
              </a:rPr>
              <a:t> </a:t>
            </a:r>
            <a:r>
              <a:rPr lang="fi-FI" sz="2800" i="1" dirty="0" err="1" smtClean="0">
                <a:solidFill>
                  <a:srgbClr val="0000FF"/>
                </a:solidFill>
              </a:rPr>
              <a:t>Education</a:t>
            </a:r>
            <a:r>
              <a:rPr lang="fi-FI" sz="2800" i="1" dirty="0" smtClean="0">
                <a:solidFill>
                  <a:srgbClr val="0000FF"/>
                </a:solidFill>
              </a:rPr>
              <a:t> </a:t>
            </a:r>
            <a:r>
              <a:rPr lang="fi-FI" sz="2800" i="1" dirty="0" err="1" smtClean="0">
                <a:solidFill>
                  <a:srgbClr val="0000FF"/>
                </a:solidFill>
              </a:rPr>
              <a:t>Institutions</a:t>
            </a:r>
            <a:r>
              <a:rPr lang="fi-FI" sz="2800" i="1" dirty="0" smtClean="0">
                <a:solidFill>
                  <a:srgbClr val="0000FF"/>
                </a:solidFill>
              </a:rPr>
              <a:t>: the </a:t>
            </a:r>
            <a:r>
              <a:rPr lang="fi-FI" sz="2800" i="1" dirty="0" err="1" smtClean="0">
                <a:solidFill>
                  <a:srgbClr val="0000FF"/>
                </a:solidFill>
              </a:rPr>
              <a:t>Practice</a:t>
            </a:r>
            <a:r>
              <a:rPr lang="fi-FI" sz="2400" dirty="0" smtClean="0">
                <a:solidFill>
                  <a:srgbClr val="0000FF"/>
                </a:solidFill>
              </a:rPr>
              <a:t/>
            </a:r>
            <a:br>
              <a:rPr lang="fi-FI" sz="2400" dirty="0" smtClean="0">
                <a:solidFill>
                  <a:srgbClr val="0000FF"/>
                </a:solidFill>
              </a:rPr>
            </a:br>
            <a:r>
              <a:rPr lang="fi-FI" sz="2400" dirty="0" smtClean="0">
                <a:solidFill>
                  <a:srgbClr val="0000FF"/>
                </a:solidFill>
              </a:rPr>
              <a:t/>
            </a:r>
            <a:br>
              <a:rPr lang="fi-FI" sz="2400" dirty="0" smtClean="0">
                <a:solidFill>
                  <a:srgbClr val="0000FF"/>
                </a:solidFill>
              </a:rPr>
            </a:br>
            <a:r>
              <a:rPr lang="fi-FI" sz="2400" dirty="0" smtClean="0">
                <a:solidFill>
                  <a:srgbClr val="0000FF"/>
                </a:solidFill>
              </a:rPr>
              <a:t>Ossi V. Lindqvist, Prof. Em.</a:t>
            </a:r>
            <a:endParaRPr lang="fi-FI" sz="2400" dirty="0">
              <a:solidFill>
                <a:srgbClr val="0000FF"/>
              </a:solidFill>
            </a:endParaRPr>
          </a:p>
        </p:txBody>
      </p:sp>
      <p:sp>
        <p:nvSpPr>
          <p:cNvPr id="717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066800"/>
            <a:ext cx="6324600" cy="1447800"/>
          </a:xfrm>
        </p:spPr>
        <p:txBody>
          <a:bodyPr/>
          <a:lstStyle/>
          <a:p>
            <a:pPr algn="ctr"/>
            <a:r>
              <a:rPr lang="fi-FI" sz="2400" b="1" dirty="0" smtClean="0">
                <a:solidFill>
                  <a:srgbClr val="0000FF"/>
                </a:solidFill>
              </a:rPr>
              <a:t>”</a:t>
            </a:r>
            <a:r>
              <a:rPr lang="fi-FI" sz="2400" b="1" dirty="0" err="1" smtClean="0">
                <a:solidFill>
                  <a:srgbClr val="0000FF"/>
                </a:solidFill>
              </a:rPr>
              <a:t>External</a:t>
            </a:r>
            <a:r>
              <a:rPr lang="fi-FI" sz="2400" b="1" dirty="0" smtClean="0">
                <a:solidFill>
                  <a:srgbClr val="0000FF"/>
                </a:solidFill>
              </a:rPr>
              <a:t> </a:t>
            </a:r>
            <a:r>
              <a:rPr lang="fi-FI" sz="2400" b="1" dirty="0" err="1" smtClean="0">
                <a:solidFill>
                  <a:srgbClr val="0000FF"/>
                </a:solidFill>
              </a:rPr>
              <a:t>Evaluation</a:t>
            </a:r>
            <a:r>
              <a:rPr lang="fi-FI" sz="2400" b="1" dirty="0" smtClean="0">
                <a:solidFill>
                  <a:srgbClr val="0000FF"/>
                </a:solidFill>
              </a:rPr>
              <a:t> of </a:t>
            </a:r>
            <a:r>
              <a:rPr lang="fi-FI" sz="2400" b="1" dirty="0" err="1" smtClean="0">
                <a:solidFill>
                  <a:srgbClr val="0000FF"/>
                </a:solidFill>
              </a:rPr>
              <a:t>Higher</a:t>
            </a:r>
            <a:r>
              <a:rPr lang="fi-FI" sz="2400" b="1" dirty="0" smtClean="0">
                <a:solidFill>
                  <a:srgbClr val="0000FF"/>
                </a:solidFill>
              </a:rPr>
              <a:t> </a:t>
            </a:r>
            <a:r>
              <a:rPr lang="fi-FI" sz="2400" b="1" dirty="0" err="1" smtClean="0">
                <a:solidFill>
                  <a:srgbClr val="0000FF"/>
                </a:solidFill>
              </a:rPr>
              <a:t>Education</a:t>
            </a:r>
            <a:r>
              <a:rPr lang="fi-FI" sz="2400" b="1" dirty="0" smtClean="0">
                <a:solidFill>
                  <a:srgbClr val="0000FF"/>
                </a:solidFill>
              </a:rPr>
              <a:t> </a:t>
            </a:r>
            <a:r>
              <a:rPr lang="fi-FI" sz="2400" b="1" dirty="0" err="1" smtClean="0">
                <a:solidFill>
                  <a:srgbClr val="0000FF"/>
                </a:solidFill>
              </a:rPr>
              <a:t>Institutions</a:t>
            </a:r>
            <a:r>
              <a:rPr lang="fi-FI" sz="2400" b="1" dirty="0" smtClean="0">
                <a:solidFill>
                  <a:srgbClr val="0000FF"/>
                </a:solidFill>
              </a:rPr>
              <a:t>”</a:t>
            </a:r>
          </a:p>
          <a:p>
            <a:pPr algn="ctr"/>
            <a:r>
              <a:rPr lang="fi-FI" sz="2400" b="1" dirty="0" smtClean="0">
                <a:solidFill>
                  <a:srgbClr val="0000FF"/>
                </a:solidFill>
              </a:rPr>
              <a:t> </a:t>
            </a:r>
            <a:r>
              <a:rPr lang="fi-FI" sz="2400" b="1" dirty="0" err="1" smtClean="0">
                <a:solidFill>
                  <a:srgbClr val="0000FF"/>
                </a:solidFill>
              </a:rPr>
              <a:t>Belgrade</a:t>
            </a:r>
            <a:r>
              <a:rPr lang="fi-FI" sz="2400" b="1" dirty="0" smtClean="0">
                <a:solidFill>
                  <a:srgbClr val="0000FF"/>
                </a:solidFill>
              </a:rPr>
              <a:t>, 9-10 </a:t>
            </a:r>
            <a:r>
              <a:rPr lang="fi-FI" sz="2400" b="1" dirty="0" err="1" smtClean="0">
                <a:solidFill>
                  <a:srgbClr val="0000FF"/>
                </a:solidFill>
              </a:rPr>
              <a:t>May</a:t>
            </a:r>
            <a:r>
              <a:rPr lang="fi-FI" sz="2400" b="1" dirty="0" smtClean="0">
                <a:solidFill>
                  <a:srgbClr val="0000FF"/>
                </a:solidFill>
              </a:rPr>
              <a:t>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2400" dirty="0" smtClean="0"/>
              <a:t>Audit </a:t>
            </a:r>
            <a:r>
              <a:rPr lang="fi-FI" sz="2400" dirty="0" err="1" smtClean="0"/>
              <a:t>criteria</a:t>
            </a:r>
            <a:r>
              <a:rPr lang="fi-FI" sz="2400" dirty="0" smtClean="0"/>
              <a:t> for </a:t>
            </a:r>
            <a:r>
              <a:rPr lang="fi-FI" sz="2400" dirty="0" err="1" smtClean="0"/>
              <a:t>auditing</a:t>
            </a:r>
            <a:r>
              <a:rPr lang="fi-FI" sz="2400" dirty="0" smtClean="0"/>
              <a:t> </a:t>
            </a:r>
            <a:r>
              <a:rPr lang="fi-FI" sz="2400" dirty="0" err="1" smtClean="0"/>
              <a:t>targets</a:t>
            </a:r>
            <a:r>
              <a:rPr lang="fi-FI" sz="2400" dirty="0" smtClean="0"/>
              <a:t>:</a:t>
            </a:r>
            <a:endParaRPr lang="fi-FI" sz="24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719138" y="1371601"/>
            <a:ext cx="7993062" cy="4649788"/>
          </a:xfrm>
        </p:spPr>
        <p:txBody>
          <a:bodyPr/>
          <a:lstStyle/>
          <a:p>
            <a:pPr>
              <a:buNone/>
            </a:pPr>
            <a:endParaRPr lang="fi-FI" sz="2400" b="1" dirty="0" smtClean="0"/>
          </a:p>
          <a:p>
            <a:r>
              <a:rPr lang="fi-FI" b="1" u="sng" dirty="0" err="1" smtClean="0"/>
              <a:t>Absent</a:t>
            </a:r>
            <a:r>
              <a:rPr lang="fi-FI" b="1" dirty="0" smtClean="0"/>
              <a:t>: The </a:t>
            </a:r>
            <a:r>
              <a:rPr lang="fi-FI" b="1" dirty="0" err="1" smtClean="0"/>
              <a:t>objectives</a:t>
            </a:r>
            <a:r>
              <a:rPr lang="fi-FI" b="1" dirty="0" smtClean="0"/>
              <a:t>, </a:t>
            </a:r>
            <a:r>
              <a:rPr lang="fi-FI" b="1" dirty="0" err="1" smtClean="0"/>
              <a:t>functions</a:t>
            </a:r>
            <a:r>
              <a:rPr lang="fi-FI" b="1" dirty="0" smtClean="0"/>
              <a:t>, </a:t>
            </a:r>
            <a:r>
              <a:rPr lang="fi-FI" b="1" dirty="0" err="1" smtClean="0"/>
              <a:t>actors</a:t>
            </a:r>
            <a:r>
              <a:rPr lang="fi-FI" b="1" dirty="0" smtClean="0"/>
              <a:t> and </a:t>
            </a:r>
            <a:r>
              <a:rPr lang="fi-FI" b="1" dirty="0" err="1" smtClean="0"/>
              <a:t>responsibilities</a:t>
            </a:r>
            <a:r>
              <a:rPr lang="fi-FI" b="1" dirty="0" smtClean="0"/>
              <a:t> </a:t>
            </a:r>
            <a:r>
              <a:rPr lang="fi-FI" b="1" dirty="0" err="1" smtClean="0"/>
              <a:t>have</a:t>
            </a:r>
            <a:r>
              <a:rPr lang="fi-FI" b="1" dirty="0" smtClean="0"/>
              <a:t> </a:t>
            </a:r>
            <a:r>
              <a:rPr lang="fi-FI" b="1" dirty="0" err="1" smtClean="0"/>
              <a:t>not</a:t>
            </a:r>
            <a:r>
              <a:rPr lang="fi-FI" b="1" dirty="0" smtClean="0"/>
              <a:t> </a:t>
            </a:r>
            <a:r>
              <a:rPr lang="fi-FI" b="1" dirty="0" err="1" smtClean="0"/>
              <a:t>been</a:t>
            </a:r>
            <a:r>
              <a:rPr lang="fi-FI" b="1" dirty="0" smtClean="0"/>
              <a:t> </a:t>
            </a:r>
            <a:r>
              <a:rPr lang="fi-FI" b="1" dirty="0" err="1" smtClean="0"/>
              <a:t>defined</a:t>
            </a:r>
            <a:r>
              <a:rPr lang="fi-FI" b="1" dirty="0" smtClean="0"/>
              <a:t>;</a:t>
            </a:r>
          </a:p>
          <a:p>
            <a:r>
              <a:rPr lang="fi-FI" b="1" u="sng" dirty="0" err="1" smtClean="0"/>
              <a:t>Emerging</a:t>
            </a:r>
            <a:r>
              <a:rPr lang="fi-FI" b="1" dirty="0" smtClean="0"/>
              <a:t>: The </a:t>
            </a:r>
            <a:r>
              <a:rPr lang="fi-FI" b="1" dirty="0" err="1" smtClean="0"/>
              <a:t>objectives</a:t>
            </a:r>
            <a:r>
              <a:rPr lang="fi-FI" b="1" dirty="0" smtClean="0"/>
              <a:t>, etc., </a:t>
            </a:r>
            <a:r>
              <a:rPr lang="fi-FI" b="1" dirty="0" err="1" smtClean="0"/>
              <a:t>are</a:t>
            </a:r>
            <a:r>
              <a:rPr lang="fi-FI" b="1" dirty="0" smtClean="0"/>
              <a:t> </a:t>
            </a:r>
            <a:r>
              <a:rPr lang="fi-FI" b="1" dirty="0" err="1" smtClean="0"/>
              <a:t>inadequately</a:t>
            </a:r>
            <a:r>
              <a:rPr lang="fi-FI" b="1" dirty="0" smtClean="0"/>
              <a:t> </a:t>
            </a:r>
            <a:r>
              <a:rPr lang="fi-FI" b="1" dirty="0" err="1" smtClean="0"/>
              <a:t>defined</a:t>
            </a:r>
            <a:r>
              <a:rPr lang="fi-FI" b="1" dirty="0" smtClean="0"/>
              <a:t> and </a:t>
            </a:r>
            <a:r>
              <a:rPr lang="fi-FI" b="1" dirty="0" err="1" smtClean="0"/>
              <a:t>documented</a:t>
            </a:r>
            <a:r>
              <a:rPr lang="fi-FI" b="1" dirty="0" smtClean="0"/>
              <a:t>. The division of </a:t>
            </a:r>
            <a:r>
              <a:rPr lang="fi-FI" b="1" dirty="0" err="1" smtClean="0"/>
              <a:t>responsibilities</a:t>
            </a:r>
            <a:r>
              <a:rPr lang="fi-FI" b="1" dirty="0" smtClean="0"/>
              <a:t> is </a:t>
            </a:r>
            <a:r>
              <a:rPr lang="fi-FI" b="1" dirty="0" err="1" smtClean="0"/>
              <a:t>only</a:t>
            </a:r>
            <a:r>
              <a:rPr lang="fi-FI" b="1" dirty="0" smtClean="0"/>
              <a:t> </a:t>
            </a:r>
            <a:r>
              <a:rPr lang="fi-FI" b="1" dirty="0" err="1" smtClean="0"/>
              <a:t>partly</a:t>
            </a:r>
            <a:r>
              <a:rPr lang="fi-FI" b="1" dirty="0" smtClean="0"/>
              <a:t> </a:t>
            </a:r>
            <a:r>
              <a:rPr lang="fi-FI" b="1" dirty="0" err="1" smtClean="0"/>
              <a:t>organised</a:t>
            </a:r>
            <a:r>
              <a:rPr lang="fi-FI" b="1" dirty="0" smtClean="0"/>
              <a:t>;</a:t>
            </a:r>
          </a:p>
          <a:p>
            <a:r>
              <a:rPr lang="fi-FI" b="1" u="sng" dirty="0" err="1" smtClean="0"/>
              <a:t>Developing</a:t>
            </a:r>
            <a:r>
              <a:rPr lang="fi-FI" b="1" dirty="0" smtClean="0"/>
              <a:t>: The </a:t>
            </a:r>
            <a:r>
              <a:rPr lang="fi-FI" b="1" dirty="0" err="1" smtClean="0"/>
              <a:t>objectives</a:t>
            </a:r>
            <a:r>
              <a:rPr lang="fi-FI" b="1" dirty="0" smtClean="0"/>
              <a:t>, etc., </a:t>
            </a:r>
            <a:r>
              <a:rPr lang="fi-FI" b="1" dirty="0" err="1" smtClean="0"/>
              <a:t>are</a:t>
            </a:r>
            <a:r>
              <a:rPr lang="fi-FI" b="1" dirty="0" smtClean="0"/>
              <a:t> </a:t>
            </a:r>
            <a:r>
              <a:rPr lang="fi-FI" b="1" dirty="0" err="1" smtClean="0"/>
              <a:t>defined</a:t>
            </a:r>
            <a:r>
              <a:rPr lang="fi-FI" b="1" dirty="0" smtClean="0"/>
              <a:t> and </a:t>
            </a:r>
            <a:r>
              <a:rPr lang="fi-FI" b="1" dirty="0" err="1" smtClean="0"/>
              <a:t>documented</a:t>
            </a:r>
            <a:r>
              <a:rPr lang="fi-FI" b="1" dirty="0" smtClean="0"/>
              <a:t> in a </a:t>
            </a:r>
            <a:r>
              <a:rPr lang="fi-FI" b="1" dirty="0" err="1" smtClean="0"/>
              <a:t>clear</a:t>
            </a:r>
            <a:r>
              <a:rPr lang="fi-FI" b="1" dirty="0" smtClean="0"/>
              <a:t> and </a:t>
            </a:r>
            <a:r>
              <a:rPr lang="fi-FI" b="1" dirty="0" err="1" smtClean="0"/>
              <a:t>concrete</a:t>
            </a:r>
            <a:r>
              <a:rPr lang="fi-FI" b="1" dirty="0" smtClean="0"/>
              <a:t> manner.  The </a:t>
            </a:r>
            <a:r>
              <a:rPr lang="fi-FI" b="1" dirty="0" err="1" smtClean="0"/>
              <a:t>responsibilities</a:t>
            </a:r>
            <a:r>
              <a:rPr lang="fi-FI" b="1" dirty="0" smtClean="0"/>
              <a:t> </a:t>
            </a:r>
            <a:r>
              <a:rPr lang="fi-FI" b="1" dirty="0" err="1" smtClean="0"/>
              <a:t>are</a:t>
            </a:r>
            <a:r>
              <a:rPr lang="fi-FI" b="1" dirty="0" smtClean="0"/>
              <a:t> </a:t>
            </a:r>
            <a:r>
              <a:rPr lang="fi-FI" b="1" dirty="0" err="1" smtClean="0"/>
              <a:t>defined</a:t>
            </a:r>
            <a:r>
              <a:rPr lang="fi-FI" b="1" dirty="0" smtClean="0"/>
              <a:t> and </a:t>
            </a:r>
            <a:r>
              <a:rPr lang="fi-FI" b="1" dirty="0" err="1" smtClean="0"/>
              <a:t>organised</a:t>
            </a:r>
            <a:r>
              <a:rPr lang="fi-FI" b="1" dirty="0" smtClean="0"/>
              <a:t>;</a:t>
            </a:r>
          </a:p>
          <a:p>
            <a:r>
              <a:rPr lang="fi-FI" b="1" u="sng" dirty="0" err="1" smtClean="0"/>
              <a:t>Advanced</a:t>
            </a:r>
            <a:r>
              <a:rPr lang="fi-FI" b="1" dirty="0" smtClean="0"/>
              <a:t>: The </a:t>
            </a:r>
            <a:r>
              <a:rPr lang="fi-FI" b="1" dirty="0" err="1" smtClean="0"/>
              <a:t>documentation</a:t>
            </a:r>
            <a:r>
              <a:rPr lang="fi-FI" b="1" dirty="0" smtClean="0"/>
              <a:t> and division of </a:t>
            </a:r>
            <a:r>
              <a:rPr lang="fi-FI" b="1" dirty="0" err="1" smtClean="0"/>
              <a:t>responsibilities</a:t>
            </a:r>
            <a:r>
              <a:rPr lang="fi-FI" b="1" dirty="0" smtClean="0"/>
              <a:t> </a:t>
            </a:r>
            <a:r>
              <a:rPr lang="fi-FI" b="1" dirty="0" err="1" smtClean="0"/>
              <a:t>are</a:t>
            </a:r>
            <a:r>
              <a:rPr lang="fi-FI" b="1" dirty="0" smtClean="0"/>
              <a:t> </a:t>
            </a:r>
            <a:r>
              <a:rPr lang="fi-FI" b="1" dirty="0" err="1" smtClean="0"/>
              <a:t>well</a:t>
            </a:r>
            <a:r>
              <a:rPr lang="fi-FI" b="1" dirty="0" smtClean="0"/>
              <a:t> </a:t>
            </a:r>
            <a:r>
              <a:rPr lang="fi-FI" b="1" dirty="0" err="1" smtClean="0"/>
              <a:t>organised</a:t>
            </a:r>
            <a:r>
              <a:rPr lang="fi-FI" b="1" dirty="0" smtClean="0"/>
              <a:t> and </a:t>
            </a:r>
            <a:r>
              <a:rPr lang="fi-FI" b="1" dirty="0" err="1" smtClean="0"/>
              <a:t>functional</a:t>
            </a:r>
            <a:r>
              <a:rPr lang="fi-FI" b="1" dirty="0" smtClean="0"/>
              <a:t>, </a:t>
            </a:r>
            <a:r>
              <a:rPr lang="fi-FI" b="1" dirty="0" err="1" smtClean="0"/>
              <a:t>promoting</a:t>
            </a:r>
            <a:r>
              <a:rPr lang="fi-FI" b="1" dirty="0" smtClean="0"/>
              <a:t> the QA </a:t>
            </a:r>
            <a:r>
              <a:rPr lang="fi-FI" b="1" dirty="0" err="1" smtClean="0"/>
              <a:t>system</a:t>
            </a:r>
            <a:r>
              <a:rPr lang="fi-FI" b="1" dirty="0" smtClean="0"/>
              <a:t> as a </a:t>
            </a:r>
            <a:r>
              <a:rPr lang="fi-FI" b="1" dirty="0" err="1" smtClean="0"/>
              <a:t>whole</a:t>
            </a:r>
            <a:r>
              <a:rPr lang="fi-FI" b="1" dirty="0" smtClean="0"/>
              <a:t>.</a:t>
            </a:r>
          </a:p>
          <a:p>
            <a:pPr>
              <a:buNone/>
            </a:pPr>
            <a:endParaRPr lang="fi-FI" b="1" dirty="0" smtClean="0"/>
          </a:p>
          <a:p>
            <a:endParaRPr lang="fi-FI" b="1" dirty="0" smtClean="0"/>
          </a:p>
        </p:txBody>
      </p:sp>
      <p:sp>
        <p:nvSpPr>
          <p:cNvPr id="4" name="Päiväykse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9.5.2011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9E175-D428-4498-81E0-E5F208FE3121}" type="slidenum">
              <a:rPr lang="fi-FI" smtClean="0"/>
              <a:pPr/>
              <a:t>10</a:t>
            </a:fld>
            <a:endParaRPr lang="fi-FI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2400" dirty="0" smtClean="0"/>
              <a:t>The Audit </a:t>
            </a:r>
            <a:r>
              <a:rPr lang="fi-FI" sz="2400" dirty="0" err="1" smtClean="0"/>
              <a:t>Process</a:t>
            </a:r>
            <a:r>
              <a:rPr lang="fi-FI" sz="2400" dirty="0" smtClean="0"/>
              <a:t>:</a:t>
            </a:r>
            <a:endParaRPr lang="fi-FI" sz="24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719138" y="1904999"/>
            <a:ext cx="7993062" cy="4116389"/>
          </a:xfrm>
        </p:spPr>
        <p:txBody>
          <a:bodyPr/>
          <a:lstStyle/>
          <a:p>
            <a:r>
              <a:rPr lang="fi-FI" b="1" dirty="0" smtClean="0"/>
              <a:t>HEI </a:t>
            </a:r>
            <a:r>
              <a:rPr lang="fi-FI" b="1" dirty="0" err="1" smtClean="0"/>
              <a:t>registration</a:t>
            </a:r>
            <a:r>
              <a:rPr lang="fi-FI" b="1" dirty="0" smtClean="0"/>
              <a:t> for the </a:t>
            </a:r>
            <a:r>
              <a:rPr lang="fi-FI" b="1" dirty="0" err="1" smtClean="0"/>
              <a:t>audit</a:t>
            </a:r>
            <a:r>
              <a:rPr lang="fi-FI" b="1" dirty="0" smtClean="0"/>
              <a:t>;</a:t>
            </a:r>
          </a:p>
          <a:p>
            <a:r>
              <a:rPr lang="fi-FI" b="1" dirty="0" smtClean="0"/>
              <a:t>Audit </a:t>
            </a:r>
            <a:r>
              <a:rPr lang="fi-FI" b="1" dirty="0" err="1" smtClean="0"/>
              <a:t>agreement</a:t>
            </a:r>
            <a:r>
              <a:rPr lang="fi-FI" b="1" dirty="0" smtClean="0"/>
              <a:t> </a:t>
            </a:r>
            <a:r>
              <a:rPr lang="fi-FI" b="1" dirty="0" err="1" smtClean="0"/>
              <a:t>signed</a:t>
            </a:r>
            <a:r>
              <a:rPr lang="fi-FI" b="1" dirty="0" smtClean="0"/>
              <a:t> </a:t>
            </a:r>
            <a:r>
              <a:rPr lang="fi-FI" b="1" dirty="0" err="1" smtClean="0"/>
              <a:t>between</a:t>
            </a:r>
            <a:r>
              <a:rPr lang="fi-FI" b="1" dirty="0" smtClean="0"/>
              <a:t> the HEI and FINHEEC;</a:t>
            </a:r>
          </a:p>
          <a:p>
            <a:r>
              <a:rPr lang="fi-FI" b="1" dirty="0" smtClean="0"/>
              <a:t>Audit </a:t>
            </a:r>
            <a:r>
              <a:rPr lang="fi-FI" b="1" dirty="0" err="1" smtClean="0"/>
              <a:t>material</a:t>
            </a:r>
            <a:r>
              <a:rPr lang="fi-FI" b="1" dirty="0" smtClean="0"/>
              <a:t>  </a:t>
            </a:r>
            <a:r>
              <a:rPr lang="fi-FI" b="1" dirty="0" err="1" smtClean="0"/>
              <a:t>collected</a:t>
            </a:r>
            <a:r>
              <a:rPr lang="fi-FI" b="1" dirty="0" smtClean="0"/>
              <a:t> </a:t>
            </a:r>
            <a:r>
              <a:rPr lang="fi-FI" b="1" dirty="0" err="1" smtClean="0"/>
              <a:t>by</a:t>
            </a:r>
            <a:r>
              <a:rPr lang="fi-FI" b="1" dirty="0" smtClean="0"/>
              <a:t> the HEI (the </a:t>
            </a:r>
            <a:r>
              <a:rPr lang="fi-FI" b="1" dirty="0" err="1" smtClean="0"/>
              <a:t>self-assessment</a:t>
            </a:r>
            <a:r>
              <a:rPr lang="fi-FI" b="1" dirty="0" smtClean="0"/>
              <a:t> </a:t>
            </a:r>
            <a:r>
              <a:rPr lang="fi-FI" b="1" dirty="0" err="1" smtClean="0"/>
              <a:t>report</a:t>
            </a:r>
            <a:r>
              <a:rPr lang="fi-FI" b="1" dirty="0" smtClean="0"/>
              <a:t>, etc.);</a:t>
            </a:r>
          </a:p>
          <a:p>
            <a:r>
              <a:rPr lang="fi-FI" b="1" dirty="0" err="1" smtClean="0"/>
              <a:t>Preparatory</a:t>
            </a:r>
            <a:r>
              <a:rPr lang="fi-FI" b="1" dirty="0" smtClean="0"/>
              <a:t> </a:t>
            </a:r>
            <a:r>
              <a:rPr lang="fi-FI" b="1" dirty="0" err="1" smtClean="0"/>
              <a:t>meeting</a:t>
            </a:r>
            <a:r>
              <a:rPr lang="fi-FI" b="1" dirty="0" smtClean="0"/>
              <a:t> for the </a:t>
            </a:r>
            <a:r>
              <a:rPr lang="fi-FI" b="1" dirty="0" err="1" smtClean="0"/>
              <a:t>audit</a:t>
            </a:r>
            <a:r>
              <a:rPr lang="fi-FI" b="1" dirty="0" smtClean="0"/>
              <a:t> </a:t>
            </a:r>
            <a:r>
              <a:rPr lang="fi-FI" b="1" dirty="0" err="1" smtClean="0"/>
              <a:t>visit</a:t>
            </a:r>
            <a:r>
              <a:rPr lang="fi-FI" b="1" dirty="0" smtClean="0"/>
              <a:t>;</a:t>
            </a:r>
          </a:p>
          <a:p>
            <a:r>
              <a:rPr lang="fi-FI" b="1" dirty="0" smtClean="0"/>
              <a:t>Audit </a:t>
            </a:r>
            <a:r>
              <a:rPr lang="fi-FI" b="1" dirty="0" err="1" smtClean="0"/>
              <a:t>team’s</a:t>
            </a:r>
            <a:r>
              <a:rPr lang="fi-FI" b="1" dirty="0" smtClean="0"/>
              <a:t> </a:t>
            </a:r>
            <a:r>
              <a:rPr lang="fi-FI" b="1" dirty="0" err="1" smtClean="0"/>
              <a:t>visit</a:t>
            </a:r>
            <a:r>
              <a:rPr lang="fi-FI" b="1" dirty="0" smtClean="0"/>
              <a:t> to the HEI;</a:t>
            </a:r>
          </a:p>
          <a:p>
            <a:r>
              <a:rPr lang="fi-FI" b="1" dirty="0" smtClean="0"/>
              <a:t>Audit </a:t>
            </a:r>
            <a:r>
              <a:rPr lang="fi-FI" b="1" dirty="0" err="1" smtClean="0"/>
              <a:t>report</a:t>
            </a:r>
            <a:r>
              <a:rPr lang="fi-FI" b="1" dirty="0" smtClean="0"/>
              <a:t>;</a:t>
            </a:r>
          </a:p>
          <a:p>
            <a:r>
              <a:rPr lang="fi-FI" b="1" dirty="0" err="1" smtClean="0"/>
              <a:t>Publication</a:t>
            </a:r>
            <a:r>
              <a:rPr lang="fi-FI" b="1" dirty="0" smtClean="0"/>
              <a:t> of the </a:t>
            </a:r>
            <a:r>
              <a:rPr lang="fi-FI" b="1" dirty="0" err="1" smtClean="0"/>
              <a:t>results</a:t>
            </a:r>
            <a:r>
              <a:rPr lang="fi-FI" b="1" dirty="0" smtClean="0"/>
              <a:t> and feedback </a:t>
            </a:r>
            <a:r>
              <a:rPr lang="fi-FI" b="1" dirty="0" err="1" smtClean="0"/>
              <a:t>discussions</a:t>
            </a:r>
            <a:r>
              <a:rPr lang="fi-FI" b="1" dirty="0" smtClean="0"/>
              <a:t>;</a:t>
            </a:r>
            <a:endParaRPr lang="fi-FI" dirty="0"/>
          </a:p>
        </p:txBody>
      </p:sp>
      <p:sp>
        <p:nvSpPr>
          <p:cNvPr id="4" name="Päiväykse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9.5.2011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9E175-D428-4498-81E0-E5F208FE3121}" type="slidenum">
              <a:rPr lang="fi-FI" smtClean="0"/>
              <a:pPr/>
              <a:t>11</a:t>
            </a:fld>
            <a:endParaRPr lang="fi-FI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2400" dirty="0" smtClean="0"/>
              <a:t>The Audit </a:t>
            </a:r>
            <a:r>
              <a:rPr lang="fi-FI" sz="2400" dirty="0" err="1" smtClean="0"/>
              <a:t>Team</a:t>
            </a:r>
            <a:r>
              <a:rPr lang="fi-FI" sz="2400" dirty="0" smtClean="0"/>
              <a:t>:</a:t>
            </a:r>
            <a:endParaRPr lang="fi-FI" sz="24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719138" y="1371601"/>
            <a:ext cx="7993062" cy="4649788"/>
          </a:xfrm>
        </p:spPr>
        <p:txBody>
          <a:bodyPr/>
          <a:lstStyle/>
          <a:p>
            <a:pPr>
              <a:buNone/>
            </a:pPr>
            <a:r>
              <a:rPr lang="fi-FI" sz="2400" b="1" dirty="0" smtClean="0"/>
              <a:t>The </a:t>
            </a:r>
            <a:r>
              <a:rPr lang="fi-FI" sz="2400" b="1" dirty="0" err="1" smtClean="0"/>
              <a:t>auditors</a:t>
            </a:r>
            <a:r>
              <a:rPr lang="fi-FI" sz="2400" b="1" dirty="0" smtClean="0"/>
              <a:t> </a:t>
            </a:r>
            <a:r>
              <a:rPr lang="fi-FI" sz="2400" b="1" dirty="0" err="1" smtClean="0"/>
              <a:t>must</a:t>
            </a:r>
            <a:r>
              <a:rPr lang="fi-FI" sz="2400" b="1" dirty="0" smtClean="0"/>
              <a:t> </a:t>
            </a:r>
            <a:r>
              <a:rPr lang="fi-FI" sz="2400" b="1" dirty="0" err="1" smtClean="0"/>
              <a:t>meet</a:t>
            </a:r>
            <a:r>
              <a:rPr lang="fi-FI" sz="2400" b="1" dirty="0" smtClean="0"/>
              <a:t> the </a:t>
            </a:r>
            <a:r>
              <a:rPr lang="fi-FI" sz="2400" b="1" dirty="0" err="1" smtClean="0"/>
              <a:t>following</a:t>
            </a:r>
            <a:r>
              <a:rPr lang="fi-FI" sz="2400" b="1" dirty="0" smtClean="0"/>
              <a:t> </a:t>
            </a:r>
            <a:r>
              <a:rPr lang="fi-FI" sz="2400" b="1" dirty="0" err="1" smtClean="0"/>
              <a:t>criteria</a:t>
            </a:r>
            <a:r>
              <a:rPr lang="fi-FI" b="1" dirty="0" smtClean="0"/>
              <a:t>:</a:t>
            </a:r>
          </a:p>
          <a:p>
            <a:r>
              <a:rPr lang="fi-FI" b="1" dirty="0" err="1" smtClean="0"/>
              <a:t>Sound</a:t>
            </a:r>
            <a:r>
              <a:rPr lang="fi-FI" b="1" dirty="0" smtClean="0"/>
              <a:t> </a:t>
            </a:r>
            <a:r>
              <a:rPr lang="fi-FI" b="1" dirty="0" err="1" smtClean="0"/>
              <a:t>knowledge</a:t>
            </a:r>
            <a:r>
              <a:rPr lang="fi-FI" b="1" dirty="0" smtClean="0"/>
              <a:t> of the </a:t>
            </a:r>
            <a:r>
              <a:rPr lang="fi-FI" b="1" dirty="0" err="1" smtClean="0"/>
              <a:t>higher</a:t>
            </a:r>
            <a:r>
              <a:rPr lang="fi-FI" b="1" dirty="0" smtClean="0"/>
              <a:t> </a:t>
            </a:r>
            <a:r>
              <a:rPr lang="fi-FI" b="1" dirty="0" err="1" smtClean="0"/>
              <a:t>education</a:t>
            </a:r>
            <a:r>
              <a:rPr lang="fi-FI" b="1" dirty="0" smtClean="0"/>
              <a:t> </a:t>
            </a:r>
            <a:r>
              <a:rPr lang="fi-FI" b="1" dirty="0" err="1" smtClean="0"/>
              <a:t>field</a:t>
            </a:r>
            <a:r>
              <a:rPr lang="fi-FI" b="1" dirty="0" smtClean="0"/>
              <a:t>;</a:t>
            </a:r>
          </a:p>
          <a:p>
            <a:r>
              <a:rPr lang="fi-FI" b="1" dirty="0" err="1" smtClean="0"/>
              <a:t>Experience</a:t>
            </a:r>
            <a:r>
              <a:rPr lang="fi-FI" b="1" dirty="0" smtClean="0"/>
              <a:t> in </a:t>
            </a:r>
            <a:r>
              <a:rPr lang="fi-FI" b="1" dirty="0" err="1" smtClean="0"/>
              <a:t>evaluations/auditing</a:t>
            </a:r>
            <a:r>
              <a:rPr lang="fi-FI" b="1" dirty="0" smtClean="0"/>
              <a:t>;</a:t>
            </a:r>
          </a:p>
          <a:p>
            <a:r>
              <a:rPr lang="fi-FI" b="1" dirty="0" err="1" smtClean="0"/>
              <a:t>Knowledge</a:t>
            </a:r>
            <a:r>
              <a:rPr lang="fi-FI" b="1" dirty="0" smtClean="0"/>
              <a:t> of </a:t>
            </a:r>
            <a:r>
              <a:rPr lang="fi-FI" b="1" dirty="0" err="1" smtClean="0"/>
              <a:t>quality</a:t>
            </a:r>
            <a:r>
              <a:rPr lang="fi-FI" b="1" dirty="0" smtClean="0"/>
              <a:t> management/QA </a:t>
            </a:r>
            <a:r>
              <a:rPr lang="fi-FI" b="1" dirty="0" err="1" smtClean="0"/>
              <a:t>systems</a:t>
            </a:r>
            <a:r>
              <a:rPr lang="fi-FI" b="1" dirty="0" smtClean="0"/>
              <a:t>;</a:t>
            </a:r>
          </a:p>
          <a:p>
            <a:r>
              <a:rPr lang="fi-FI" b="1" dirty="0" err="1" smtClean="0"/>
              <a:t>Participation</a:t>
            </a:r>
            <a:r>
              <a:rPr lang="fi-FI" b="1" dirty="0" smtClean="0"/>
              <a:t> in </a:t>
            </a:r>
            <a:r>
              <a:rPr lang="fi-FI" b="1" dirty="0" err="1" smtClean="0"/>
              <a:t>auditor</a:t>
            </a:r>
            <a:r>
              <a:rPr lang="fi-FI" b="1" dirty="0" smtClean="0"/>
              <a:t> </a:t>
            </a:r>
            <a:r>
              <a:rPr lang="fi-FI" b="1" dirty="0" err="1" smtClean="0"/>
              <a:t>training</a:t>
            </a:r>
            <a:r>
              <a:rPr lang="fi-FI" b="1" dirty="0" smtClean="0"/>
              <a:t> </a:t>
            </a:r>
            <a:r>
              <a:rPr lang="fi-FI" b="1" dirty="0" err="1" smtClean="0"/>
              <a:t>organised</a:t>
            </a:r>
            <a:r>
              <a:rPr lang="fi-FI" b="1" dirty="0" smtClean="0"/>
              <a:t> </a:t>
            </a:r>
            <a:r>
              <a:rPr lang="fi-FI" b="1" dirty="0" err="1" smtClean="0"/>
              <a:t>by</a:t>
            </a:r>
            <a:r>
              <a:rPr lang="fi-FI" b="1" dirty="0" smtClean="0"/>
              <a:t> FINHEEC.</a:t>
            </a:r>
          </a:p>
          <a:p>
            <a:endParaRPr lang="fi-FI" b="1" dirty="0" smtClean="0"/>
          </a:p>
          <a:p>
            <a:r>
              <a:rPr lang="fi-FI" b="1" dirty="0" err="1" smtClean="0"/>
              <a:t>Every</a:t>
            </a:r>
            <a:r>
              <a:rPr lang="fi-FI" b="1" dirty="0" smtClean="0"/>
              <a:t> </a:t>
            </a:r>
            <a:r>
              <a:rPr lang="fi-FI" b="1" dirty="0" err="1" smtClean="0"/>
              <a:t>team</a:t>
            </a:r>
            <a:r>
              <a:rPr lang="fi-FI" b="1" dirty="0" smtClean="0"/>
              <a:t> </a:t>
            </a:r>
            <a:r>
              <a:rPr lang="fi-FI" b="1" dirty="0" err="1" smtClean="0"/>
              <a:t>should</a:t>
            </a:r>
            <a:r>
              <a:rPr lang="fi-FI" b="1" dirty="0" smtClean="0"/>
              <a:t> </a:t>
            </a:r>
            <a:r>
              <a:rPr lang="fi-FI" b="1" dirty="0" err="1" smtClean="0"/>
              <a:t>also</a:t>
            </a:r>
            <a:r>
              <a:rPr lang="fi-FI" b="1" dirty="0" smtClean="0"/>
              <a:t> </a:t>
            </a:r>
            <a:r>
              <a:rPr lang="fi-FI" b="1" dirty="0" err="1" smtClean="0"/>
              <a:t>include</a:t>
            </a:r>
            <a:r>
              <a:rPr lang="fi-FI" b="1" dirty="0" smtClean="0"/>
              <a:t> a </a:t>
            </a:r>
            <a:r>
              <a:rPr lang="fi-FI" b="1" u="sng" dirty="0" err="1" smtClean="0"/>
              <a:t>student</a:t>
            </a:r>
            <a:r>
              <a:rPr lang="fi-FI" b="1" u="sng" dirty="0" smtClean="0"/>
              <a:t> </a:t>
            </a:r>
            <a:r>
              <a:rPr lang="fi-FI" b="1" dirty="0" err="1" smtClean="0"/>
              <a:t>representative</a:t>
            </a:r>
            <a:r>
              <a:rPr lang="fi-FI" b="1" dirty="0" smtClean="0"/>
              <a:t>!</a:t>
            </a:r>
          </a:p>
          <a:p>
            <a:r>
              <a:rPr lang="fi-FI" b="1" dirty="0" err="1" smtClean="0"/>
              <a:t>Before</a:t>
            </a:r>
            <a:r>
              <a:rPr lang="fi-FI" b="1" dirty="0" smtClean="0"/>
              <a:t> the </a:t>
            </a:r>
            <a:r>
              <a:rPr lang="fi-FI" b="1" dirty="0" err="1" smtClean="0"/>
              <a:t>appointment</a:t>
            </a:r>
            <a:r>
              <a:rPr lang="fi-FI" b="1" dirty="0" smtClean="0"/>
              <a:t> of the </a:t>
            </a:r>
            <a:r>
              <a:rPr lang="fi-FI" b="1" dirty="0" err="1" smtClean="0"/>
              <a:t>team</a:t>
            </a:r>
            <a:r>
              <a:rPr lang="fi-FI" b="1" dirty="0" smtClean="0"/>
              <a:t>, the HEI </a:t>
            </a:r>
            <a:r>
              <a:rPr lang="fi-FI" b="1" dirty="0" err="1" smtClean="0"/>
              <a:t>can</a:t>
            </a:r>
            <a:r>
              <a:rPr lang="fi-FI" b="1" dirty="0" smtClean="0"/>
              <a:t> </a:t>
            </a:r>
            <a:r>
              <a:rPr lang="fi-FI" b="1" dirty="0" err="1" smtClean="0"/>
              <a:t>comment</a:t>
            </a:r>
            <a:r>
              <a:rPr lang="fi-FI" b="1" dirty="0" smtClean="0"/>
              <a:t> on </a:t>
            </a:r>
            <a:r>
              <a:rPr lang="fi-FI" b="1" dirty="0" err="1" smtClean="0"/>
              <a:t>its</a:t>
            </a:r>
            <a:r>
              <a:rPr lang="fi-FI" b="1" dirty="0" smtClean="0"/>
              <a:t> </a:t>
            </a:r>
            <a:r>
              <a:rPr lang="fi-FI" b="1" dirty="0" err="1" smtClean="0"/>
              <a:t>planned</a:t>
            </a:r>
            <a:r>
              <a:rPr lang="fi-FI" b="1" dirty="0" smtClean="0"/>
              <a:t> </a:t>
            </a:r>
            <a:r>
              <a:rPr lang="fi-FI" b="1" dirty="0" err="1" smtClean="0"/>
              <a:t>composition</a:t>
            </a:r>
            <a:r>
              <a:rPr lang="fi-FI" b="1" dirty="0" smtClean="0"/>
              <a:t>;</a:t>
            </a:r>
          </a:p>
          <a:p>
            <a:r>
              <a:rPr lang="fi-FI" b="1" dirty="0" err="1" smtClean="0"/>
              <a:t>Possible</a:t>
            </a:r>
            <a:r>
              <a:rPr lang="fi-FI" b="1" dirty="0" smtClean="0"/>
              <a:t> </a:t>
            </a:r>
            <a:r>
              <a:rPr lang="fi-FI" b="1" dirty="0" err="1" smtClean="0"/>
              <a:t>conflicts</a:t>
            </a:r>
            <a:r>
              <a:rPr lang="fi-FI" b="1" dirty="0" smtClean="0"/>
              <a:t> of </a:t>
            </a:r>
            <a:r>
              <a:rPr lang="fi-FI" b="1" dirty="0" err="1" smtClean="0"/>
              <a:t>interest</a:t>
            </a:r>
            <a:r>
              <a:rPr lang="fi-FI" b="1" dirty="0" smtClean="0"/>
              <a:t>!</a:t>
            </a:r>
          </a:p>
          <a:p>
            <a:r>
              <a:rPr lang="fi-FI" b="1" dirty="0" smtClean="0"/>
              <a:t>The </a:t>
            </a:r>
            <a:r>
              <a:rPr lang="fi-FI" b="1" dirty="0" err="1" smtClean="0"/>
              <a:t>issue</a:t>
            </a:r>
            <a:r>
              <a:rPr lang="fi-FI" b="1" dirty="0" smtClean="0"/>
              <a:t> of </a:t>
            </a:r>
            <a:r>
              <a:rPr lang="fi-FI" b="1" dirty="0" err="1" smtClean="0"/>
              <a:t>language</a:t>
            </a:r>
            <a:r>
              <a:rPr lang="fi-FI" b="1" dirty="0" smtClean="0"/>
              <a:t> </a:t>
            </a:r>
            <a:r>
              <a:rPr lang="fi-FI" b="1" dirty="0" err="1" smtClean="0"/>
              <a:t>by</a:t>
            </a:r>
            <a:r>
              <a:rPr lang="fi-FI" b="1" dirty="0" smtClean="0"/>
              <a:t> </a:t>
            </a:r>
            <a:r>
              <a:rPr lang="fi-FI" b="1" dirty="0" err="1" smtClean="0"/>
              <a:t>which</a:t>
            </a:r>
            <a:r>
              <a:rPr lang="fi-FI" b="1" dirty="0" smtClean="0"/>
              <a:t> the </a:t>
            </a:r>
            <a:r>
              <a:rPr lang="fi-FI" b="1" dirty="0" err="1" smtClean="0"/>
              <a:t>audit</a:t>
            </a:r>
            <a:r>
              <a:rPr lang="fi-FI" b="1" dirty="0" smtClean="0"/>
              <a:t> is </a:t>
            </a:r>
            <a:r>
              <a:rPr lang="fi-FI" b="1" dirty="0" err="1" smtClean="0"/>
              <a:t>carried</a:t>
            </a:r>
            <a:r>
              <a:rPr lang="fi-FI" b="1" dirty="0" smtClean="0"/>
              <a:t> out!</a:t>
            </a:r>
          </a:p>
          <a:p>
            <a:endParaRPr lang="fi-FI" dirty="0"/>
          </a:p>
        </p:txBody>
      </p:sp>
      <p:sp>
        <p:nvSpPr>
          <p:cNvPr id="4" name="Päiväykse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9.5.2011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9E175-D428-4498-81E0-E5F208FE3121}" type="slidenum">
              <a:rPr lang="fi-FI" smtClean="0"/>
              <a:pPr/>
              <a:t>12</a:t>
            </a:fld>
            <a:endParaRPr lang="fi-FI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2400" dirty="0" smtClean="0"/>
              <a:t>The Audit </a:t>
            </a:r>
            <a:r>
              <a:rPr lang="fi-FI" sz="2400" dirty="0" err="1" smtClean="0"/>
              <a:t>Report</a:t>
            </a:r>
            <a:r>
              <a:rPr lang="fi-FI" sz="2400" dirty="0" smtClean="0"/>
              <a:t>, </a:t>
            </a:r>
            <a:r>
              <a:rPr lang="fi-FI" sz="2400" dirty="0" err="1" smtClean="0"/>
              <a:t>by</a:t>
            </a:r>
            <a:r>
              <a:rPr lang="fi-FI" sz="2400" dirty="0" smtClean="0"/>
              <a:t> the Audit </a:t>
            </a:r>
            <a:r>
              <a:rPr lang="fi-FI" sz="2400" dirty="0" err="1" smtClean="0"/>
              <a:t>Team</a:t>
            </a:r>
            <a:r>
              <a:rPr lang="fi-FI" sz="2400" dirty="0" smtClean="0"/>
              <a:t>:</a:t>
            </a:r>
            <a:endParaRPr lang="fi-FI" sz="24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719138" y="1524001"/>
            <a:ext cx="7993062" cy="4497388"/>
          </a:xfrm>
        </p:spPr>
        <p:txBody>
          <a:bodyPr/>
          <a:lstStyle/>
          <a:p>
            <a:r>
              <a:rPr lang="fi-FI" b="1" dirty="0" smtClean="0"/>
              <a:t>A </a:t>
            </a:r>
            <a:r>
              <a:rPr lang="fi-FI" b="1" dirty="0" err="1" smtClean="0"/>
              <a:t>description</a:t>
            </a:r>
            <a:r>
              <a:rPr lang="fi-FI" b="1" dirty="0" smtClean="0"/>
              <a:t> of the </a:t>
            </a:r>
            <a:r>
              <a:rPr lang="fi-FI" b="1" dirty="0" err="1" smtClean="0"/>
              <a:t>audit</a:t>
            </a:r>
            <a:r>
              <a:rPr lang="fi-FI" b="1" dirty="0" smtClean="0"/>
              <a:t> </a:t>
            </a:r>
            <a:r>
              <a:rPr lang="fi-FI" b="1" dirty="0" err="1" smtClean="0"/>
              <a:t>process</a:t>
            </a:r>
            <a:r>
              <a:rPr lang="fi-FI" b="1" dirty="0" smtClean="0"/>
              <a:t>;</a:t>
            </a:r>
          </a:p>
          <a:p>
            <a:r>
              <a:rPr lang="fi-FI" b="1" dirty="0" smtClean="0"/>
              <a:t>A </a:t>
            </a:r>
            <a:r>
              <a:rPr lang="fi-FI" b="1" dirty="0" err="1" smtClean="0"/>
              <a:t>description</a:t>
            </a:r>
            <a:r>
              <a:rPr lang="fi-FI" b="1" dirty="0" smtClean="0"/>
              <a:t> of the HEI </a:t>
            </a:r>
            <a:r>
              <a:rPr lang="fi-FI" b="1" dirty="0" err="1" smtClean="0"/>
              <a:t>under</a:t>
            </a:r>
            <a:r>
              <a:rPr lang="fi-FI" b="1" dirty="0" smtClean="0"/>
              <a:t> </a:t>
            </a:r>
            <a:r>
              <a:rPr lang="fi-FI" b="1" dirty="0" err="1" smtClean="0"/>
              <a:t>review</a:t>
            </a:r>
            <a:r>
              <a:rPr lang="fi-FI" b="1" dirty="0" smtClean="0"/>
              <a:t> and </a:t>
            </a:r>
            <a:r>
              <a:rPr lang="fi-FI" b="1" dirty="0" err="1" smtClean="0"/>
              <a:t>its</a:t>
            </a:r>
            <a:r>
              <a:rPr lang="fi-FI" b="1" dirty="0" smtClean="0"/>
              <a:t> QA </a:t>
            </a:r>
            <a:r>
              <a:rPr lang="fi-FI" b="1" dirty="0" err="1" smtClean="0"/>
              <a:t>system</a:t>
            </a:r>
            <a:r>
              <a:rPr lang="fi-FI" b="1" dirty="0" smtClean="0"/>
              <a:t>;</a:t>
            </a:r>
          </a:p>
          <a:p>
            <a:r>
              <a:rPr lang="fi-FI" b="1" dirty="0" smtClean="0"/>
              <a:t>The </a:t>
            </a:r>
            <a:r>
              <a:rPr lang="fi-FI" b="1" dirty="0" err="1" smtClean="0"/>
              <a:t>audit</a:t>
            </a:r>
            <a:r>
              <a:rPr lang="fi-FI" b="1" dirty="0" smtClean="0"/>
              <a:t> </a:t>
            </a:r>
            <a:r>
              <a:rPr lang="fi-FI" b="1" dirty="0" err="1" smtClean="0"/>
              <a:t>findings</a:t>
            </a:r>
            <a:r>
              <a:rPr lang="fi-FI" b="1" dirty="0" smtClean="0"/>
              <a:t>, </a:t>
            </a:r>
            <a:r>
              <a:rPr lang="fi-FI" b="1" dirty="0" err="1" smtClean="0"/>
              <a:t>itemised</a:t>
            </a:r>
            <a:r>
              <a:rPr lang="fi-FI" b="1" dirty="0" smtClean="0"/>
              <a:t> </a:t>
            </a:r>
            <a:r>
              <a:rPr lang="fi-FI" b="1" dirty="0" err="1" smtClean="0"/>
              <a:t>by</a:t>
            </a:r>
            <a:r>
              <a:rPr lang="fi-FI" b="1" dirty="0" smtClean="0"/>
              <a:t> </a:t>
            </a:r>
            <a:r>
              <a:rPr lang="fi-FI" b="1" dirty="0" err="1" smtClean="0"/>
              <a:t>audit</a:t>
            </a:r>
            <a:r>
              <a:rPr lang="fi-FI" b="1" dirty="0" smtClean="0"/>
              <a:t> </a:t>
            </a:r>
            <a:r>
              <a:rPr lang="fi-FI" b="1" dirty="0" err="1" smtClean="0"/>
              <a:t>targets</a:t>
            </a:r>
            <a:r>
              <a:rPr lang="fi-FI" b="1" dirty="0" smtClean="0"/>
              <a:t>;</a:t>
            </a:r>
          </a:p>
          <a:p>
            <a:r>
              <a:rPr lang="fi-FI" b="1" dirty="0" err="1" smtClean="0"/>
              <a:t>Conclusions</a:t>
            </a:r>
            <a:endParaRPr lang="fi-FI" b="1" dirty="0" smtClean="0"/>
          </a:p>
          <a:p>
            <a:r>
              <a:rPr lang="fi-FI" b="1" dirty="0" smtClean="0"/>
              <a:t>       </a:t>
            </a:r>
            <a:r>
              <a:rPr lang="fi-FI" b="1" dirty="0" err="1" smtClean="0"/>
              <a:t>strengths</a:t>
            </a:r>
            <a:r>
              <a:rPr lang="fi-FI" b="1" dirty="0" smtClean="0"/>
              <a:t> and </a:t>
            </a:r>
            <a:r>
              <a:rPr lang="fi-FI" b="1" dirty="0" err="1" smtClean="0"/>
              <a:t>best</a:t>
            </a:r>
            <a:r>
              <a:rPr lang="fi-FI" b="1" dirty="0" smtClean="0"/>
              <a:t> </a:t>
            </a:r>
            <a:r>
              <a:rPr lang="fi-FI" b="1" dirty="0" err="1" smtClean="0"/>
              <a:t>practices</a:t>
            </a:r>
            <a:endParaRPr lang="fi-FI" b="1" dirty="0" smtClean="0"/>
          </a:p>
          <a:p>
            <a:r>
              <a:rPr lang="fi-FI" b="1" dirty="0" smtClean="0"/>
              <a:t>       </a:t>
            </a:r>
            <a:r>
              <a:rPr lang="fi-FI" b="1" dirty="0" err="1" smtClean="0"/>
              <a:t>recommendations</a:t>
            </a:r>
            <a:endParaRPr lang="fi-FI" b="1" dirty="0" smtClean="0"/>
          </a:p>
          <a:p>
            <a:r>
              <a:rPr lang="fi-FI" b="1" dirty="0" smtClean="0"/>
              <a:t>       a </a:t>
            </a:r>
            <a:r>
              <a:rPr lang="fi-FI" b="1" dirty="0" err="1" smtClean="0"/>
              <a:t>proposal</a:t>
            </a:r>
            <a:r>
              <a:rPr lang="fi-FI" b="1" dirty="0" smtClean="0"/>
              <a:t> of the </a:t>
            </a:r>
            <a:r>
              <a:rPr lang="fi-FI" b="1" dirty="0" err="1" smtClean="0"/>
              <a:t>audit</a:t>
            </a:r>
            <a:r>
              <a:rPr lang="fi-FI" b="1" dirty="0" smtClean="0"/>
              <a:t> </a:t>
            </a:r>
            <a:r>
              <a:rPr lang="fi-FI" b="1" dirty="0" err="1" smtClean="0"/>
              <a:t>team</a:t>
            </a:r>
            <a:r>
              <a:rPr lang="fi-FI" b="1" dirty="0" smtClean="0"/>
              <a:t> </a:t>
            </a:r>
            <a:r>
              <a:rPr lang="fi-FI" b="1" dirty="0" err="1" smtClean="0"/>
              <a:t>recommending</a:t>
            </a:r>
            <a:r>
              <a:rPr lang="fi-FI" b="1" dirty="0" smtClean="0"/>
              <a:t> </a:t>
            </a:r>
            <a:r>
              <a:rPr lang="fi-FI" b="1" dirty="0" err="1" smtClean="0"/>
              <a:t>that</a:t>
            </a:r>
            <a:r>
              <a:rPr lang="fi-FI" b="1" dirty="0" smtClean="0"/>
              <a:t> the </a:t>
            </a:r>
            <a:r>
              <a:rPr lang="fi-FI" b="1" dirty="0" err="1" smtClean="0"/>
              <a:t>HEI’s</a:t>
            </a:r>
            <a:r>
              <a:rPr lang="fi-FI" b="1" dirty="0" smtClean="0"/>
              <a:t> QA</a:t>
            </a:r>
          </a:p>
          <a:p>
            <a:pPr>
              <a:buNone/>
            </a:pPr>
            <a:r>
              <a:rPr lang="fi-FI" b="1" dirty="0" smtClean="0"/>
              <a:t>          </a:t>
            </a:r>
            <a:r>
              <a:rPr lang="fi-FI" b="1" dirty="0" err="1" smtClean="0"/>
              <a:t>system</a:t>
            </a:r>
            <a:r>
              <a:rPr lang="fi-FI" b="1" dirty="0" smtClean="0"/>
              <a:t> </a:t>
            </a:r>
            <a:r>
              <a:rPr lang="fi-FI" b="1" dirty="0" err="1" smtClean="0"/>
              <a:t>will</a:t>
            </a:r>
            <a:r>
              <a:rPr lang="fi-FI" b="1" dirty="0" smtClean="0"/>
              <a:t> </a:t>
            </a:r>
            <a:r>
              <a:rPr lang="fi-FI" b="1" dirty="0" err="1" smtClean="0"/>
              <a:t>pass</a:t>
            </a:r>
            <a:r>
              <a:rPr lang="fi-FI" b="1" dirty="0" smtClean="0"/>
              <a:t> the </a:t>
            </a:r>
            <a:r>
              <a:rPr lang="fi-FI" b="1" dirty="0" err="1" smtClean="0"/>
              <a:t>audit</a:t>
            </a:r>
            <a:r>
              <a:rPr lang="fi-FI" b="1" dirty="0" smtClean="0"/>
              <a:t>, </a:t>
            </a:r>
            <a:r>
              <a:rPr lang="fi-FI" b="1" dirty="0" err="1" smtClean="0"/>
              <a:t>or</a:t>
            </a:r>
            <a:r>
              <a:rPr lang="fi-FI" b="1" dirty="0" smtClean="0"/>
              <a:t> </a:t>
            </a:r>
            <a:r>
              <a:rPr lang="fi-FI" b="1" dirty="0" err="1" smtClean="0"/>
              <a:t>be</a:t>
            </a:r>
            <a:r>
              <a:rPr lang="fi-FI" b="1" dirty="0" smtClean="0"/>
              <a:t> </a:t>
            </a:r>
            <a:r>
              <a:rPr lang="fi-FI" b="1" dirty="0" err="1" smtClean="0"/>
              <a:t>subjected</a:t>
            </a:r>
            <a:r>
              <a:rPr lang="fi-FI" b="1" dirty="0" smtClean="0"/>
              <a:t> to a </a:t>
            </a:r>
            <a:r>
              <a:rPr lang="fi-FI" b="1" dirty="0" err="1" smtClean="0"/>
              <a:t>subsequent</a:t>
            </a:r>
            <a:endParaRPr lang="fi-FI" b="1" dirty="0" smtClean="0"/>
          </a:p>
          <a:p>
            <a:pPr>
              <a:buNone/>
            </a:pPr>
            <a:r>
              <a:rPr lang="fi-FI" b="1" dirty="0" smtClean="0"/>
              <a:t>          </a:t>
            </a:r>
            <a:r>
              <a:rPr lang="fi-FI" b="1" dirty="0" err="1" smtClean="0"/>
              <a:t>re-audit</a:t>
            </a:r>
            <a:r>
              <a:rPr lang="fi-FI" b="1" dirty="0" smtClean="0"/>
              <a:t>.  (The </a:t>
            </a:r>
            <a:r>
              <a:rPr lang="fi-FI" b="1" dirty="0" err="1" smtClean="0"/>
              <a:t>re-audit</a:t>
            </a:r>
            <a:r>
              <a:rPr lang="fi-FI" b="1" dirty="0" smtClean="0"/>
              <a:t> </a:t>
            </a:r>
            <a:r>
              <a:rPr lang="fi-FI" b="1" dirty="0" err="1" smtClean="0"/>
              <a:t>generally</a:t>
            </a:r>
            <a:r>
              <a:rPr lang="fi-FI" b="1" dirty="0" smtClean="0"/>
              <a:t> </a:t>
            </a:r>
            <a:r>
              <a:rPr lang="fi-FI" b="1" dirty="0" err="1" smtClean="0"/>
              <a:t>after</a:t>
            </a:r>
            <a:r>
              <a:rPr lang="fi-FI" b="1" dirty="0" smtClean="0"/>
              <a:t> </a:t>
            </a:r>
            <a:r>
              <a:rPr lang="fi-FI" b="1" dirty="0" err="1" smtClean="0"/>
              <a:t>two</a:t>
            </a:r>
            <a:r>
              <a:rPr lang="fi-FI" b="1" dirty="0" smtClean="0"/>
              <a:t> </a:t>
            </a:r>
            <a:r>
              <a:rPr lang="fi-FI" b="1" dirty="0" err="1" smtClean="0"/>
              <a:t>years</a:t>
            </a:r>
            <a:r>
              <a:rPr lang="fi-FI" b="1" dirty="0" smtClean="0"/>
              <a:t>.)</a:t>
            </a:r>
          </a:p>
          <a:p>
            <a:pPr>
              <a:buNone/>
            </a:pPr>
            <a:endParaRPr lang="fi-FI" b="1" dirty="0" smtClean="0"/>
          </a:p>
        </p:txBody>
      </p:sp>
      <p:sp>
        <p:nvSpPr>
          <p:cNvPr id="4" name="Päiväykse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9.5.2011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9E175-D428-4498-81E0-E5F208FE3121}" type="slidenum">
              <a:rPr lang="fi-FI" smtClean="0"/>
              <a:pPr/>
              <a:t>13</a:t>
            </a:fld>
            <a:endParaRPr lang="fi-FI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19138" y="685800"/>
            <a:ext cx="7993062" cy="979488"/>
          </a:xfrm>
        </p:spPr>
        <p:txBody>
          <a:bodyPr/>
          <a:lstStyle/>
          <a:p>
            <a:r>
              <a:rPr lang="fi-FI" sz="2400" dirty="0" err="1" smtClean="0"/>
              <a:t>Appraisal</a:t>
            </a:r>
            <a:r>
              <a:rPr lang="fi-FI" dirty="0" smtClean="0"/>
              <a:t>: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719138" y="1600199"/>
            <a:ext cx="7993062" cy="4421189"/>
          </a:xfrm>
        </p:spPr>
        <p:txBody>
          <a:bodyPr/>
          <a:lstStyle/>
          <a:p>
            <a:r>
              <a:rPr lang="fi-FI" b="1" dirty="0" smtClean="0"/>
              <a:t>The </a:t>
            </a:r>
            <a:r>
              <a:rPr lang="fi-FI" b="1" dirty="0" err="1" smtClean="0"/>
              <a:t>audit</a:t>
            </a:r>
            <a:r>
              <a:rPr lang="fi-FI" b="1" dirty="0" smtClean="0"/>
              <a:t> </a:t>
            </a:r>
            <a:r>
              <a:rPr lang="fi-FI" b="1" dirty="0" err="1" smtClean="0"/>
              <a:t>team</a:t>
            </a:r>
            <a:r>
              <a:rPr lang="fi-FI" b="1" dirty="0" smtClean="0"/>
              <a:t> </a:t>
            </a:r>
            <a:r>
              <a:rPr lang="fi-FI" b="1" dirty="0" err="1" smtClean="0"/>
              <a:t>issues</a:t>
            </a:r>
            <a:r>
              <a:rPr lang="fi-FI" b="1" dirty="0" smtClean="0"/>
              <a:t> an </a:t>
            </a:r>
            <a:r>
              <a:rPr lang="fi-FI" b="1" dirty="0" err="1" smtClean="0"/>
              <a:t>appraisal</a:t>
            </a:r>
            <a:r>
              <a:rPr lang="fi-FI" b="1" dirty="0" smtClean="0"/>
              <a:t> of the </a:t>
            </a:r>
            <a:r>
              <a:rPr lang="fi-FI" b="1" dirty="0" err="1" smtClean="0"/>
              <a:t>development</a:t>
            </a:r>
            <a:r>
              <a:rPr lang="fi-FI" b="1" dirty="0" smtClean="0"/>
              <a:t> </a:t>
            </a:r>
            <a:r>
              <a:rPr lang="fi-FI" b="1" dirty="0" err="1" smtClean="0"/>
              <a:t>stage</a:t>
            </a:r>
            <a:r>
              <a:rPr lang="fi-FI" b="1" dirty="0" smtClean="0"/>
              <a:t> of the QA </a:t>
            </a:r>
            <a:r>
              <a:rPr lang="fi-FI" b="1" dirty="0" err="1" smtClean="0"/>
              <a:t>system</a:t>
            </a:r>
            <a:r>
              <a:rPr lang="fi-FI" b="1" dirty="0" smtClean="0"/>
              <a:t> </a:t>
            </a:r>
            <a:r>
              <a:rPr lang="fi-FI" b="1" dirty="0" err="1" smtClean="0"/>
              <a:t>by</a:t>
            </a:r>
            <a:r>
              <a:rPr lang="fi-FI" b="1" dirty="0" smtClean="0"/>
              <a:t> </a:t>
            </a:r>
            <a:r>
              <a:rPr lang="fi-FI" b="1" dirty="0" err="1" smtClean="0"/>
              <a:t>each</a:t>
            </a:r>
            <a:r>
              <a:rPr lang="fi-FI" b="1" dirty="0" smtClean="0"/>
              <a:t> </a:t>
            </a:r>
            <a:r>
              <a:rPr lang="fi-FI" b="1" dirty="0" err="1" smtClean="0"/>
              <a:t>audit</a:t>
            </a:r>
            <a:r>
              <a:rPr lang="fi-FI" b="1" dirty="0" smtClean="0"/>
              <a:t> </a:t>
            </a:r>
            <a:r>
              <a:rPr lang="fi-FI" b="1" dirty="0" err="1" smtClean="0"/>
              <a:t>target</a:t>
            </a:r>
            <a:r>
              <a:rPr lang="fi-FI" b="1" dirty="0" smtClean="0"/>
              <a:t>, </a:t>
            </a:r>
            <a:r>
              <a:rPr lang="fi-FI" b="1" dirty="0" err="1" smtClean="0"/>
              <a:t>using</a:t>
            </a:r>
            <a:r>
              <a:rPr lang="fi-FI" b="1" dirty="0" smtClean="0"/>
              <a:t> the </a:t>
            </a:r>
            <a:r>
              <a:rPr lang="fi-FI" b="1" dirty="0" err="1" smtClean="0"/>
              <a:t>criteria</a:t>
            </a:r>
            <a:r>
              <a:rPr lang="fi-FI" b="1" dirty="0" smtClean="0"/>
              <a:t> to </a:t>
            </a:r>
            <a:r>
              <a:rPr lang="fi-FI" b="1" dirty="0" err="1" smtClean="0"/>
              <a:t>make</a:t>
            </a:r>
            <a:r>
              <a:rPr lang="fi-FI" b="1" dirty="0" smtClean="0"/>
              <a:t> </a:t>
            </a:r>
            <a:r>
              <a:rPr lang="fi-FI" b="1" dirty="0" err="1" smtClean="0"/>
              <a:t>proposal</a:t>
            </a:r>
            <a:r>
              <a:rPr lang="fi-FI" b="1" dirty="0" smtClean="0"/>
              <a:t> to the FINHEEC </a:t>
            </a:r>
            <a:r>
              <a:rPr lang="fi-FI" b="1" dirty="0" err="1" smtClean="0"/>
              <a:t>Board</a:t>
            </a:r>
            <a:r>
              <a:rPr lang="fi-FI" b="1" dirty="0" smtClean="0"/>
              <a:t> as to </a:t>
            </a:r>
            <a:r>
              <a:rPr lang="fi-FI" b="1" dirty="0" err="1" smtClean="0"/>
              <a:t>whether</a:t>
            </a:r>
            <a:r>
              <a:rPr lang="fi-FI" b="1" dirty="0" smtClean="0"/>
              <a:t> the HEI </a:t>
            </a:r>
            <a:r>
              <a:rPr lang="fi-FI" b="1" dirty="0" err="1" smtClean="0"/>
              <a:t>passes</a:t>
            </a:r>
            <a:r>
              <a:rPr lang="fi-FI" b="1" dirty="0" smtClean="0"/>
              <a:t> the </a:t>
            </a:r>
            <a:r>
              <a:rPr lang="fi-FI" b="1" dirty="0" err="1" smtClean="0"/>
              <a:t>audit</a:t>
            </a:r>
            <a:r>
              <a:rPr lang="fi-FI" b="1" dirty="0" smtClean="0"/>
              <a:t> </a:t>
            </a:r>
            <a:r>
              <a:rPr lang="fi-FI" b="1" dirty="0" err="1" smtClean="0"/>
              <a:t>or</a:t>
            </a:r>
            <a:r>
              <a:rPr lang="fi-FI" b="1" dirty="0" smtClean="0"/>
              <a:t> </a:t>
            </a:r>
            <a:r>
              <a:rPr lang="fi-FI" b="1" dirty="0" err="1" smtClean="0"/>
              <a:t>whether</a:t>
            </a:r>
            <a:r>
              <a:rPr lang="fi-FI" b="1" dirty="0" smtClean="0"/>
              <a:t> a </a:t>
            </a:r>
            <a:r>
              <a:rPr lang="fi-FI" b="1" dirty="0" err="1" smtClean="0"/>
              <a:t>re-audit</a:t>
            </a:r>
            <a:r>
              <a:rPr lang="fi-FI" b="1" dirty="0" smtClean="0"/>
              <a:t> is </a:t>
            </a:r>
            <a:r>
              <a:rPr lang="fi-FI" b="1" dirty="0" err="1" smtClean="0"/>
              <a:t>needed</a:t>
            </a:r>
            <a:r>
              <a:rPr lang="fi-FI" b="1" dirty="0" smtClean="0"/>
              <a:t>;</a:t>
            </a:r>
          </a:p>
          <a:p>
            <a:endParaRPr lang="fi-FI" b="1" dirty="0" smtClean="0"/>
          </a:p>
          <a:p>
            <a:r>
              <a:rPr lang="fi-FI" b="1" dirty="0" smtClean="0"/>
              <a:t>The </a:t>
            </a:r>
            <a:r>
              <a:rPr lang="fi-FI" b="1" dirty="0" err="1" smtClean="0"/>
              <a:t>audit</a:t>
            </a:r>
            <a:r>
              <a:rPr lang="fi-FI" b="1" dirty="0" smtClean="0"/>
              <a:t> </a:t>
            </a:r>
            <a:r>
              <a:rPr lang="fi-FI" b="1" dirty="0" err="1" smtClean="0"/>
              <a:t>team</a:t>
            </a:r>
            <a:r>
              <a:rPr lang="fi-FI" b="1" dirty="0" smtClean="0"/>
              <a:t> </a:t>
            </a:r>
            <a:r>
              <a:rPr lang="fi-FI" b="1" dirty="0" err="1" smtClean="0"/>
              <a:t>can</a:t>
            </a:r>
            <a:r>
              <a:rPr lang="fi-FI" b="1" dirty="0" smtClean="0"/>
              <a:t> </a:t>
            </a:r>
            <a:r>
              <a:rPr lang="fi-FI" b="1" dirty="0" err="1" smtClean="0"/>
              <a:t>propose</a:t>
            </a:r>
            <a:r>
              <a:rPr lang="fi-FI" b="1" dirty="0" smtClean="0"/>
              <a:t> </a:t>
            </a:r>
            <a:r>
              <a:rPr lang="fi-FI" b="1" dirty="0" err="1" smtClean="0"/>
              <a:t>that</a:t>
            </a:r>
            <a:r>
              <a:rPr lang="fi-FI" b="1" dirty="0" smtClean="0"/>
              <a:t> the HEI </a:t>
            </a:r>
            <a:r>
              <a:rPr lang="fi-FI" b="1" dirty="0" err="1" smtClean="0"/>
              <a:t>passes</a:t>
            </a:r>
            <a:r>
              <a:rPr lang="fi-FI" b="1" dirty="0" smtClean="0"/>
              <a:t> the </a:t>
            </a:r>
            <a:r>
              <a:rPr lang="fi-FI" b="1" dirty="0" err="1" smtClean="0"/>
              <a:t>audit</a:t>
            </a:r>
            <a:r>
              <a:rPr lang="fi-FI" b="1" dirty="0" smtClean="0"/>
              <a:t> </a:t>
            </a:r>
            <a:r>
              <a:rPr lang="fi-FI" b="1" dirty="0" err="1" smtClean="0"/>
              <a:t>if</a:t>
            </a:r>
            <a:r>
              <a:rPr lang="fi-FI" b="1" dirty="0" smtClean="0"/>
              <a:t> </a:t>
            </a:r>
            <a:r>
              <a:rPr lang="fi-FI" b="1" dirty="0" err="1" smtClean="0"/>
              <a:t>all</a:t>
            </a:r>
            <a:r>
              <a:rPr lang="fi-FI" b="1" dirty="0" smtClean="0"/>
              <a:t> the </a:t>
            </a:r>
            <a:r>
              <a:rPr lang="fi-FI" b="1" dirty="0" err="1" smtClean="0"/>
              <a:t>audit</a:t>
            </a:r>
            <a:r>
              <a:rPr lang="fi-FI" b="1" dirty="0" smtClean="0"/>
              <a:t> </a:t>
            </a:r>
            <a:r>
              <a:rPr lang="fi-FI" b="1" dirty="0" err="1" smtClean="0"/>
              <a:t>targets</a:t>
            </a:r>
            <a:r>
              <a:rPr lang="fi-FI" b="1" dirty="0" smtClean="0"/>
              <a:t> </a:t>
            </a:r>
            <a:r>
              <a:rPr lang="fi-FI" b="1" dirty="0" err="1" smtClean="0"/>
              <a:t>meet</a:t>
            </a:r>
            <a:r>
              <a:rPr lang="fi-FI" b="1" dirty="0" smtClean="0"/>
              <a:t> the </a:t>
            </a:r>
            <a:r>
              <a:rPr lang="fi-FI" b="1" dirty="0" err="1" smtClean="0"/>
              <a:t>minimum</a:t>
            </a:r>
            <a:r>
              <a:rPr lang="fi-FI" b="1" dirty="0" smtClean="0"/>
              <a:t> </a:t>
            </a:r>
            <a:r>
              <a:rPr lang="fi-FI" b="1" dirty="0" err="1" smtClean="0"/>
              <a:t>criteria</a:t>
            </a:r>
            <a:r>
              <a:rPr lang="fi-FI" b="1" dirty="0" smtClean="0"/>
              <a:t> of an ’</a:t>
            </a:r>
            <a:r>
              <a:rPr lang="fi-FI" b="1" dirty="0" err="1" smtClean="0"/>
              <a:t>emerging</a:t>
            </a:r>
            <a:r>
              <a:rPr lang="fi-FI" b="1" dirty="0" smtClean="0"/>
              <a:t>’ </a:t>
            </a:r>
            <a:r>
              <a:rPr lang="fi-FI" b="1" dirty="0" err="1" smtClean="0"/>
              <a:t>system</a:t>
            </a:r>
            <a:r>
              <a:rPr lang="fi-FI" b="1" dirty="0" smtClean="0"/>
              <a:t>, and </a:t>
            </a:r>
            <a:r>
              <a:rPr lang="fi-FI" b="1" dirty="0" err="1" smtClean="0"/>
              <a:t>that</a:t>
            </a:r>
            <a:r>
              <a:rPr lang="fi-FI" b="1" dirty="0" smtClean="0"/>
              <a:t> the QA </a:t>
            </a:r>
            <a:r>
              <a:rPr lang="fi-FI" b="1" dirty="0" err="1" smtClean="0"/>
              <a:t>system</a:t>
            </a:r>
            <a:r>
              <a:rPr lang="fi-FI" b="1" dirty="0" smtClean="0"/>
              <a:t> as a </a:t>
            </a:r>
            <a:r>
              <a:rPr lang="fi-FI" b="1" dirty="0" err="1" smtClean="0"/>
              <a:t>whole</a:t>
            </a:r>
            <a:r>
              <a:rPr lang="fi-FI" b="1" dirty="0" smtClean="0"/>
              <a:t> (</a:t>
            </a:r>
            <a:r>
              <a:rPr lang="fi-FI" b="1" dirty="0" err="1" smtClean="0"/>
              <a:t>audit</a:t>
            </a:r>
            <a:r>
              <a:rPr lang="fi-FI" b="1" dirty="0" smtClean="0"/>
              <a:t> </a:t>
            </a:r>
            <a:r>
              <a:rPr lang="fi-FI" b="1" dirty="0" err="1" smtClean="0"/>
              <a:t>target</a:t>
            </a:r>
            <a:r>
              <a:rPr lang="fi-FI" b="1" dirty="0" smtClean="0"/>
              <a:t> 7) is at </a:t>
            </a:r>
            <a:r>
              <a:rPr lang="fi-FI" b="1" dirty="0" err="1" smtClean="0"/>
              <a:t>least</a:t>
            </a:r>
            <a:r>
              <a:rPr lang="fi-FI" b="1" dirty="0" smtClean="0"/>
              <a:t> ’</a:t>
            </a:r>
            <a:r>
              <a:rPr lang="fi-FI" b="1" dirty="0" err="1" smtClean="0"/>
              <a:t>developing</a:t>
            </a:r>
            <a:r>
              <a:rPr lang="fi-FI" b="1" dirty="0" smtClean="0"/>
              <a:t>’.</a:t>
            </a:r>
          </a:p>
          <a:p>
            <a:endParaRPr lang="fi-FI" b="1" dirty="0" smtClean="0"/>
          </a:p>
          <a:p>
            <a:r>
              <a:rPr lang="fi-FI" sz="2400" b="1" i="1" dirty="0" smtClean="0"/>
              <a:t>The </a:t>
            </a:r>
            <a:r>
              <a:rPr lang="fi-FI" sz="2400" b="1" i="1" dirty="0" err="1" smtClean="0"/>
              <a:t>final</a:t>
            </a:r>
            <a:r>
              <a:rPr lang="fi-FI" sz="2400" b="1" i="1" dirty="0" smtClean="0"/>
              <a:t> </a:t>
            </a:r>
            <a:r>
              <a:rPr lang="fi-FI" sz="2400" b="1" i="1" dirty="0" err="1" smtClean="0"/>
              <a:t>decision</a:t>
            </a:r>
            <a:r>
              <a:rPr lang="fi-FI" sz="2400" b="1" i="1" dirty="0" smtClean="0"/>
              <a:t> is made </a:t>
            </a:r>
            <a:r>
              <a:rPr lang="fi-FI" sz="2400" b="1" i="1" dirty="0" err="1" smtClean="0"/>
              <a:t>by</a:t>
            </a:r>
            <a:r>
              <a:rPr lang="fi-FI" sz="2400" b="1" i="1" dirty="0" smtClean="0"/>
              <a:t> the FINHEEC </a:t>
            </a:r>
            <a:r>
              <a:rPr lang="fi-FI" sz="2400" b="1" i="1" dirty="0" err="1" smtClean="0"/>
              <a:t>Board</a:t>
            </a:r>
            <a:endParaRPr lang="fi-FI" sz="2400" i="1" dirty="0" smtClean="0"/>
          </a:p>
          <a:p>
            <a:endParaRPr lang="fi-FI" dirty="0"/>
          </a:p>
        </p:txBody>
      </p:sp>
      <p:sp>
        <p:nvSpPr>
          <p:cNvPr id="4" name="Päiväykse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9.5.2011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9E175-D428-4498-81E0-E5F208FE3121}" type="slidenum">
              <a:rPr lang="fi-FI" smtClean="0"/>
              <a:pPr/>
              <a:t>14</a:t>
            </a:fld>
            <a:endParaRPr lang="fi-FI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2400" dirty="0" err="1" smtClean="0"/>
              <a:t>Conclusions</a:t>
            </a:r>
            <a:r>
              <a:rPr lang="fi-FI" sz="2400" dirty="0" smtClean="0"/>
              <a:t> and </a:t>
            </a:r>
            <a:r>
              <a:rPr lang="fi-FI" sz="2400" dirty="0" err="1" smtClean="0"/>
              <a:t>Consequences</a:t>
            </a:r>
            <a:r>
              <a:rPr lang="fi-FI" sz="2400" dirty="0" smtClean="0"/>
              <a:t>:</a:t>
            </a:r>
            <a:endParaRPr lang="fi-FI" sz="24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719138" y="1447801"/>
            <a:ext cx="7993062" cy="4573588"/>
          </a:xfrm>
        </p:spPr>
        <p:txBody>
          <a:bodyPr/>
          <a:lstStyle/>
          <a:p>
            <a:r>
              <a:rPr lang="fi-FI" b="1" dirty="0" smtClean="0"/>
              <a:t>FINHEEC </a:t>
            </a:r>
            <a:r>
              <a:rPr lang="fi-FI" b="1" dirty="0" err="1" smtClean="0"/>
              <a:t>will</a:t>
            </a:r>
            <a:r>
              <a:rPr lang="fi-FI" b="1" dirty="0" smtClean="0"/>
              <a:t> </a:t>
            </a:r>
            <a:r>
              <a:rPr lang="fi-FI" b="1" dirty="0" err="1" smtClean="0"/>
              <a:t>issue</a:t>
            </a:r>
            <a:r>
              <a:rPr lang="fi-FI" b="1" dirty="0" smtClean="0"/>
              <a:t> an </a:t>
            </a:r>
            <a:r>
              <a:rPr lang="fi-FI" b="1" dirty="0" err="1" smtClean="0"/>
              <a:t>audit</a:t>
            </a:r>
            <a:r>
              <a:rPr lang="fi-FI" b="1" dirty="0" smtClean="0"/>
              <a:t> </a:t>
            </a:r>
            <a:r>
              <a:rPr lang="fi-FI" b="1" dirty="0" err="1" smtClean="0"/>
              <a:t>certificate</a:t>
            </a:r>
            <a:r>
              <a:rPr lang="fi-FI" b="1" dirty="0" smtClean="0"/>
              <a:t> to the </a:t>
            </a:r>
            <a:r>
              <a:rPr lang="fi-FI" b="1" dirty="0" err="1" smtClean="0"/>
              <a:t>HEIs</a:t>
            </a:r>
            <a:r>
              <a:rPr lang="fi-FI" b="1" dirty="0" smtClean="0"/>
              <a:t> </a:t>
            </a:r>
            <a:r>
              <a:rPr lang="fi-FI" b="1" dirty="0" err="1" smtClean="0"/>
              <a:t>passing</a:t>
            </a:r>
            <a:r>
              <a:rPr lang="fi-FI" b="1" dirty="0" smtClean="0"/>
              <a:t> the </a:t>
            </a:r>
            <a:r>
              <a:rPr lang="fi-FI" b="1" dirty="0" err="1" smtClean="0"/>
              <a:t>audit</a:t>
            </a:r>
            <a:r>
              <a:rPr lang="fi-FI" b="1" dirty="0" smtClean="0"/>
              <a:t>;</a:t>
            </a:r>
          </a:p>
          <a:p>
            <a:r>
              <a:rPr lang="fi-FI" b="1" dirty="0" smtClean="0"/>
              <a:t>The HEI </a:t>
            </a:r>
            <a:r>
              <a:rPr lang="fi-FI" b="1" dirty="0" err="1" smtClean="0"/>
              <a:t>passing</a:t>
            </a:r>
            <a:r>
              <a:rPr lang="fi-FI" b="1" dirty="0" smtClean="0"/>
              <a:t> the </a:t>
            </a:r>
            <a:r>
              <a:rPr lang="fi-FI" b="1" dirty="0" err="1" smtClean="0"/>
              <a:t>re-audit</a:t>
            </a:r>
            <a:r>
              <a:rPr lang="fi-FI" b="1" dirty="0" smtClean="0"/>
              <a:t> is </a:t>
            </a:r>
            <a:r>
              <a:rPr lang="fi-FI" b="1" dirty="0" err="1" smtClean="0"/>
              <a:t>recorded</a:t>
            </a:r>
            <a:r>
              <a:rPr lang="fi-FI" b="1" dirty="0" smtClean="0"/>
              <a:t> in the </a:t>
            </a:r>
            <a:r>
              <a:rPr lang="fi-FI" b="1" dirty="0" err="1" smtClean="0"/>
              <a:t>audit</a:t>
            </a:r>
            <a:r>
              <a:rPr lang="fi-FI" b="1" dirty="0" smtClean="0"/>
              <a:t> </a:t>
            </a:r>
            <a:r>
              <a:rPr lang="fi-FI" b="1" dirty="0" err="1" smtClean="0"/>
              <a:t>register</a:t>
            </a:r>
            <a:r>
              <a:rPr lang="fi-FI" b="1" dirty="0" smtClean="0"/>
              <a:t> </a:t>
            </a:r>
            <a:r>
              <a:rPr lang="fi-FI" b="1" dirty="0" err="1" smtClean="0"/>
              <a:t>kept</a:t>
            </a:r>
            <a:r>
              <a:rPr lang="fi-FI" b="1" dirty="0" smtClean="0"/>
              <a:t> </a:t>
            </a:r>
            <a:r>
              <a:rPr lang="fi-FI" b="1" dirty="0" err="1" smtClean="0"/>
              <a:t>by</a:t>
            </a:r>
            <a:r>
              <a:rPr lang="fi-FI" b="1" dirty="0" smtClean="0"/>
              <a:t> FINHEEC;</a:t>
            </a:r>
          </a:p>
          <a:p>
            <a:r>
              <a:rPr lang="fi-FI" b="1" dirty="0" smtClean="0"/>
              <a:t>The </a:t>
            </a:r>
            <a:r>
              <a:rPr lang="fi-FI" b="1" dirty="0" err="1" smtClean="0"/>
              <a:t>audit</a:t>
            </a:r>
            <a:r>
              <a:rPr lang="fi-FI" b="1" dirty="0" smtClean="0"/>
              <a:t> is </a:t>
            </a:r>
            <a:r>
              <a:rPr lang="fi-FI" b="1" dirty="0" err="1" smtClean="0"/>
              <a:t>valid</a:t>
            </a:r>
            <a:r>
              <a:rPr lang="fi-FI" b="1" dirty="0" smtClean="0"/>
              <a:t> for </a:t>
            </a:r>
            <a:r>
              <a:rPr lang="fi-FI" b="1" dirty="0" err="1" smtClean="0"/>
              <a:t>six</a:t>
            </a:r>
            <a:r>
              <a:rPr lang="fi-FI" b="1" dirty="0" smtClean="0"/>
              <a:t> (6) </a:t>
            </a:r>
            <a:r>
              <a:rPr lang="fi-FI" b="1" dirty="0" err="1" smtClean="0"/>
              <a:t>years</a:t>
            </a:r>
            <a:r>
              <a:rPr lang="fi-FI" b="1" dirty="0" smtClean="0"/>
              <a:t> </a:t>
            </a:r>
            <a:r>
              <a:rPr lang="fi-FI" b="1" dirty="0" err="1" smtClean="0"/>
              <a:t>from</a:t>
            </a:r>
            <a:r>
              <a:rPr lang="fi-FI" b="1" dirty="0" smtClean="0"/>
              <a:t> the FINHEEC </a:t>
            </a:r>
            <a:r>
              <a:rPr lang="fi-FI" b="1" dirty="0" err="1" smtClean="0"/>
              <a:t>decision</a:t>
            </a:r>
            <a:r>
              <a:rPr lang="fi-FI" b="1" dirty="0" smtClean="0"/>
              <a:t> on the </a:t>
            </a:r>
            <a:r>
              <a:rPr lang="fi-FI" b="1" dirty="0" err="1" smtClean="0"/>
              <a:t>passed</a:t>
            </a:r>
            <a:r>
              <a:rPr lang="fi-FI" b="1" dirty="0" smtClean="0"/>
              <a:t> </a:t>
            </a:r>
            <a:r>
              <a:rPr lang="fi-FI" b="1" dirty="0" err="1" smtClean="0"/>
              <a:t>audit</a:t>
            </a:r>
            <a:r>
              <a:rPr lang="fi-FI" b="1" dirty="0" smtClean="0"/>
              <a:t> </a:t>
            </a:r>
            <a:r>
              <a:rPr lang="fi-FI" b="1" dirty="0" err="1" smtClean="0"/>
              <a:t>or</a:t>
            </a:r>
            <a:r>
              <a:rPr lang="fi-FI" b="1" dirty="0" smtClean="0"/>
              <a:t> </a:t>
            </a:r>
            <a:r>
              <a:rPr lang="fi-FI" b="1" dirty="0" err="1" smtClean="0"/>
              <a:t>re-audit</a:t>
            </a:r>
            <a:r>
              <a:rPr lang="fi-FI" b="1" dirty="0" smtClean="0"/>
              <a:t>.  </a:t>
            </a:r>
            <a:r>
              <a:rPr lang="fi-FI" b="1" dirty="0" err="1" smtClean="0"/>
              <a:t>If</a:t>
            </a:r>
            <a:r>
              <a:rPr lang="fi-FI" b="1" dirty="0" smtClean="0"/>
              <a:t> an HEI </a:t>
            </a:r>
            <a:r>
              <a:rPr lang="fi-FI" b="1" dirty="0" err="1" smtClean="0"/>
              <a:t>has</a:t>
            </a:r>
            <a:r>
              <a:rPr lang="fi-FI" b="1" dirty="0" smtClean="0"/>
              <a:t> </a:t>
            </a:r>
            <a:r>
              <a:rPr lang="fi-FI" b="1" dirty="0" err="1" smtClean="0"/>
              <a:t>not</a:t>
            </a:r>
            <a:r>
              <a:rPr lang="fi-FI" b="1" dirty="0" smtClean="0"/>
              <a:t> </a:t>
            </a:r>
            <a:r>
              <a:rPr lang="fi-FI" b="1" dirty="0" err="1" smtClean="0"/>
              <a:t>passed</a:t>
            </a:r>
            <a:r>
              <a:rPr lang="fi-FI" b="1" dirty="0" smtClean="0"/>
              <a:t> the </a:t>
            </a:r>
            <a:r>
              <a:rPr lang="fi-FI" b="1" dirty="0" err="1" smtClean="0"/>
              <a:t>re-audit</a:t>
            </a:r>
            <a:r>
              <a:rPr lang="fi-FI" b="1" dirty="0" smtClean="0"/>
              <a:t>, </a:t>
            </a:r>
            <a:r>
              <a:rPr lang="fi-FI" b="1" dirty="0" err="1" smtClean="0"/>
              <a:t>it</a:t>
            </a:r>
            <a:r>
              <a:rPr lang="fi-FI" b="1" dirty="0" smtClean="0"/>
              <a:t> </a:t>
            </a:r>
            <a:r>
              <a:rPr lang="fi-FI" b="1" dirty="0" err="1" smtClean="0"/>
              <a:t>will</a:t>
            </a:r>
            <a:r>
              <a:rPr lang="fi-FI" b="1" dirty="0" smtClean="0"/>
              <a:t> </a:t>
            </a:r>
            <a:r>
              <a:rPr lang="fi-FI" b="1" dirty="0" err="1" smtClean="0"/>
              <a:t>be</a:t>
            </a:r>
            <a:r>
              <a:rPr lang="fi-FI" b="1" dirty="0" smtClean="0"/>
              <a:t> </a:t>
            </a:r>
            <a:r>
              <a:rPr lang="fi-FI" b="1" dirty="0" err="1" smtClean="0"/>
              <a:t>subjected</a:t>
            </a:r>
            <a:r>
              <a:rPr lang="fi-FI" b="1" dirty="0" smtClean="0"/>
              <a:t> to </a:t>
            </a:r>
            <a:r>
              <a:rPr lang="fi-FI" b="1" dirty="0" err="1" smtClean="0"/>
              <a:t>full</a:t>
            </a:r>
            <a:r>
              <a:rPr lang="fi-FI" b="1" dirty="0" smtClean="0"/>
              <a:t> </a:t>
            </a:r>
            <a:r>
              <a:rPr lang="fi-FI" b="1" dirty="0" err="1" smtClean="0"/>
              <a:t>audit</a:t>
            </a:r>
            <a:r>
              <a:rPr lang="fi-FI" b="1" dirty="0" smtClean="0"/>
              <a:t> </a:t>
            </a:r>
            <a:r>
              <a:rPr lang="fi-FI" b="1" dirty="0" err="1" smtClean="0"/>
              <a:t>after</a:t>
            </a:r>
            <a:r>
              <a:rPr lang="fi-FI" b="1" dirty="0" smtClean="0"/>
              <a:t> </a:t>
            </a:r>
            <a:r>
              <a:rPr lang="fi-FI" b="1" dirty="0" err="1" smtClean="0"/>
              <a:t>six</a:t>
            </a:r>
            <a:r>
              <a:rPr lang="fi-FI" b="1" dirty="0" smtClean="0"/>
              <a:t> (6) </a:t>
            </a:r>
            <a:r>
              <a:rPr lang="fi-FI" b="1" dirty="0" err="1" smtClean="0"/>
              <a:t>years</a:t>
            </a:r>
            <a:r>
              <a:rPr lang="fi-FI" b="1" dirty="0" smtClean="0"/>
              <a:t>.</a:t>
            </a:r>
          </a:p>
          <a:p>
            <a:endParaRPr lang="fi-FI" b="1" dirty="0" smtClean="0"/>
          </a:p>
          <a:p>
            <a:r>
              <a:rPr lang="fi-FI" b="1" dirty="0" smtClean="0"/>
              <a:t>FINHEEC </a:t>
            </a:r>
            <a:r>
              <a:rPr lang="fi-FI" b="1" dirty="0" err="1" smtClean="0"/>
              <a:t>organises</a:t>
            </a:r>
            <a:r>
              <a:rPr lang="fi-FI" b="1" dirty="0" smtClean="0"/>
              <a:t> </a:t>
            </a:r>
            <a:r>
              <a:rPr lang="fi-FI" b="1" dirty="0" err="1" smtClean="0"/>
              <a:t>audit</a:t>
            </a:r>
            <a:r>
              <a:rPr lang="fi-FI" b="1" dirty="0" smtClean="0"/>
              <a:t> </a:t>
            </a:r>
            <a:r>
              <a:rPr lang="fi-FI" b="1" dirty="0" err="1" smtClean="0"/>
              <a:t>follow-up</a:t>
            </a:r>
            <a:r>
              <a:rPr lang="fi-FI" b="1" dirty="0" smtClean="0"/>
              <a:t> </a:t>
            </a:r>
            <a:r>
              <a:rPr lang="fi-FI" b="1" dirty="0" err="1" smtClean="0"/>
              <a:t>seminars</a:t>
            </a:r>
            <a:r>
              <a:rPr lang="fi-FI" b="1" dirty="0" smtClean="0"/>
              <a:t> to </a:t>
            </a:r>
            <a:r>
              <a:rPr lang="fi-FI" b="1" dirty="0" err="1" smtClean="0"/>
              <a:t>support</a:t>
            </a:r>
            <a:r>
              <a:rPr lang="fi-FI" b="1" dirty="0" smtClean="0"/>
              <a:t> the </a:t>
            </a:r>
            <a:r>
              <a:rPr lang="fi-FI" b="1" dirty="0" err="1" smtClean="0"/>
              <a:t>development</a:t>
            </a:r>
            <a:r>
              <a:rPr lang="fi-FI" b="1" dirty="0" smtClean="0"/>
              <a:t> of the </a:t>
            </a:r>
            <a:r>
              <a:rPr lang="fi-FI" b="1" dirty="0" err="1" smtClean="0"/>
              <a:t>HEIs</a:t>
            </a:r>
            <a:r>
              <a:rPr lang="fi-FI" b="1" dirty="0" smtClean="0"/>
              <a:t>’ QA </a:t>
            </a:r>
            <a:r>
              <a:rPr lang="fi-FI" b="1" dirty="0" err="1" smtClean="0"/>
              <a:t>systems</a:t>
            </a:r>
            <a:r>
              <a:rPr lang="fi-FI" b="1" dirty="0" smtClean="0"/>
              <a:t>.  One </a:t>
            </a:r>
            <a:r>
              <a:rPr lang="fi-FI" b="1" dirty="0" err="1" smtClean="0"/>
              <a:t>purpose</a:t>
            </a:r>
            <a:r>
              <a:rPr lang="fi-FI" b="1" dirty="0" smtClean="0"/>
              <a:t> of the </a:t>
            </a:r>
            <a:r>
              <a:rPr lang="fi-FI" b="1" dirty="0" err="1" smtClean="0"/>
              <a:t>seminars</a:t>
            </a:r>
            <a:r>
              <a:rPr lang="fi-FI" b="1" dirty="0" smtClean="0"/>
              <a:t> is to </a:t>
            </a:r>
            <a:r>
              <a:rPr lang="fi-FI" b="1" dirty="0" err="1" smtClean="0"/>
              <a:t>provide</a:t>
            </a:r>
            <a:r>
              <a:rPr lang="fi-FI" b="1" dirty="0" smtClean="0"/>
              <a:t> feedback on the QA </a:t>
            </a:r>
            <a:r>
              <a:rPr lang="fi-FI" b="1" dirty="0" err="1" smtClean="0"/>
              <a:t>development</a:t>
            </a:r>
            <a:r>
              <a:rPr lang="fi-FI" b="1" dirty="0" smtClean="0"/>
              <a:t> to the </a:t>
            </a:r>
            <a:r>
              <a:rPr lang="fi-FI" b="1" dirty="0" err="1" smtClean="0"/>
              <a:t>HEIs</a:t>
            </a:r>
            <a:r>
              <a:rPr lang="fi-FI" b="1" dirty="0" smtClean="0"/>
              <a:t> </a:t>
            </a:r>
            <a:r>
              <a:rPr lang="fi-FI" b="1" dirty="0" err="1" smtClean="0"/>
              <a:t>within</a:t>
            </a:r>
            <a:r>
              <a:rPr lang="fi-FI" b="1" dirty="0" smtClean="0"/>
              <a:t> </a:t>
            </a:r>
            <a:r>
              <a:rPr lang="fi-FI" b="1" dirty="0" err="1" smtClean="0"/>
              <a:t>about</a:t>
            </a:r>
            <a:r>
              <a:rPr lang="fi-FI" b="1" dirty="0" smtClean="0"/>
              <a:t> </a:t>
            </a:r>
            <a:r>
              <a:rPr lang="fi-FI" b="1" dirty="0" err="1" smtClean="0"/>
              <a:t>three</a:t>
            </a:r>
            <a:r>
              <a:rPr lang="fi-FI" b="1" dirty="0" smtClean="0"/>
              <a:t> </a:t>
            </a:r>
            <a:r>
              <a:rPr lang="fi-FI" b="1" dirty="0" err="1" smtClean="0"/>
              <a:t>years</a:t>
            </a:r>
            <a:r>
              <a:rPr lang="fi-FI" b="1" dirty="0" smtClean="0"/>
              <a:t> </a:t>
            </a:r>
            <a:r>
              <a:rPr lang="fi-FI" b="1" dirty="0" err="1" smtClean="0"/>
              <a:t>from</a:t>
            </a:r>
            <a:r>
              <a:rPr lang="fi-FI" b="1" dirty="0" smtClean="0"/>
              <a:t> the </a:t>
            </a:r>
            <a:r>
              <a:rPr lang="fi-FI" b="1" dirty="0" err="1" smtClean="0"/>
              <a:t>latest</a:t>
            </a:r>
            <a:r>
              <a:rPr lang="fi-FI" b="1" dirty="0" smtClean="0"/>
              <a:t> </a:t>
            </a:r>
            <a:r>
              <a:rPr lang="fi-FI" b="1" dirty="0" err="1" smtClean="0"/>
              <a:t>audit</a:t>
            </a:r>
            <a:r>
              <a:rPr lang="fi-FI" b="1" dirty="0" smtClean="0"/>
              <a:t>.  The </a:t>
            </a:r>
            <a:r>
              <a:rPr lang="fi-FI" b="1" dirty="0" err="1" smtClean="0"/>
              <a:t>seminars</a:t>
            </a:r>
            <a:r>
              <a:rPr lang="fi-FI" b="1" dirty="0" smtClean="0"/>
              <a:t> </a:t>
            </a:r>
            <a:r>
              <a:rPr lang="fi-FI" b="1" dirty="0" err="1" smtClean="0"/>
              <a:t>are</a:t>
            </a:r>
            <a:r>
              <a:rPr lang="fi-FI" b="1" dirty="0" smtClean="0"/>
              <a:t> </a:t>
            </a:r>
            <a:r>
              <a:rPr lang="fi-FI" b="1" dirty="0" err="1" smtClean="0"/>
              <a:t>open</a:t>
            </a:r>
            <a:r>
              <a:rPr lang="fi-FI" b="1" dirty="0" smtClean="0"/>
              <a:t> to </a:t>
            </a:r>
            <a:r>
              <a:rPr lang="fi-FI" b="1" dirty="0" err="1" smtClean="0"/>
              <a:t>all</a:t>
            </a:r>
            <a:r>
              <a:rPr lang="fi-FI" b="1" dirty="0" smtClean="0"/>
              <a:t> </a:t>
            </a:r>
            <a:r>
              <a:rPr lang="fi-FI" b="1" dirty="0" err="1" smtClean="0"/>
              <a:t>HEIs</a:t>
            </a:r>
            <a:r>
              <a:rPr lang="fi-FI" b="1" dirty="0" smtClean="0"/>
              <a:t>.</a:t>
            </a:r>
            <a:endParaRPr lang="fi-FI" dirty="0"/>
          </a:p>
        </p:txBody>
      </p:sp>
      <p:sp>
        <p:nvSpPr>
          <p:cNvPr id="4" name="Päiväykse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9.5.2011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9E175-D428-4498-81E0-E5F208FE3121}" type="slidenum">
              <a:rPr lang="fi-FI" smtClean="0"/>
              <a:pPr/>
              <a:t>15</a:t>
            </a:fld>
            <a:endParaRPr lang="fi-FI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19138" y="1219200"/>
            <a:ext cx="7993062" cy="914400"/>
          </a:xfrm>
        </p:spPr>
        <p:txBody>
          <a:bodyPr/>
          <a:lstStyle/>
          <a:p>
            <a:r>
              <a:rPr lang="fi-FI" dirty="0" smtClean="0"/>
              <a:t>For </a:t>
            </a:r>
            <a:r>
              <a:rPr lang="fi-FI" dirty="0" err="1" smtClean="0"/>
              <a:t>further</a:t>
            </a:r>
            <a:r>
              <a:rPr lang="fi-FI" dirty="0" smtClean="0"/>
              <a:t> </a:t>
            </a:r>
            <a:r>
              <a:rPr lang="fi-FI" dirty="0" err="1" smtClean="0"/>
              <a:t>information</a:t>
            </a:r>
            <a:r>
              <a:rPr lang="fi-FI" dirty="0" smtClean="0"/>
              <a:t>: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sz="2800" b="1" dirty="0" smtClean="0"/>
          </a:p>
          <a:p>
            <a:pPr>
              <a:buNone/>
            </a:pPr>
            <a:r>
              <a:rPr lang="fi-FI" sz="2800" b="1" dirty="0" smtClean="0"/>
              <a:t>        </a:t>
            </a:r>
            <a:r>
              <a:rPr lang="fi-FI" sz="2800" b="1" dirty="0" smtClean="0"/>
              <a:t>    </a:t>
            </a:r>
            <a:r>
              <a:rPr lang="fi-FI" sz="2800" b="1" dirty="0" err="1" smtClean="0"/>
              <a:t>www.finheec.fi</a:t>
            </a:r>
            <a:endParaRPr lang="fi-FI" sz="2800" dirty="0"/>
          </a:p>
        </p:txBody>
      </p:sp>
      <p:sp>
        <p:nvSpPr>
          <p:cNvPr id="4" name="Päiväykse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9.5.2011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9E175-D428-4498-81E0-E5F208FE3121}" type="slidenum">
              <a:rPr lang="fi-FI" smtClean="0"/>
              <a:pPr/>
              <a:t>16</a:t>
            </a:fld>
            <a:endParaRPr lang="fi-FI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11300" y="1981200"/>
            <a:ext cx="6913563" cy="1700213"/>
          </a:xfrm>
        </p:spPr>
        <p:txBody>
          <a:bodyPr/>
          <a:lstStyle/>
          <a:p>
            <a:pPr eaLnBrk="1" hangingPunct="1"/>
            <a:r>
              <a:rPr lang="en-GB" dirty="0" smtClean="0">
                <a:solidFill>
                  <a:srgbClr val="0000FF"/>
                </a:solidFill>
              </a:rPr>
              <a:t>Thank you, Ladies and Gentlemen!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fi-FI"/>
              <a:t>www.uef.fi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19138" y="381000"/>
            <a:ext cx="7993062" cy="1284289"/>
          </a:xfrm>
        </p:spPr>
        <p:txBody>
          <a:bodyPr/>
          <a:lstStyle/>
          <a:p>
            <a:r>
              <a:rPr lang="fi-FI" sz="2400" dirty="0" err="1" smtClean="0"/>
              <a:t>Quality</a:t>
            </a:r>
            <a:r>
              <a:rPr lang="fi-FI" sz="2400" dirty="0" smtClean="0"/>
              <a:t> Assurance (QA) in </a:t>
            </a:r>
            <a:r>
              <a:rPr lang="fi-FI" sz="2400" dirty="0" err="1" smtClean="0"/>
              <a:t>Higher</a:t>
            </a:r>
            <a:r>
              <a:rPr lang="fi-FI" sz="2400" dirty="0" smtClean="0"/>
              <a:t> </a:t>
            </a:r>
            <a:r>
              <a:rPr lang="fi-FI" sz="2400" dirty="0" err="1" smtClean="0"/>
              <a:t>Education</a:t>
            </a:r>
            <a:r>
              <a:rPr lang="fi-FI" sz="2400" dirty="0" smtClean="0"/>
              <a:t> as </a:t>
            </a:r>
            <a:r>
              <a:rPr lang="fi-FI" sz="2400" dirty="0" err="1" smtClean="0"/>
              <a:t>Part</a:t>
            </a:r>
            <a:r>
              <a:rPr lang="fi-FI" sz="2400" dirty="0" smtClean="0"/>
              <a:t> of the </a:t>
            </a:r>
            <a:r>
              <a:rPr lang="fi-FI" sz="2400" dirty="0" err="1" smtClean="0"/>
              <a:t>ongoing</a:t>
            </a:r>
            <a:r>
              <a:rPr lang="fi-FI" sz="2400" dirty="0" smtClean="0"/>
              <a:t> Bologna </a:t>
            </a:r>
            <a:r>
              <a:rPr lang="fi-FI" sz="2400" dirty="0" err="1" smtClean="0"/>
              <a:t>Process</a:t>
            </a:r>
            <a:endParaRPr lang="fi-FI" sz="24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719138" y="1600200"/>
            <a:ext cx="7993062" cy="4421189"/>
          </a:xfrm>
        </p:spPr>
        <p:txBody>
          <a:bodyPr/>
          <a:lstStyle/>
          <a:p>
            <a:pPr>
              <a:buNone/>
            </a:pPr>
            <a:r>
              <a:rPr lang="fi-FI" b="1" i="1" dirty="0" smtClean="0"/>
              <a:t>The </a:t>
            </a:r>
            <a:r>
              <a:rPr lang="fi-FI" b="1" i="1" dirty="0" err="1" smtClean="0"/>
              <a:t>Standards</a:t>
            </a:r>
            <a:r>
              <a:rPr lang="fi-FI" b="1" i="1" dirty="0" smtClean="0"/>
              <a:t> and </a:t>
            </a:r>
            <a:r>
              <a:rPr lang="fi-FI" b="1" i="1" dirty="0" err="1" smtClean="0"/>
              <a:t>Guidelines</a:t>
            </a:r>
            <a:r>
              <a:rPr lang="fi-FI" b="1" i="1" dirty="0" smtClean="0"/>
              <a:t> for </a:t>
            </a:r>
            <a:r>
              <a:rPr lang="fi-FI" b="1" i="1" dirty="0" err="1" smtClean="0"/>
              <a:t>Quality</a:t>
            </a:r>
            <a:r>
              <a:rPr lang="fi-FI" b="1" i="1" dirty="0" smtClean="0"/>
              <a:t> Assurance in the </a:t>
            </a:r>
            <a:r>
              <a:rPr lang="fi-FI" b="1" i="1" dirty="0" err="1" smtClean="0"/>
              <a:t>European</a:t>
            </a:r>
            <a:r>
              <a:rPr lang="fi-FI" b="1" i="1" dirty="0" smtClean="0"/>
              <a:t> </a:t>
            </a:r>
            <a:r>
              <a:rPr lang="fi-FI" b="1" i="1" dirty="0" err="1" smtClean="0"/>
              <a:t>Higher</a:t>
            </a:r>
            <a:r>
              <a:rPr lang="fi-FI" b="1" i="1" dirty="0" smtClean="0"/>
              <a:t> </a:t>
            </a:r>
            <a:r>
              <a:rPr lang="fi-FI" b="1" i="1" dirty="0" err="1" smtClean="0"/>
              <a:t>Education</a:t>
            </a:r>
            <a:r>
              <a:rPr lang="fi-FI" b="1" i="1" dirty="0" smtClean="0"/>
              <a:t> Area (EHEA), </a:t>
            </a:r>
            <a:r>
              <a:rPr lang="fi-FI" b="1" i="1" dirty="0" err="1" smtClean="0"/>
              <a:t>provided</a:t>
            </a:r>
            <a:r>
              <a:rPr lang="fi-FI" b="1" i="1" dirty="0" smtClean="0"/>
              <a:t> </a:t>
            </a:r>
            <a:r>
              <a:rPr lang="fi-FI" b="1" i="1" dirty="0" err="1" smtClean="0"/>
              <a:t>by</a:t>
            </a:r>
            <a:r>
              <a:rPr lang="fi-FI" b="1" i="1" dirty="0" smtClean="0"/>
              <a:t> the </a:t>
            </a:r>
            <a:r>
              <a:rPr lang="fi-FI" b="1" i="1" dirty="0" err="1" smtClean="0"/>
              <a:t>European</a:t>
            </a:r>
            <a:r>
              <a:rPr lang="fi-FI" b="1" i="1" dirty="0" smtClean="0"/>
              <a:t> Association for </a:t>
            </a:r>
            <a:r>
              <a:rPr lang="fi-FI" b="1" i="1" dirty="0" err="1" smtClean="0"/>
              <a:t>Quality</a:t>
            </a:r>
            <a:r>
              <a:rPr lang="fi-FI" b="1" i="1" dirty="0" smtClean="0"/>
              <a:t> Assurance in </a:t>
            </a:r>
            <a:r>
              <a:rPr lang="fi-FI" b="1" i="1" dirty="0" err="1" smtClean="0"/>
              <a:t>Higher</a:t>
            </a:r>
            <a:r>
              <a:rPr lang="fi-FI" b="1" i="1" dirty="0" smtClean="0"/>
              <a:t> </a:t>
            </a:r>
            <a:r>
              <a:rPr lang="fi-FI" b="1" i="1" dirty="0" err="1" smtClean="0"/>
              <a:t>Education</a:t>
            </a:r>
            <a:r>
              <a:rPr lang="fi-FI" b="1" i="1" dirty="0" smtClean="0"/>
              <a:t> (ENQA)    </a:t>
            </a:r>
          </a:p>
          <a:p>
            <a:pPr>
              <a:buNone/>
            </a:pPr>
            <a:r>
              <a:rPr lang="fi-FI" b="1" i="1" dirty="0" smtClean="0"/>
              <a:t>  (3rd Ed. 2009)</a:t>
            </a:r>
          </a:p>
          <a:p>
            <a:pPr>
              <a:buNone/>
            </a:pPr>
            <a:endParaRPr lang="fi-FI" b="1" i="1" dirty="0" smtClean="0"/>
          </a:p>
          <a:p>
            <a:pPr>
              <a:buNone/>
            </a:pPr>
            <a:r>
              <a:rPr lang="fi-FI" b="1" dirty="0" smtClean="0"/>
              <a:t> The main </a:t>
            </a:r>
            <a:r>
              <a:rPr lang="fi-FI" b="1" dirty="0" err="1" smtClean="0"/>
              <a:t>recommendations</a:t>
            </a:r>
            <a:r>
              <a:rPr lang="fi-FI" b="1" dirty="0" smtClean="0"/>
              <a:t>:</a:t>
            </a:r>
          </a:p>
          <a:p>
            <a:pPr>
              <a:buFontTx/>
              <a:buChar char="-"/>
            </a:pPr>
            <a:r>
              <a:rPr lang="fi-FI" b="1" dirty="0" err="1" smtClean="0"/>
              <a:t>European</a:t>
            </a:r>
            <a:r>
              <a:rPr lang="fi-FI" b="1" dirty="0" smtClean="0"/>
              <a:t> </a:t>
            </a:r>
            <a:r>
              <a:rPr lang="fi-FI" b="1" dirty="0" err="1" smtClean="0"/>
              <a:t>standards</a:t>
            </a:r>
            <a:r>
              <a:rPr lang="fi-FI" b="1" dirty="0" smtClean="0"/>
              <a:t> for </a:t>
            </a:r>
            <a:r>
              <a:rPr lang="fi-FI" b="1" u="sng" dirty="0" err="1" smtClean="0"/>
              <a:t>internal</a:t>
            </a:r>
            <a:r>
              <a:rPr lang="fi-FI" b="1" u="sng" dirty="0" smtClean="0"/>
              <a:t> </a:t>
            </a:r>
            <a:r>
              <a:rPr lang="fi-FI" b="1" dirty="0" smtClean="0"/>
              <a:t>and </a:t>
            </a:r>
            <a:r>
              <a:rPr lang="fi-FI" b="1" u="sng" dirty="0" err="1" smtClean="0"/>
              <a:t>external</a:t>
            </a:r>
            <a:r>
              <a:rPr lang="fi-FI" b="1" u="sng" dirty="0" smtClean="0"/>
              <a:t> </a:t>
            </a:r>
            <a:r>
              <a:rPr lang="fi-FI" b="1" dirty="0" smtClean="0"/>
              <a:t> QA, and for </a:t>
            </a:r>
            <a:r>
              <a:rPr lang="fi-FI" b="1" dirty="0" err="1" smtClean="0"/>
              <a:t>external</a:t>
            </a:r>
            <a:r>
              <a:rPr lang="fi-FI" b="1" dirty="0" smtClean="0"/>
              <a:t> QA </a:t>
            </a:r>
            <a:r>
              <a:rPr lang="fi-FI" b="1" u="sng" dirty="0" err="1" smtClean="0"/>
              <a:t>agencies</a:t>
            </a:r>
            <a:r>
              <a:rPr lang="fi-FI" b="1" dirty="0" smtClean="0"/>
              <a:t>;</a:t>
            </a:r>
          </a:p>
          <a:p>
            <a:pPr>
              <a:buFontTx/>
              <a:buChar char="-"/>
            </a:pPr>
            <a:r>
              <a:rPr lang="fi-FI" b="1" dirty="0" smtClean="0"/>
              <a:t>The </a:t>
            </a:r>
            <a:r>
              <a:rPr lang="fi-FI" b="1" u="sng" dirty="0" err="1" smtClean="0"/>
              <a:t>agencies</a:t>
            </a:r>
            <a:r>
              <a:rPr lang="fi-FI" b="1" u="sng" dirty="0" smtClean="0"/>
              <a:t> </a:t>
            </a:r>
            <a:r>
              <a:rPr lang="fi-FI" b="1" dirty="0" err="1" smtClean="0"/>
              <a:t>will</a:t>
            </a:r>
            <a:r>
              <a:rPr lang="fi-FI" b="1" dirty="0" smtClean="0"/>
              <a:t> </a:t>
            </a:r>
            <a:r>
              <a:rPr lang="fi-FI" b="1" dirty="0" err="1" smtClean="0"/>
              <a:t>use</a:t>
            </a:r>
            <a:r>
              <a:rPr lang="fi-FI" b="1" dirty="0" smtClean="0"/>
              <a:t> the common </a:t>
            </a:r>
            <a:r>
              <a:rPr lang="fi-FI" b="1" dirty="0" err="1" smtClean="0"/>
              <a:t>reference</a:t>
            </a:r>
            <a:r>
              <a:rPr lang="fi-FI" b="1" dirty="0" smtClean="0"/>
              <a:t> </a:t>
            </a:r>
            <a:r>
              <a:rPr lang="fi-FI" b="1" dirty="0" err="1" smtClean="0"/>
              <a:t>points</a:t>
            </a:r>
            <a:r>
              <a:rPr lang="fi-FI" b="1" dirty="0" smtClean="0"/>
              <a:t> for QA; the </a:t>
            </a:r>
            <a:r>
              <a:rPr lang="fi-FI" b="1" dirty="0" err="1" smtClean="0"/>
              <a:t>eligible</a:t>
            </a:r>
            <a:r>
              <a:rPr lang="fi-FI" b="1" dirty="0" smtClean="0"/>
              <a:t>  </a:t>
            </a:r>
            <a:r>
              <a:rPr lang="fi-FI" b="1" dirty="0" err="1" smtClean="0"/>
              <a:t>agencies</a:t>
            </a:r>
            <a:r>
              <a:rPr lang="fi-FI" b="1" dirty="0" smtClean="0"/>
              <a:t> </a:t>
            </a:r>
            <a:r>
              <a:rPr lang="fi-FI" b="1" dirty="0" err="1" smtClean="0"/>
              <a:t>are</a:t>
            </a:r>
            <a:r>
              <a:rPr lang="fi-FI" b="1" dirty="0" smtClean="0"/>
              <a:t> </a:t>
            </a:r>
            <a:r>
              <a:rPr lang="fi-FI" b="1" u="sng" dirty="0" err="1" smtClean="0"/>
              <a:t>registered</a:t>
            </a:r>
            <a:r>
              <a:rPr lang="fi-FI" b="1" u="sng" dirty="0" smtClean="0"/>
              <a:t> </a:t>
            </a:r>
            <a:r>
              <a:rPr lang="fi-FI" b="1" dirty="0" smtClean="0"/>
              <a:t>at the </a:t>
            </a:r>
            <a:r>
              <a:rPr lang="fi-FI" b="1" dirty="0" err="1" smtClean="0"/>
              <a:t>European</a:t>
            </a:r>
            <a:r>
              <a:rPr lang="fi-FI" b="1" dirty="0" smtClean="0"/>
              <a:t> </a:t>
            </a:r>
            <a:r>
              <a:rPr lang="fi-FI" b="1" dirty="0" err="1" smtClean="0"/>
              <a:t>level</a:t>
            </a:r>
            <a:r>
              <a:rPr lang="fi-FI" b="1" dirty="0" smtClean="0"/>
              <a:t>;</a:t>
            </a:r>
          </a:p>
          <a:p>
            <a:pPr>
              <a:buFontTx/>
              <a:buChar char="-"/>
            </a:pPr>
            <a:r>
              <a:rPr lang="fi-FI" b="1" u="sng" dirty="0" err="1" smtClean="0"/>
              <a:t>Consistency</a:t>
            </a:r>
            <a:r>
              <a:rPr lang="fi-FI" b="1" u="sng" dirty="0" smtClean="0"/>
              <a:t> </a:t>
            </a:r>
            <a:r>
              <a:rPr lang="fi-FI" b="1" dirty="0" smtClean="0"/>
              <a:t>of QA </a:t>
            </a:r>
            <a:r>
              <a:rPr lang="fi-FI" b="1" dirty="0" err="1" smtClean="0"/>
              <a:t>across</a:t>
            </a:r>
            <a:r>
              <a:rPr lang="fi-FI" b="1" dirty="0" smtClean="0"/>
              <a:t> the EHEA;</a:t>
            </a:r>
          </a:p>
          <a:p>
            <a:pPr>
              <a:buFontTx/>
              <a:buChar char="-"/>
            </a:pPr>
            <a:r>
              <a:rPr lang="fi-FI" b="1" dirty="0" smtClean="0"/>
              <a:t>Mutual </a:t>
            </a:r>
            <a:r>
              <a:rPr lang="fi-FI" b="1" u="sng" dirty="0" err="1" smtClean="0"/>
              <a:t>trust</a:t>
            </a:r>
            <a:r>
              <a:rPr lang="fi-FI" b="1" u="sng" dirty="0" smtClean="0"/>
              <a:t> </a:t>
            </a:r>
            <a:r>
              <a:rPr lang="fi-FI" b="1" dirty="0" smtClean="0"/>
              <a:t>and </a:t>
            </a:r>
            <a:r>
              <a:rPr lang="fi-FI" b="1" dirty="0" err="1" smtClean="0"/>
              <a:t>mutual</a:t>
            </a:r>
            <a:r>
              <a:rPr lang="fi-FI" b="1" dirty="0" smtClean="0"/>
              <a:t> </a:t>
            </a:r>
            <a:r>
              <a:rPr lang="fi-FI" b="1" dirty="0" err="1" smtClean="0"/>
              <a:t>recognition</a:t>
            </a:r>
            <a:r>
              <a:rPr lang="fi-FI" b="1" dirty="0" smtClean="0"/>
              <a:t>!</a:t>
            </a:r>
          </a:p>
          <a:p>
            <a:pPr>
              <a:buNone/>
            </a:pPr>
            <a:endParaRPr lang="fi-FI" b="1" i="1" dirty="0" smtClean="0"/>
          </a:p>
        </p:txBody>
      </p:sp>
      <p:sp>
        <p:nvSpPr>
          <p:cNvPr id="4" name="Päiväykse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9.5.2011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9E175-D428-4498-81E0-E5F208FE3121}" type="slidenum">
              <a:rPr lang="fi-FI" smtClean="0"/>
              <a:pPr/>
              <a:t>2</a:t>
            </a:fld>
            <a:endParaRPr lang="fi-FI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2400" dirty="0" err="1" smtClean="0"/>
              <a:t>European</a:t>
            </a:r>
            <a:r>
              <a:rPr lang="fi-FI" sz="2400" dirty="0" smtClean="0"/>
              <a:t> </a:t>
            </a:r>
            <a:r>
              <a:rPr lang="fi-FI" sz="2400" dirty="0" err="1" smtClean="0"/>
              <a:t>Standards</a:t>
            </a:r>
            <a:r>
              <a:rPr lang="fi-FI" sz="2400" dirty="0" smtClean="0"/>
              <a:t> for the </a:t>
            </a:r>
            <a:r>
              <a:rPr lang="fi-FI" sz="2400" u="sng" dirty="0" err="1" smtClean="0"/>
              <a:t>External</a:t>
            </a:r>
            <a:r>
              <a:rPr lang="fi-FI" sz="2400" u="sng" dirty="0" smtClean="0"/>
              <a:t> </a:t>
            </a:r>
            <a:r>
              <a:rPr lang="fi-FI" sz="2400" dirty="0" err="1" smtClean="0"/>
              <a:t>Quality</a:t>
            </a:r>
            <a:r>
              <a:rPr lang="fi-FI" sz="2400" dirty="0" smtClean="0"/>
              <a:t> Assurance of </a:t>
            </a:r>
            <a:r>
              <a:rPr lang="fi-FI" sz="2400" dirty="0" err="1" smtClean="0"/>
              <a:t>Higher</a:t>
            </a:r>
            <a:r>
              <a:rPr lang="fi-FI" sz="2400" dirty="0" smtClean="0"/>
              <a:t> </a:t>
            </a:r>
            <a:r>
              <a:rPr lang="fi-FI" sz="2400" dirty="0" err="1" smtClean="0"/>
              <a:t>Education</a:t>
            </a:r>
            <a:r>
              <a:rPr lang="fi-FI" sz="2400" dirty="0" smtClean="0"/>
              <a:t>:</a:t>
            </a:r>
            <a:endParaRPr lang="fi-FI" sz="24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5800" y="1904999"/>
            <a:ext cx="8026400" cy="4116389"/>
          </a:xfrm>
        </p:spPr>
        <p:txBody>
          <a:bodyPr/>
          <a:lstStyle/>
          <a:p>
            <a:r>
              <a:rPr lang="fi-FI" b="1" dirty="0" err="1" smtClean="0"/>
              <a:t>Take</a:t>
            </a:r>
            <a:r>
              <a:rPr lang="fi-FI" b="1" dirty="0" smtClean="0"/>
              <a:t> into </a:t>
            </a:r>
            <a:r>
              <a:rPr lang="fi-FI" b="1" dirty="0" err="1" smtClean="0"/>
              <a:t>account</a:t>
            </a:r>
            <a:r>
              <a:rPr lang="fi-FI" b="1" dirty="0" smtClean="0"/>
              <a:t> the </a:t>
            </a:r>
            <a:r>
              <a:rPr lang="fi-FI" b="1" u="sng" dirty="0" err="1" smtClean="0"/>
              <a:t>effectiveness</a:t>
            </a:r>
            <a:r>
              <a:rPr lang="fi-FI" b="1" u="sng" dirty="0" smtClean="0"/>
              <a:t> </a:t>
            </a:r>
            <a:r>
              <a:rPr lang="fi-FI" b="1" dirty="0" smtClean="0"/>
              <a:t>of the </a:t>
            </a:r>
            <a:r>
              <a:rPr lang="fi-FI" b="1" u="sng" dirty="0" err="1" smtClean="0"/>
              <a:t>internal</a:t>
            </a:r>
            <a:r>
              <a:rPr lang="fi-FI" b="1" u="sng" dirty="0" smtClean="0"/>
              <a:t> </a:t>
            </a:r>
            <a:r>
              <a:rPr lang="fi-FI" b="1" dirty="0" smtClean="0"/>
              <a:t>QA </a:t>
            </a:r>
            <a:r>
              <a:rPr lang="fi-FI" b="1" dirty="0" err="1" smtClean="0"/>
              <a:t>procedures</a:t>
            </a:r>
            <a:r>
              <a:rPr lang="fi-FI" b="1" dirty="0" smtClean="0"/>
              <a:t>;</a:t>
            </a:r>
          </a:p>
          <a:p>
            <a:r>
              <a:rPr lang="fi-FI" b="1" u="sng" dirty="0" smtClean="0"/>
              <a:t>The </a:t>
            </a:r>
            <a:r>
              <a:rPr lang="fi-FI" b="1" u="sng" dirty="0" err="1" smtClean="0"/>
              <a:t>aims</a:t>
            </a:r>
            <a:r>
              <a:rPr lang="fi-FI" b="1" u="sng" dirty="0" smtClean="0"/>
              <a:t> and </a:t>
            </a:r>
            <a:r>
              <a:rPr lang="fi-FI" b="1" u="sng" dirty="0" err="1" smtClean="0"/>
              <a:t>objectives</a:t>
            </a:r>
            <a:r>
              <a:rPr lang="fi-FI" b="1" u="sng" dirty="0" smtClean="0"/>
              <a:t> </a:t>
            </a:r>
            <a:r>
              <a:rPr lang="fi-FI" b="1" dirty="0" smtClean="0"/>
              <a:t>of QA </a:t>
            </a:r>
            <a:r>
              <a:rPr lang="fi-FI" b="1" dirty="0" err="1" smtClean="0"/>
              <a:t>processes</a:t>
            </a:r>
            <a:r>
              <a:rPr lang="fi-FI" b="1" dirty="0" smtClean="0"/>
              <a:t> </a:t>
            </a:r>
            <a:r>
              <a:rPr lang="fi-FI" b="1" dirty="0" err="1" smtClean="0"/>
              <a:t>should</a:t>
            </a:r>
            <a:r>
              <a:rPr lang="fi-FI" b="1" dirty="0" smtClean="0"/>
              <a:t> </a:t>
            </a:r>
            <a:r>
              <a:rPr lang="fi-FI" b="1" dirty="0" err="1" smtClean="0"/>
              <a:t>be</a:t>
            </a:r>
            <a:r>
              <a:rPr lang="fi-FI" b="1" dirty="0" smtClean="0"/>
              <a:t> </a:t>
            </a:r>
            <a:r>
              <a:rPr lang="fi-FI" b="1" dirty="0" err="1" smtClean="0"/>
              <a:t>determined</a:t>
            </a:r>
            <a:r>
              <a:rPr lang="fi-FI" b="1" dirty="0" smtClean="0"/>
              <a:t> </a:t>
            </a:r>
            <a:r>
              <a:rPr lang="fi-FI" b="1" dirty="0" err="1" smtClean="0"/>
              <a:t>before</a:t>
            </a:r>
            <a:r>
              <a:rPr lang="fi-FI" b="1" dirty="0" smtClean="0"/>
              <a:t> the </a:t>
            </a:r>
            <a:r>
              <a:rPr lang="fi-FI" b="1" dirty="0" err="1" smtClean="0"/>
              <a:t>processes</a:t>
            </a:r>
            <a:r>
              <a:rPr lang="fi-FI" b="1" dirty="0" smtClean="0"/>
              <a:t> </a:t>
            </a:r>
            <a:r>
              <a:rPr lang="fi-FI" b="1" dirty="0" err="1" smtClean="0"/>
              <a:t>themselves</a:t>
            </a:r>
            <a:r>
              <a:rPr lang="fi-FI" b="1" dirty="0" smtClean="0"/>
              <a:t> </a:t>
            </a:r>
            <a:r>
              <a:rPr lang="fi-FI" b="1" dirty="0" err="1" smtClean="0"/>
              <a:t>are</a:t>
            </a:r>
            <a:r>
              <a:rPr lang="fi-FI" b="1" dirty="0" smtClean="0"/>
              <a:t> </a:t>
            </a:r>
            <a:r>
              <a:rPr lang="fi-FI" b="1" dirty="0" err="1" smtClean="0"/>
              <a:t>developed</a:t>
            </a:r>
            <a:r>
              <a:rPr lang="fi-FI" b="1" dirty="0" smtClean="0"/>
              <a:t>, </a:t>
            </a:r>
            <a:r>
              <a:rPr lang="fi-FI" b="1" dirty="0" err="1" smtClean="0"/>
              <a:t>by</a:t>
            </a:r>
            <a:r>
              <a:rPr lang="fi-FI" b="1" dirty="0" smtClean="0"/>
              <a:t> </a:t>
            </a:r>
            <a:r>
              <a:rPr lang="fi-FI" b="1" dirty="0" err="1" smtClean="0"/>
              <a:t>all</a:t>
            </a:r>
            <a:r>
              <a:rPr lang="fi-FI" b="1" dirty="0" smtClean="0"/>
              <a:t> </a:t>
            </a:r>
            <a:r>
              <a:rPr lang="fi-FI" b="1" dirty="0" err="1" smtClean="0"/>
              <a:t>responsible</a:t>
            </a:r>
            <a:r>
              <a:rPr lang="fi-FI" b="1" dirty="0" smtClean="0"/>
              <a:t> </a:t>
            </a:r>
            <a:r>
              <a:rPr lang="fi-FI" b="1" dirty="0" err="1" smtClean="0"/>
              <a:t>partners</a:t>
            </a:r>
            <a:r>
              <a:rPr lang="fi-FI" b="1" dirty="0" smtClean="0"/>
              <a:t>, and </a:t>
            </a:r>
            <a:r>
              <a:rPr lang="fi-FI" b="1" dirty="0" err="1" smtClean="0"/>
              <a:t>be</a:t>
            </a:r>
            <a:r>
              <a:rPr lang="fi-FI" b="1" dirty="0" smtClean="0"/>
              <a:t> </a:t>
            </a:r>
            <a:r>
              <a:rPr lang="fi-FI" b="1" dirty="0" err="1" smtClean="0"/>
              <a:t>published</a:t>
            </a:r>
            <a:r>
              <a:rPr lang="fi-FI" b="1" dirty="0" smtClean="0"/>
              <a:t>;</a:t>
            </a:r>
          </a:p>
          <a:p>
            <a:r>
              <a:rPr lang="fi-FI" b="1" dirty="0" err="1" smtClean="0"/>
              <a:t>Any</a:t>
            </a:r>
            <a:r>
              <a:rPr lang="fi-FI" b="1" dirty="0" smtClean="0"/>
              <a:t> </a:t>
            </a:r>
            <a:r>
              <a:rPr lang="fi-FI" b="1" dirty="0" err="1" smtClean="0"/>
              <a:t>formal</a:t>
            </a:r>
            <a:r>
              <a:rPr lang="fi-FI" b="1" dirty="0" smtClean="0"/>
              <a:t> </a:t>
            </a:r>
            <a:r>
              <a:rPr lang="fi-FI" b="1" dirty="0" err="1" smtClean="0"/>
              <a:t>decisions</a:t>
            </a:r>
            <a:r>
              <a:rPr lang="fi-FI" b="1" dirty="0" smtClean="0"/>
              <a:t> made as a </a:t>
            </a:r>
            <a:r>
              <a:rPr lang="fi-FI" b="1" dirty="0" err="1" smtClean="0"/>
              <a:t>result</a:t>
            </a:r>
            <a:r>
              <a:rPr lang="fi-FI" b="1" dirty="0" smtClean="0"/>
              <a:t> of an </a:t>
            </a:r>
            <a:r>
              <a:rPr lang="fi-FI" b="1" dirty="0" err="1" smtClean="0"/>
              <a:t>external</a:t>
            </a:r>
            <a:r>
              <a:rPr lang="fi-FI" b="1" dirty="0" smtClean="0"/>
              <a:t> QA </a:t>
            </a:r>
            <a:r>
              <a:rPr lang="fi-FI" b="1" dirty="0" err="1" smtClean="0"/>
              <a:t>activity</a:t>
            </a:r>
            <a:r>
              <a:rPr lang="fi-FI" b="1" dirty="0" smtClean="0"/>
              <a:t> </a:t>
            </a:r>
            <a:r>
              <a:rPr lang="fi-FI" b="1" dirty="0" err="1" smtClean="0"/>
              <a:t>should</a:t>
            </a:r>
            <a:r>
              <a:rPr lang="fi-FI" b="1" dirty="0" smtClean="0"/>
              <a:t> </a:t>
            </a:r>
            <a:r>
              <a:rPr lang="fi-FI" b="1" dirty="0" err="1" smtClean="0"/>
              <a:t>be</a:t>
            </a:r>
            <a:r>
              <a:rPr lang="fi-FI" b="1" dirty="0" smtClean="0"/>
              <a:t> </a:t>
            </a:r>
            <a:r>
              <a:rPr lang="fi-FI" b="1" dirty="0" err="1" smtClean="0"/>
              <a:t>based</a:t>
            </a:r>
            <a:r>
              <a:rPr lang="fi-FI" b="1" dirty="0" smtClean="0"/>
              <a:t> on </a:t>
            </a:r>
            <a:r>
              <a:rPr lang="fi-FI" b="1" dirty="0" err="1" smtClean="0"/>
              <a:t>explicit</a:t>
            </a:r>
            <a:r>
              <a:rPr lang="fi-FI" b="1" dirty="0" smtClean="0"/>
              <a:t> </a:t>
            </a:r>
            <a:r>
              <a:rPr lang="fi-FI" b="1" u="sng" dirty="0" err="1" smtClean="0"/>
              <a:t>published</a:t>
            </a:r>
            <a:r>
              <a:rPr lang="fi-FI" b="1" u="sng" dirty="0" smtClean="0"/>
              <a:t> </a:t>
            </a:r>
            <a:r>
              <a:rPr lang="fi-FI" b="1" u="sng" dirty="0" err="1" smtClean="0"/>
              <a:t>criteria</a:t>
            </a:r>
            <a:r>
              <a:rPr lang="fi-FI" b="1" u="sng" dirty="0" smtClean="0"/>
              <a:t> </a:t>
            </a:r>
            <a:r>
              <a:rPr lang="fi-FI" b="1" dirty="0" err="1" smtClean="0"/>
              <a:t>that</a:t>
            </a:r>
            <a:r>
              <a:rPr lang="fi-FI" b="1" dirty="0" smtClean="0"/>
              <a:t> </a:t>
            </a:r>
            <a:r>
              <a:rPr lang="fi-FI" b="1" dirty="0" err="1" smtClean="0"/>
              <a:t>are</a:t>
            </a:r>
            <a:r>
              <a:rPr lang="fi-FI" b="1" dirty="0" smtClean="0"/>
              <a:t> </a:t>
            </a:r>
            <a:r>
              <a:rPr lang="fi-FI" b="1" dirty="0" err="1" smtClean="0"/>
              <a:t>applied</a:t>
            </a:r>
            <a:r>
              <a:rPr lang="fi-FI" b="1" dirty="0" smtClean="0"/>
              <a:t> </a:t>
            </a:r>
            <a:r>
              <a:rPr lang="fi-FI" b="1" dirty="0" err="1" smtClean="0"/>
              <a:t>consistently</a:t>
            </a:r>
            <a:r>
              <a:rPr lang="fi-FI" b="1" dirty="0" smtClean="0"/>
              <a:t>;</a:t>
            </a:r>
          </a:p>
          <a:p>
            <a:r>
              <a:rPr lang="fi-FI" b="1" dirty="0" err="1" smtClean="0"/>
              <a:t>They</a:t>
            </a:r>
            <a:r>
              <a:rPr lang="fi-FI" b="1" dirty="0" smtClean="0"/>
              <a:t> </a:t>
            </a:r>
            <a:r>
              <a:rPr lang="fi-FI" b="1" dirty="0" err="1" smtClean="0"/>
              <a:t>should</a:t>
            </a:r>
            <a:r>
              <a:rPr lang="fi-FI" b="1" dirty="0" smtClean="0"/>
              <a:t> </a:t>
            </a:r>
            <a:r>
              <a:rPr lang="fi-FI" b="1" dirty="0" err="1" smtClean="0"/>
              <a:t>be</a:t>
            </a:r>
            <a:r>
              <a:rPr lang="fi-FI" b="1" dirty="0" smtClean="0"/>
              <a:t> </a:t>
            </a:r>
            <a:r>
              <a:rPr lang="fi-FI" b="1" dirty="0" err="1" smtClean="0"/>
              <a:t>designed</a:t>
            </a:r>
            <a:r>
              <a:rPr lang="fi-FI" b="1" dirty="0" smtClean="0"/>
              <a:t> to </a:t>
            </a:r>
            <a:r>
              <a:rPr lang="fi-FI" b="1" dirty="0" err="1" smtClean="0"/>
              <a:t>ensure</a:t>
            </a:r>
            <a:r>
              <a:rPr lang="fi-FI" b="1" dirty="0" smtClean="0"/>
              <a:t> </a:t>
            </a:r>
            <a:r>
              <a:rPr lang="fi-FI" b="1" dirty="0" err="1" smtClean="0"/>
              <a:t>their</a:t>
            </a:r>
            <a:r>
              <a:rPr lang="fi-FI" b="1" dirty="0" smtClean="0"/>
              <a:t> </a:t>
            </a:r>
            <a:r>
              <a:rPr lang="fi-FI" b="1" u="sng" dirty="0" err="1" smtClean="0"/>
              <a:t>fitness</a:t>
            </a:r>
            <a:r>
              <a:rPr lang="fi-FI" b="1" u="sng" dirty="0" smtClean="0"/>
              <a:t> </a:t>
            </a:r>
            <a:r>
              <a:rPr lang="fi-FI" b="1" dirty="0" smtClean="0"/>
              <a:t>to </a:t>
            </a:r>
            <a:r>
              <a:rPr lang="fi-FI" b="1" dirty="0" err="1" smtClean="0"/>
              <a:t>achieve</a:t>
            </a:r>
            <a:r>
              <a:rPr lang="fi-FI" b="1" dirty="0" smtClean="0"/>
              <a:t> the </a:t>
            </a:r>
            <a:r>
              <a:rPr lang="fi-FI" b="1" dirty="0" err="1" smtClean="0"/>
              <a:t>aims</a:t>
            </a:r>
            <a:r>
              <a:rPr lang="fi-FI" b="1" dirty="0" smtClean="0"/>
              <a:t> and </a:t>
            </a:r>
            <a:r>
              <a:rPr lang="fi-FI" b="1" dirty="0" err="1" smtClean="0"/>
              <a:t>objectives</a:t>
            </a:r>
            <a:r>
              <a:rPr lang="fi-FI" b="1" dirty="0" smtClean="0"/>
              <a:t> set for </a:t>
            </a:r>
            <a:r>
              <a:rPr lang="fi-FI" b="1" dirty="0" err="1" smtClean="0"/>
              <a:t>them</a:t>
            </a:r>
            <a:r>
              <a:rPr lang="fi-FI" b="1" dirty="0" smtClean="0"/>
              <a:t>;</a:t>
            </a:r>
          </a:p>
          <a:p>
            <a:r>
              <a:rPr lang="fi-FI" b="1" dirty="0" smtClean="0"/>
              <a:t>The </a:t>
            </a:r>
            <a:r>
              <a:rPr lang="fi-FI" b="1" dirty="0" err="1" smtClean="0"/>
              <a:t>reports</a:t>
            </a:r>
            <a:r>
              <a:rPr lang="fi-FI" b="1" dirty="0" smtClean="0"/>
              <a:t> </a:t>
            </a:r>
            <a:r>
              <a:rPr lang="fi-FI" b="1" dirty="0" err="1" smtClean="0"/>
              <a:t>should</a:t>
            </a:r>
            <a:r>
              <a:rPr lang="fi-FI" b="1" dirty="0" smtClean="0"/>
              <a:t> </a:t>
            </a:r>
            <a:r>
              <a:rPr lang="fi-FI" b="1" dirty="0" err="1" smtClean="0"/>
              <a:t>be</a:t>
            </a:r>
            <a:r>
              <a:rPr lang="fi-FI" b="1" dirty="0" smtClean="0"/>
              <a:t> </a:t>
            </a:r>
            <a:r>
              <a:rPr lang="fi-FI" b="1" u="sng" dirty="0" err="1" smtClean="0"/>
              <a:t>published</a:t>
            </a:r>
            <a:r>
              <a:rPr lang="fi-FI" b="1" dirty="0" smtClean="0"/>
              <a:t>, in a </a:t>
            </a:r>
            <a:r>
              <a:rPr lang="fi-FI" b="1" dirty="0" err="1" smtClean="0"/>
              <a:t>clear</a:t>
            </a:r>
            <a:r>
              <a:rPr lang="fi-FI" b="1" dirty="0" smtClean="0"/>
              <a:t> </a:t>
            </a:r>
            <a:r>
              <a:rPr lang="fi-FI" b="1" dirty="0" err="1" smtClean="0"/>
              <a:t>style</a:t>
            </a:r>
            <a:r>
              <a:rPr lang="fi-FI" b="1" dirty="0" smtClean="0"/>
              <a:t>, and </a:t>
            </a:r>
            <a:r>
              <a:rPr lang="fi-FI" b="1" dirty="0" err="1" smtClean="0"/>
              <a:t>be</a:t>
            </a:r>
            <a:r>
              <a:rPr lang="fi-FI" b="1" dirty="0" smtClean="0"/>
              <a:t> </a:t>
            </a:r>
            <a:r>
              <a:rPr lang="fi-FI" b="1" dirty="0" err="1" smtClean="0"/>
              <a:t>readily</a:t>
            </a:r>
            <a:r>
              <a:rPr lang="fi-FI" b="1" dirty="0" smtClean="0"/>
              <a:t> </a:t>
            </a:r>
            <a:r>
              <a:rPr lang="fi-FI" b="1" dirty="0" err="1" smtClean="0"/>
              <a:t>accessible</a:t>
            </a:r>
            <a:r>
              <a:rPr lang="fi-FI" b="1" dirty="0" smtClean="0"/>
              <a:t> to </a:t>
            </a:r>
            <a:r>
              <a:rPr lang="fi-FI" b="1" dirty="0" err="1" smtClean="0"/>
              <a:t>its</a:t>
            </a:r>
            <a:r>
              <a:rPr lang="fi-FI" b="1" dirty="0" smtClean="0"/>
              <a:t> </a:t>
            </a:r>
            <a:r>
              <a:rPr lang="fi-FI" b="1" dirty="0" err="1" smtClean="0"/>
              <a:t>intended</a:t>
            </a:r>
            <a:r>
              <a:rPr lang="fi-FI" b="1" dirty="0" smtClean="0"/>
              <a:t> </a:t>
            </a:r>
            <a:r>
              <a:rPr lang="fi-FI" b="1" dirty="0" err="1" smtClean="0"/>
              <a:t>readership</a:t>
            </a:r>
            <a:r>
              <a:rPr lang="fi-FI" b="1" dirty="0" smtClean="0"/>
              <a:t>;</a:t>
            </a:r>
            <a:endParaRPr lang="fi-FI" dirty="0"/>
          </a:p>
        </p:txBody>
      </p:sp>
      <p:sp>
        <p:nvSpPr>
          <p:cNvPr id="4" name="Päiväykse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9.5.2011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9E175-D428-4498-81E0-E5F208FE3121}" type="slidenum">
              <a:rPr lang="fi-FI" smtClean="0"/>
              <a:pPr/>
              <a:t>3</a:t>
            </a:fld>
            <a:endParaRPr lang="fi-FI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93062" cy="333375"/>
          </a:xfrm>
        </p:spPr>
        <p:txBody>
          <a:bodyPr/>
          <a:lstStyle/>
          <a:p>
            <a:r>
              <a:rPr lang="fi-FI" sz="2400" dirty="0" err="1" smtClean="0"/>
              <a:t>Cont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719138" y="1295401"/>
            <a:ext cx="7993062" cy="4725988"/>
          </a:xfrm>
        </p:spPr>
        <p:txBody>
          <a:bodyPr/>
          <a:lstStyle/>
          <a:p>
            <a:pPr>
              <a:buNone/>
            </a:pPr>
            <a:endParaRPr lang="fi-FI" b="1" dirty="0" smtClean="0"/>
          </a:p>
          <a:p>
            <a:r>
              <a:rPr lang="fi-FI" b="1" dirty="0" err="1" smtClean="0"/>
              <a:t>There</a:t>
            </a:r>
            <a:r>
              <a:rPr lang="fi-FI" b="1" dirty="0" smtClean="0"/>
              <a:t> </a:t>
            </a:r>
            <a:r>
              <a:rPr lang="fi-FI" b="1" dirty="0" err="1" smtClean="0"/>
              <a:t>must</a:t>
            </a:r>
            <a:r>
              <a:rPr lang="fi-FI" b="1" dirty="0" smtClean="0"/>
              <a:t> </a:t>
            </a:r>
            <a:r>
              <a:rPr lang="fi-FI" b="1" dirty="0" err="1" smtClean="0"/>
              <a:t>be</a:t>
            </a:r>
            <a:r>
              <a:rPr lang="fi-FI" b="1" dirty="0" smtClean="0"/>
              <a:t> a </a:t>
            </a:r>
            <a:r>
              <a:rPr lang="fi-FI" b="1" dirty="0" err="1" smtClean="0"/>
              <a:t>predetermined</a:t>
            </a:r>
            <a:r>
              <a:rPr lang="fi-FI" b="1" dirty="0" smtClean="0"/>
              <a:t> </a:t>
            </a:r>
            <a:r>
              <a:rPr lang="fi-FI" b="1" u="sng" dirty="0" err="1" smtClean="0"/>
              <a:t>follow-up</a:t>
            </a:r>
            <a:r>
              <a:rPr lang="fi-FI" b="1" u="sng" dirty="0" smtClean="0"/>
              <a:t> </a:t>
            </a:r>
            <a:r>
              <a:rPr lang="fi-FI" b="1" u="sng" dirty="0" err="1" smtClean="0"/>
              <a:t>proced</a:t>
            </a:r>
            <a:r>
              <a:rPr lang="fi-FI" b="1" dirty="0" err="1" smtClean="0"/>
              <a:t>ure</a:t>
            </a:r>
            <a:r>
              <a:rPr lang="fi-FI" b="1" dirty="0" smtClean="0"/>
              <a:t>, </a:t>
            </a:r>
            <a:r>
              <a:rPr lang="fi-FI" b="1" dirty="0" err="1" smtClean="0"/>
              <a:t>incl</a:t>
            </a:r>
            <a:r>
              <a:rPr lang="fi-FI" b="1" dirty="0" smtClean="0"/>
              <a:t>. </a:t>
            </a:r>
            <a:r>
              <a:rPr lang="fi-FI" b="1" dirty="0" err="1" smtClean="0"/>
              <a:t>recommendations</a:t>
            </a:r>
            <a:r>
              <a:rPr lang="fi-FI" b="1" dirty="0" smtClean="0"/>
              <a:t> for action, </a:t>
            </a:r>
            <a:r>
              <a:rPr lang="fi-FI" b="1" dirty="0" err="1" smtClean="0"/>
              <a:t>or</a:t>
            </a:r>
            <a:r>
              <a:rPr lang="fi-FI" b="1" dirty="0" smtClean="0"/>
              <a:t> </a:t>
            </a:r>
            <a:r>
              <a:rPr lang="fi-FI" b="1" dirty="0" err="1" smtClean="0"/>
              <a:t>which</a:t>
            </a:r>
            <a:r>
              <a:rPr lang="fi-FI" b="1" dirty="0" smtClean="0"/>
              <a:t> </a:t>
            </a:r>
            <a:r>
              <a:rPr lang="fi-FI" b="1" dirty="0" err="1" smtClean="0"/>
              <a:t>require</a:t>
            </a:r>
            <a:r>
              <a:rPr lang="fi-FI" b="1" dirty="0" smtClean="0"/>
              <a:t> a </a:t>
            </a:r>
            <a:r>
              <a:rPr lang="fi-FI" b="1" dirty="0" err="1" smtClean="0"/>
              <a:t>subsequent</a:t>
            </a:r>
            <a:r>
              <a:rPr lang="fi-FI" b="1" dirty="0" smtClean="0"/>
              <a:t> action </a:t>
            </a:r>
            <a:r>
              <a:rPr lang="fi-FI" b="1" dirty="0" err="1" smtClean="0"/>
              <a:t>plan</a:t>
            </a:r>
            <a:r>
              <a:rPr lang="fi-FI" b="1" dirty="0" smtClean="0"/>
              <a:t>;</a:t>
            </a:r>
          </a:p>
          <a:p>
            <a:r>
              <a:rPr lang="fi-FI" b="1" dirty="0" smtClean="0"/>
              <a:t>The </a:t>
            </a:r>
            <a:r>
              <a:rPr lang="fi-FI" b="1" dirty="0" err="1" smtClean="0"/>
              <a:t>external</a:t>
            </a:r>
            <a:r>
              <a:rPr lang="fi-FI" b="1" dirty="0" smtClean="0"/>
              <a:t> QA of </a:t>
            </a:r>
            <a:r>
              <a:rPr lang="fi-FI" b="1" dirty="0" err="1" smtClean="0"/>
              <a:t>institutions</a:t>
            </a:r>
            <a:r>
              <a:rPr lang="fi-FI" b="1" dirty="0" smtClean="0"/>
              <a:t> </a:t>
            </a:r>
            <a:r>
              <a:rPr lang="fi-FI" b="1" dirty="0" err="1" smtClean="0"/>
              <a:t>should</a:t>
            </a:r>
            <a:r>
              <a:rPr lang="fi-FI" b="1" dirty="0" smtClean="0"/>
              <a:t> </a:t>
            </a:r>
            <a:r>
              <a:rPr lang="fi-FI" b="1" dirty="0" err="1" smtClean="0"/>
              <a:t>be</a:t>
            </a:r>
            <a:r>
              <a:rPr lang="fi-FI" b="1" dirty="0" smtClean="0"/>
              <a:t> </a:t>
            </a:r>
            <a:r>
              <a:rPr lang="fi-FI" b="1" dirty="0" err="1" smtClean="0"/>
              <a:t>undertaken</a:t>
            </a:r>
            <a:r>
              <a:rPr lang="fi-FI" b="1" dirty="0" smtClean="0"/>
              <a:t> </a:t>
            </a:r>
            <a:r>
              <a:rPr lang="fi-FI" b="1" u="sng" dirty="0" err="1" smtClean="0"/>
              <a:t>cyclically</a:t>
            </a:r>
            <a:r>
              <a:rPr lang="fi-FI" b="1" dirty="0" smtClean="0"/>
              <a:t>;</a:t>
            </a:r>
          </a:p>
          <a:p>
            <a:r>
              <a:rPr lang="fi-FI" b="1" dirty="0" smtClean="0"/>
              <a:t>The </a:t>
            </a:r>
            <a:r>
              <a:rPr lang="fi-FI" b="1" dirty="0" err="1" smtClean="0"/>
              <a:t>agencies</a:t>
            </a:r>
            <a:r>
              <a:rPr lang="fi-FI" b="1" dirty="0" smtClean="0"/>
              <a:t> </a:t>
            </a:r>
            <a:r>
              <a:rPr lang="fi-FI" b="1" dirty="0" err="1" smtClean="0"/>
              <a:t>should</a:t>
            </a:r>
            <a:r>
              <a:rPr lang="fi-FI" b="1" dirty="0" smtClean="0"/>
              <a:t> </a:t>
            </a:r>
            <a:r>
              <a:rPr lang="fi-FI" b="1" dirty="0" err="1" smtClean="0"/>
              <a:t>produce</a:t>
            </a:r>
            <a:r>
              <a:rPr lang="fi-FI" b="1" dirty="0" smtClean="0"/>
              <a:t> </a:t>
            </a:r>
            <a:r>
              <a:rPr lang="fi-FI" b="1" dirty="0" err="1" smtClean="0"/>
              <a:t>from</a:t>
            </a:r>
            <a:r>
              <a:rPr lang="fi-FI" b="1" dirty="0" smtClean="0"/>
              <a:t> </a:t>
            </a:r>
            <a:r>
              <a:rPr lang="fi-FI" b="1" dirty="0" err="1" smtClean="0"/>
              <a:t>time</a:t>
            </a:r>
            <a:r>
              <a:rPr lang="fi-FI" b="1" dirty="0" smtClean="0"/>
              <a:t> to </a:t>
            </a:r>
            <a:r>
              <a:rPr lang="fi-FI" b="1" dirty="0" err="1" smtClean="0"/>
              <a:t>time</a:t>
            </a:r>
            <a:r>
              <a:rPr lang="fi-FI" b="1" dirty="0" smtClean="0"/>
              <a:t> </a:t>
            </a:r>
            <a:r>
              <a:rPr lang="fi-FI" b="1" dirty="0" err="1" smtClean="0"/>
              <a:t>summary</a:t>
            </a:r>
            <a:r>
              <a:rPr lang="fi-FI" b="1" dirty="0" smtClean="0"/>
              <a:t> </a:t>
            </a:r>
            <a:r>
              <a:rPr lang="fi-FI" b="1" dirty="0" err="1" smtClean="0"/>
              <a:t>reports</a:t>
            </a:r>
            <a:r>
              <a:rPr lang="fi-FI" b="1" dirty="0" smtClean="0"/>
              <a:t> and </a:t>
            </a:r>
            <a:r>
              <a:rPr lang="fi-FI" b="1" u="sng" dirty="0" err="1" smtClean="0"/>
              <a:t>analyses</a:t>
            </a:r>
            <a:r>
              <a:rPr lang="fi-FI" b="1" u="sng" dirty="0" smtClean="0"/>
              <a:t> </a:t>
            </a:r>
            <a:r>
              <a:rPr lang="fi-FI" b="1" dirty="0" smtClean="0"/>
              <a:t>of the general </a:t>
            </a:r>
            <a:r>
              <a:rPr lang="fi-FI" b="1" dirty="0" err="1" smtClean="0"/>
              <a:t>findings</a:t>
            </a:r>
            <a:r>
              <a:rPr lang="fi-FI" b="1" dirty="0" smtClean="0"/>
              <a:t> of </a:t>
            </a:r>
            <a:r>
              <a:rPr lang="fi-FI" b="1" dirty="0" err="1" smtClean="0"/>
              <a:t>their</a:t>
            </a:r>
            <a:r>
              <a:rPr lang="fi-FI" b="1" dirty="0" smtClean="0"/>
              <a:t> </a:t>
            </a:r>
            <a:r>
              <a:rPr lang="fi-FI" b="1" dirty="0" err="1" smtClean="0"/>
              <a:t>reviews</a:t>
            </a:r>
            <a:r>
              <a:rPr lang="fi-FI" b="1" dirty="0" smtClean="0"/>
              <a:t>, </a:t>
            </a:r>
            <a:r>
              <a:rPr lang="fi-FI" b="1" dirty="0" err="1" smtClean="0"/>
              <a:t>evaluations</a:t>
            </a:r>
            <a:r>
              <a:rPr lang="fi-FI" b="1" dirty="0" smtClean="0"/>
              <a:t>, </a:t>
            </a:r>
            <a:r>
              <a:rPr lang="fi-FI" b="1" dirty="0" err="1" smtClean="0"/>
              <a:t>assesments</a:t>
            </a:r>
            <a:r>
              <a:rPr lang="fi-FI" b="1" dirty="0" smtClean="0"/>
              <a:t>, etc.</a:t>
            </a:r>
          </a:p>
          <a:p>
            <a:endParaRPr lang="fi-FI" b="1" dirty="0" smtClean="0"/>
          </a:p>
          <a:p>
            <a:r>
              <a:rPr lang="fi-FI" b="1" i="1" dirty="0" smtClean="0"/>
              <a:t>’The </a:t>
            </a:r>
            <a:r>
              <a:rPr lang="fi-FI" b="1" i="1" dirty="0" err="1" smtClean="0"/>
              <a:t>primary</a:t>
            </a:r>
            <a:r>
              <a:rPr lang="fi-FI" b="1" i="1" dirty="0" smtClean="0"/>
              <a:t> </a:t>
            </a:r>
            <a:r>
              <a:rPr lang="fi-FI" b="1" i="1" dirty="0" err="1" smtClean="0"/>
              <a:t>responsibility</a:t>
            </a:r>
            <a:r>
              <a:rPr lang="fi-FI" b="1" i="1" dirty="0" smtClean="0"/>
              <a:t> for </a:t>
            </a:r>
            <a:r>
              <a:rPr lang="fi-FI" b="1" i="1" dirty="0" err="1" smtClean="0"/>
              <a:t>quality</a:t>
            </a:r>
            <a:r>
              <a:rPr lang="fi-FI" b="1" i="1" dirty="0" smtClean="0"/>
              <a:t> </a:t>
            </a:r>
            <a:r>
              <a:rPr lang="fi-FI" b="1" i="1" dirty="0" err="1" smtClean="0"/>
              <a:t>assurance</a:t>
            </a:r>
            <a:r>
              <a:rPr lang="fi-FI" b="1" i="1" dirty="0" smtClean="0"/>
              <a:t> in </a:t>
            </a:r>
            <a:r>
              <a:rPr lang="fi-FI" b="1" i="1" dirty="0" err="1" smtClean="0"/>
              <a:t>higher</a:t>
            </a:r>
            <a:r>
              <a:rPr lang="fi-FI" b="1" i="1" dirty="0" smtClean="0"/>
              <a:t> </a:t>
            </a:r>
            <a:r>
              <a:rPr lang="fi-FI" b="1" i="1" dirty="0" err="1" smtClean="0"/>
              <a:t>education</a:t>
            </a:r>
            <a:r>
              <a:rPr lang="fi-FI" b="1" i="1" dirty="0" smtClean="0"/>
              <a:t> </a:t>
            </a:r>
            <a:r>
              <a:rPr lang="fi-FI" b="1" i="1" dirty="0" err="1" smtClean="0"/>
              <a:t>lies</a:t>
            </a:r>
            <a:r>
              <a:rPr lang="fi-FI" b="1" i="1" dirty="0" smtClean="0"/>
              <a:t> </a:t>
            </a:r>
            <a:r>
              <a:rPr lang="fi-FI" b="1" i="1" dirty="0" err="1" smtClean="0"/>
              <a:t>with</a:t>
            </a:r>
            <a:r>
              <a:rPr lang="fi-FI" b="1" i="1" dirty="0" smtClean="0"/>
              <a:t> </a:t>
            </a:r>
            <a:r>
              <a:rPr lang="fi-FI" b="1" i="1" dirty="0" err="1" smtClean="0"/>
              <a:t>each</a:t>
            </a:r>
            <a:r>
              <a:rPr lang="fi-FI" b="1" i="1" dirty="0" smtClean="0"/>
              <a:t> </a:t>
            </a:r>
            <a:r>
              <a:rPr lang="fi-FI" b="1" i="1" dirty="0" err="1" smtClean="0"/>
              <a:t>institution</a:t>
            </a:r>
            <a:r>
              <a:rPr lang="fi-FI" b="1" i="1" dirty="0" smtClean="0"/>
              <a:t> </a:t>
            </a:r>
            <a:r>
              <a:rPr lang="fi-FI" b="1" i="1" dirty="0" err="1" smtClean="0"/>
              <a:t>itself</a:t>
            </a:r>
            <a:r>
              <a:rPr lang="fi-FI" b="1" i="1" dirty="0" smtClean="0"/>
              <a:t> and </a:t>
            </a:r>
            <a:r>
              <a:rPr lang="fi-FI" b="1" i="1" dirty="0" err="1" smtClean="0"/>
              <a:t>this</a:t>
            </a:r>
            <a:r>
              <a:rPr lang="fi-FI" b="1" i="1" dirty="0" smtClean="0"/>
              <a:t> </a:t>
            </a:r>
            <a:r>
              <a:rPr lang="fi-FI" b="1" i="1" dirty="0" err="1" smtClean="0"/>
              <a:t>provides</a:t>
            </a:r>
            <a:r>
              <a:rPr lang="fi-FI" b="1" i="1" dirty="0" smtClean="0"/>
              <a:t> the </a:t>
            </a:r>
            <a:r>
              <a:rPr lang="fi-FI" b="1" i="1" dirty="0" err="1" smtClean="0"/>
              <a:t>basis</a:t>
            </a:r>
            <a:r>
              <a:rPr lang="fi-FI" b="1" i="1" dirty="0" smtClean="0"/>
              <a:t> for </a:t>
            </a:r>
            <a:r>
              <a:rPr lang="fi-FI" b="1" i="1" dirty="0" err="1" smtClean="0"/>
              <a:t>real</a:t>
            </a:r>
            <a:r>
              <a:rPr lang="fi-FI" b="1" i="1" dirty="0" smtClean="0"/>
              <a:t> </a:t>
            </a:r>
            <a:r>
              <a:rPr lang="fi-FI" b="1" i="1" dirty="0" err="1" smtClean="0"/>
              <a:t>accountability</a:t>
            </a:r>
            <a:r>
              <a:rPr lang="fi-FI" b="1" i="1" dirty="0" smtClean="0"/>
              <a:t> of the </a:t>
            </a:r>
            <a:r>
              <a:rPr lang="fi-FI" b="1" i="1" dirty="0" err="1" smtClean="0"/>
              <a:t>academic</a:t>
            </a:r>
            <a:r>
              <a:rPr lang="fi-FI" b="1" i="1" dirty="0" smtClean="0"/>
              <a:t> </a:t>
            </a:r>
            <a:r>
              <a:rPr lang="fi-FI" b="1" i="1" dirty="0" err="1" smtClean="0"/>
              <a:t>system</a:t>
            </a:r>
            <a:r>
              <a:rPr lang="fi-FI" b="1" i="1" dirty="0" smtClean="0"/>
              <a:t> </a:t>
            </a:r>
            <a:r>
              <a:rPr lang="fi-FI" b="1" i="1" dirty="0" err="1" smtClean="0"/>
              <a:t>within</a:t>
            </a:r>
            <a:r>
              <a:rPr lang="fi-FI" b="1" i="1" dirty="0" smtClean="0"/>
              <a:t> the national </a:t>
            </a:r>
            <a:r>
              <a:rPr lang="fi-FI" b="1" i="1" dirty="0" err="1" smtClean="0"/>
              <a:t>quality</a:t>
            </a:r>
            <a:r>
              <a:rPr lang="fi-FI" b="1" i="1" dirty="0" smtClean="0"/>
              <a:t> </a:t>
            </a:r>
            <a:r>
              <a:rPr lang="fi-FI" b="1" i="1" dirty="0" err="1" smtClean="0"/>
              <a:t>framework</a:t>
            </a:r>
            <a:r>
              <a:rPr lang="fi-FI" b="1" i="1" dirty="0" smtClean="0"/>
              <a:t>.’  </a:t>
            </a:r>
            <a:r>
              <a:rPr lang="fi-FI" b="1" dirty="0" smtClean="0"/>
              <a:t>(ESG)</a:t>
            </a:r>
            <a:endParaRPr lang="fi-FI" dirty="0"/>
          </a:p>
        </p:txBody>
      </p:sp>
      <p:sp>
        <p:nvSpPr>
          <p:cNvPr id="4" name="Päiväykse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9.5.2011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9E175-D428-4498-81E0-E5F208FE3121}" type="slidenum">
              <a:rPr lang="fi-FI" smtClean="0"/>
              <a:pPr/>
              <a:t>4</a:t>
            </a:fld>
            <a:endParaRPr lang="fi-FI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lvl="7" eaLnBrk="0" hangingPunct="0"/>
            <a:r>
              <a:rPr lang="fi-FI" sz="2400" dirty="0" err="1" smtClean="0"/>
              <a:t>Some</a:t>
            </a:r>
            <a:r>
              <a:rPr lang="fi-FI" sz="2400" dirty="0" smtClean="0"/>
              <a:t> </a:t>
            </a:r>
            <a:r>
              <a:rPr lang="fi-FI" sz="2400" dirty="0" err="1" smtClean="0"/>
              <a:t>fundamental</a:t>
            </a:r>
            <a:r>
              <a:rPr lang="fi-FI" sz="2400" dirty="0" smtClean="0"/>
              <a:t> </a:t>
            </a:r>
            <a:r>
              <a:rPr lang="fi-FI" sz="2400" dirty="0" err="1" smtClean="0"/>
              <a:t>principles</a:t>
            </a:r>
            <a:r>
              <a:rPr lang="fi-FI" sz="2400" dirty="0" smtClean="0"/>
              <a:t> to </a:t>
            </a:r>
            <a:r>
              <a:rPr lang="fi-FI" sz="2400" dirty="0" err="1" smtClean="0"/>
              <a:t>be</a:t>
            </a:r>
            <a:r>
              <a:rPr lang="fi-FI" sz="2400" dirty="0" smtClean="0"/>
              <a:t> </a:t>
            </a:r>
            <a:r>
              <a:rPr lang="fi-FI" sz="2400" dirty="0" err="1" smtClean="0"/>
              <a:t>addressed</a:t>
            </a:r>
            <a:r>
              <a:rPr lang="fi-FI" sz="2400" dirty="0" smtClean="0"/>
              <a:t>:</a:t>
            </a:r>
            <a:r>
              <a:rPr lang="fi-FI" dirty="0" smtClean="0"/>
              <a:t/>
            </a:r>
            <a:br>
              <a:rPr lang="fi-FI" dirty="0" smtClean="0"/>
            </a:b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762000" y="1219200"/>
            <a:ext cx="7950200" cy="4802189"/>
          </a:xfrm>
        </p:spPr>
        <p:txBody>
          <a:bodyPr/>
          <a:lstStyle/>
          <a:p>
            <a:pPr>
              <a:buNone/>
            </a:pPr>
            <a:endParaRPr lang="fi-FI" b="1" dirty="0" smtClean="0"/>
          </a:p>
          <a:p>
            <a:r>
              <a:rPr lang="fi-FI" b="1" dirty="0" smtClean="0"/>
              <a:t>The </a:t>
            </a:r>
            <a:r>
              <a:rPr lang="fi-FI" b="1" dirty="0" err="1" smtClean="0"/>
              <a:t>interests</a:t>
            </a:r>
            <a:r>
              <a:rPr lang="fi-FI" b="1" dirty="0" smtClean="0"/>
              <a:t> of </a:t>
            </a:r>
            <a:r>
              <a:rPr lang="fi-FI" b="1" dirty="0" err="1" smtClean="0"/>
              <a:t>students</a:t>
            </a:r>
            <a:r>
              <a:rPr lang="fi-FI" b="1" dirty="0" smtClean="0"/>
              <a:t> and the </a:t>
            </a:r>
            <a:r>
              <a:rPr lang="fi-FI" b="1" dirty="0" err="1" smtClean="0"/>
              <a:t>employers</a:t>
            </a:r>
            <a:r>
              <a:rPr lang="fi-FI" b="1" dirty="0" smtClean="0"/>
              <a:t> and the </a:t>
            </a:r>
            <a:r>
              <a:rPr lang="fi-FI" b="1" dirty="0" err="1" smtClean="0"/>
              <a:t>society</a:t>
            </a:r>
            <a:r>
              <a:rPr lang="fi-FI" b="1" dirty="0" smtClean="0"/>
              <a:t> in general in </a:t>
            </a:r>
            <a:r>
              <a:rPr lang="fi-FI" b="1" dirty="0" err="1" smtClean="0"/>
              <a:t>good</a:t>
            </a:r>
            <a:r>
              <a:rPr lang="fi-FI" b="1" dirty="0" smtClean="0"/>
              <a:t> </a:t>
            </a:r>
            <a:r>
              <a:rPr lang="fi-FI" b="1" dirty="0" err="1" smtClean="0"/>
              <a:t>quality</a:t>
            </a:r>
            <a:r>
              <a:rPr lang="fi-FI" b="1" dirty="0" smtClean="0"/>
              <a:t> HE;</a:t>
            </a:r>
          </a:p>
          <a:p>
            <a:r>
              <a:rPr lang="fi-FI" b="1" dirty="0" smtClean="0"/>
              <a:t>The </a:t>
            </a:r>
            <a:r>
              <a:rPr lang="fi-FI" b="1" dirty="0" err="1" smtClean="0"/>
              <a:t>central</a:t>
            </a:r>
            <a:r>
              <a:rPr lang="fi-FI" b="1" dirty="0" smtClean="0"/>
              <a:t> </a:t>
            </a:r>
            <a:r>
              <a:rPr lang="fi-FI" b="1" dirty="0" err="1" smtClean="0"/>
              <a:t>importance</a:t>
            </a:r>
            <a:r>
              <a:rPr lang="fi-FI" b="1" dirty="0" smtClean="0"/>
              <a:t> of </a:t>
            </a:r>
            <a:r>
              <a:rPr lang="fi-FI" b="1" dirty="0" err="1" smtClean="0"/>
              <a:t>institutional</a:t>
            </a:r>
            <a:r>
              <a:rPr lang="fi-FI" b="1" dirty="0" smtClean="0"/>
              <a:t> </a:t>
            </a:r>
            <a:r>
              <a:rPr lang="fi-FI" b="1" dirty="0" err="1" smtClean="0"/>
              <a:t>autonomy</a:t>
            </a:r>
            <a:r>
              <a:rPr lang="fi-FI" b="1" dirty="0" smtClean="0"/>
              <a:t>, </a:t>
            </a:r>
            <a:r>
              <a:rPr lang="fi-FI" b="1" dirty="0" err="1" smtClean="0"/>
              <a:t>tempered</a:t>
            </a:r>
            <a:r>
              <a:rPr lang="fi-FI" b="1" dirty="0" smtClean="0"/>
              <a:t> </a:t>
            </a:r>
            <a:r>
              <a:rPr lang="fi-FI" b="1" dirty="0" err="1" smtClean="0"/>
              <a:t>by</a:t>
            </a:r>
            <a:r>
              <a:rPr lang="fi-FI" b="1" dirty="0" smtClean="0"/>
              <a:t> a </a:t>
            </a:r>
            <a:r>
              <a:rPr lang="fi-FI" b="1" dirty="0" err="1" smtClean="0"/>
              <a:t>recognition</a:t>
            </a:r>
            <a:r>
              <a:rPr lang="fi-FI" b="1" dirty="0" smtClean="0"/>
              <a:t> </a:t>
            </a:r>
            <a:r>
              <a:rPr lang="fi-FI" b="1" dirty="0" err="1" smtClean="0"/>
              <a:t>that</a:t>
            </a:r>
            <a:r>
              <a:rPr lang="fi-FI" b="1" dirty="0" smtClean="0"/>
              <a:t> </a:t>
            </a:r>
            <a:r>
              <a:rPr lang="fi-FI" b="1" dirty="0" err="1" smtClean="0"/>
              <a:t>this</a:t>
            </a:r>
            <a:r>
              <a:rPr lang="fi-FI" b="1" dirty="0" smtClean="0"/>
              <a:t> </a:t>
            </a:r>
            <a:r>
              <a:rPr lang="fi-FI" b="1" dirty="0" err="1" smtClean="0"/>
              <a:t>brings</a:t>
            </a:r>
            <a:r>
              <a:rPr lang="fi-FI" b="1" dirty="0" smtClean="0"/>
              <a:t> </a:t>
            </a:r>
            <a:r>
              <a:rPr lang="fi-FI" b="1" dirty="0" err="1" smtClean="0"/>
              <a:t>also</a:t>
            </a:r>
            <a:r>
              <a:rPr lang="fi-FI" b="1" dirty="0" smtClean="0"/>
              <a:t> heavy </a:t>
            </a:r>
            <a:r>
              <a:rPr lang="fi-FI" b="1" dirty="0" err="1" smtClean="0"/>
              <a:t>responsibilities</a:t>
            </a:r>
            <a:r>
              <a:rPr lang="fi-FI" b="1" dirty="0" smtClean="0"/>
              <a:t> for </a:t>
            </a:r>
            <a:r>
              <a:rPr lang="fi-FI" b="1" dirty="0" err="1" smtClean="0"/>
              <a:t>them</a:t>
            </a:r>
            <a:r>
              <a:rPr lang="fi-FI" b="1" dirty="0" smtClean="0"/>
              <a:t>;</a:t>
            </a:r>
          </a:p>
          <a:p>
            <a:r>
              <a:rPr lang="fi-FI" b="1" dirty="0" smtClean="0"/>
              <a:t>The </a:t>
            </a:r>
            <a:r>
              <a:rPr lang="fi-FI" b="1" dirty="0" err="1" smtClean="0"/>
              <a:t>need</a:t>
            </a:r>
            <a:r>
              <a:rPr lang="fi-FI" b="1" dirty="0" smtClean="0"/>
              <a:t> for </a:t>
            </a:r>
            <a:r>
              <a:rPr lang="fi-FI" b="1" dirty="0" err="1" smtClean="0"/>
              <a:t>external</a:t>
            </a:r>
            <a:r>
              <a:rPr lang="fi-FI" b="1" dirty="0" smtClean="0"/>
              <a:t> QA to </a:t>
            </a:r>
            <a:r>
              <a:rPr lang="fi-FI" b="1" dirty="0" err="1" smtClean="0"/>
              <a:t>be</a:t>
            </a:r>
            <a:r>
              <a:rPr lang="fi-FI" b="1" dirty="0" smtClean="0"/>
              <a:t> </a:t>
            </a:r>
            <a:r>
              <a:rPr lang="fi-FI" b="1" dirty="0" err="1" smtClean="0"/>
              <a:t>fit</a:t>
            </a:r>
            <a:r>
              <a:rPr lang="fi-FI" b="1" dirty="0" smtClean="0"/>
              <a:t> for </a:t>
            </a:r>
            <a:r>
              <a:rPr lang="fi-FI" b="1" dirty="0" err="1" smtClean="0"/>
              <a:t>purpose</a:t>
            </a:r>
            <a:r>
              <a:rPr lang="fi-FI" b="1" dirty="0" smtClean="0"/>
              <a:t> and to </a:t>
            </a:r>
            <a:r>
              <a:rPr lang="fi-FI" b="1" dirty="0" err="1" smtClean="0"/>
              <a:t>place</a:t>
            </a:r>
            <a:r>
              <a:rPr lang="fi-FI" b="1" dirty="0" smtClean="0"/>
              <a:t> </a:t>
            </a:r>
            <a:r>
              <a:rPr lang="fi-FI" b="1" dirty="0" err="1" smtClean="0"/>
              <a:t>only</a:t>
            </a:r>
            <a:r>
              <a:rPr lang="fi-FI" b="1" dirty="0" smtClean="0"/>
              <a:t> the </a:t>
            </a:r>
            <a:r>
              <a:rPr lang="fi-FI" b="1" dirty="0" err="1" smtClean="0"/>
              <a:t>necessary</a:t>
            </a:r>
            <a:r>
              <a:rPr lang="fi-FI" b="1" dirty="0" smtClean="0"/>
              <a:t> </a:t>
            </a:r>
            <a:r>
              <a:rPr lang="fi-FI" b="1" dirty="0" err="1" smtClean="0"/>
              <a:t>burden</a:t>
            </a:r>
            <a:r>
              <a:rPr lang="fi-FI" b="1" dirty="0" smtClean="0"/>
              <a:t> on </a:t>
            </a:r>
            <a:r>
              <a:rPr lang="fi-FI" b="1" dirty="0" err="1" smtClean="0"/>
              <a:t>institutions</a:t>
            </a:r>
            <a:r>
              <a:rPr lang="fi-FI" b="1" dirty="0" smtClean="0"/>
              <a:t> for the </a:t>
            </a:r>
            <a:r>
              <a:rPr lang="fi-FI" b="1" dirty="0" err="1" smtClean="0"/>
              <a:t>achievements</a:t>
            </a:r>
            <a:r>
              <a:rPr lang="fi-FI" b="1" dirty="0" smtClean="0"/>
              <a:t> of </a:t>
            </a:r>
            <a:r>
              <a:rPr lang="fi-FI" b="1" dirty="0" err="1" smtClean="0"/>
              <a:t>their</a:t>
            </a:r>
            <a:r>
              <a:rPr lang="fi-FI" b="1" dirty="0" smtClean="0"/>
              <a:t> </a:t>
            </a:r>
            <a:r>
              <a:rPr lang="fi-FI" b="1" dirty="0" err="1" smtClean="0"/>
              <a:t>objectives</a:t>
            </a:r>
            <a:r>
              <a:rPr lang="fi-FI" b="1" dirty="0" smtClean="0"/>
              <a:t>;</a:t>
            </a:r>
          </a:p>
          <a:p>
            <a:endParaRPr lang="fi-FI" b="1" dirty="0" smtClean="0"/>
          </a:p>
          <a:p>
            <a:r>
              <a:rPr lang="fi-FI" b="1" i="1" dirty="0" smtClean="0"/>
              <a:t>’The ESG </a:t>
            </a:r>
            <a:r>
              <a:rPr lang="fi-FI" b="1" i="1" dirty="0" err="1" smtClean="0"/>
              <a:t>relate</a:t>
            </a:r>
            <a:r>
              <a:rPr lang="fi-FI" b="1" i="1" dirty="0" smtClean="0"/>
              <a:t> </a:t>
            </a:r>
            <a:r>
              <a:rPr lang="fi-FI" b="1" i="1" dirty="0" err="1" smtClean="0"/>
              <a:t>only</a:t>
            </a:r>
            <a:r>
              <a:rPr lang="fi-FI" b="1" i="1" dirty="0" smtClean="0"/>
              <a:t> to the </a:t>
            </a:r>
            <a:r>
              <a:rPr lang="fi-FI" b="1" i="1" dirty="0" err="1" smtClean="0"/>
              <a:t>three</a:t>
            </a:r>
            <a:r>
              <a:rPr lang="fi-FI" b="1" i="1" dirty="0" smtClean="0"/>
              <a:t> </a:t>
            </a:r>
            <a:r>
              <a:rPr lang="fi-FI" b="1" i="1" dirty="0" err="1" smtClean="0"/>
              <a:t>cycles</a:t>
            </a:r>
            <a:r>
              <a:rPr lang="fi-FI" b="1" i="1" dirty="0" smtClean="0"/>
              <a:t> of </a:t>
            </a:r>
            <a:r>
              <a:rPr lang="fi-FI" b="1" i="1" dirty="0" err="1" smtClean="0"/>
              <a:t>higher</a:t>
            </a:r>
            <a:r>
              <a:rPr lang="fi-FI" b="1" i="1" dirty="0" smtClean="0"/>
              <a:t> </a:t>
            </a:r>
            <a:r>
              <a:rPr lang="fi-FI" b="1" i="1" dirty="0" err="1" smtClean="0"/>
              <a:t>education</a:t>
            </a:r>
            <a:r>
              <a:rPr lang="fi-FI" b="1" i="1" dirty="0" smtClean="0"/>
              <a:t> </a:t>
            </a:r>
            <a:r>
              <a:rPr lang="fi-FI" b="1" i="1" dirty="0" err="1" smtClean="0"/>
              <a:t>described</a:t>
            </a:r>
            <a:r>
              <a:rPr lang="fi-FI" b="1" i="1" dirty="0" smtClean="0"/>
              <a:t> in the Bologna </a:t>
            </a:r>
            <a:r>
              <a:rPr lang="fi-FI" b="1" i="1" dirty="0" err="1" smtClean="0"/>
              <a:t>Declaration</a:t>
            </a:r>
            <a:r>
              <a:rPr lang="fi-FI" b="1" i="1" dirty="0" smtClean="0"/>
              <a:t>, and </a:t>
            </a:r>
            <a:r>
              <a:rPr lang="fi-FI" b="1" i="1" dirty="0" err="1" smtClean="0"/>
              <a:t>are</a:t>
            </a:r>
            <a:r>
              <a:rPr lang="fi-FI" b="1" i="1" dirty="0" smtClean="0"/>
              <a:t> </a:t>
            </a:r>
            <a:r>
              <a:rPr lang="fi-FI" b="1" i="1" dirty="0" err="1" smtClean="0"/>
              <a:t>not</a:t>
            </a:r>
            <a:r>
              <a:rPr lang="fi-FI" b="1" i="1" dirty="0" smtClean="0"/>
              <a:t> </a:t>
            </a:r>
            <a:r>
              <a:rPr lang="fi-FI" b="1" i="1" dirty="0" err="1" smtClean="0"/>
              <a:t>intended</a:t>
            </a:r>
            <a:r>
              <a:rPr lang="fi-FI" b="1" i="1" dirty="0" smtClean="0"/>
              <a:t> to </a:t>
            </a:r>
            <a:r>
              <a:rPr lang="fi-FI" b="1" i="1" dirty="0" err="1" smtClean="0"/>
              <a:t>cover</a:t>
            </a:r>
            <a:r>
              <a:rPr lang="fi-FI" b="1" i="1" dirty="0" smtClean="0"/>
              <a:t> the </a:t>
            </a:r>
            <a:r>
              <a:rPr lang="fi-FI" b="1" i="1" dirty="0" err="1" smtClean="0"/>
              <a:t>area</a:t>
            </a:r>
            <a:r>
              <a:rPr lang="fi-FI" b="1" i="1" dirty="0" smtClean="0"/>
              <a:t> of </a:t>
            </a:r>
            <a:r>
              <a:rPr lang="fi-FI" b="1" i="1" dirty="0" err="1" smtClean="0"/>
              <a:t>research</a:t>
            </a:r>
            <a:r>
              <a:rPr lang="fi-FI" b="1" i="1" dirty="0" smtClean="0"/>
              <a:t> </a:t>
            </a:r>
            <a:r>
              <a:rPr lang="fi-FI" b="1" i="1" dirty="0" err="1" smtClean="0"/>
              <a:t>or</a:t>
            </a:r>
            <a:r>
              <a:rPr lang="fi-FI" b="1" i="1" dirty="0" smtClean="0"/>
              <a:t> general </a:t>
            </a:r>
            <a:r>
              <a:rPr lang="fi-FI" b="1" i="1" dirty="0" err="1" smtClean="0"/>
              <a:t>institutional</a:t>
            </a:r>
            <a:r>
              <a:rPr lang="fi-FI" b="1" i="1" dirty="0" smtClean="0"/>
              <a:t> management.’</a:t>
            </a:r>
          </a:p>
          <a:p>
            <a:endParaRPr lang="fi-FI" dirty="0"/>
          </a:p>
        </p:txBody>
      </p:sp>
      <p:sp>
        <p:nvSpPr>
          <p:cNvPr id="4" name="Päiväykse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9.5.2011</a:t>
            </a: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9E175-D428-4498-81E0-E5F208FE3121}" type="slidenum">
              <a:rPr lang="fi-FI" smtClean="0"/>
              <a:pPr/>
              <a:t>5</a:t>
            </a:fld>
            <a:endParaRPr lang="fi-FI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The </a:t>
            </a:r>
            <a:r>
              <a:rPr lang="fi-FI" dirty="0" err="1" smtClean="0"/>
              <a:t>Practice</a:t>
            </a:r>
            <a:r>
              <a:rPr lang="fi-FI" dirty="0" smtClean="0"/>
              <a:t>:  the </a:t>
            </a:r>
            <a:r>
              <a:rPr lang="fi-FI" dirty="0" err="1" smtClean="0"/>
              <a:t>Finnish</a:t>
            </a:r>
            <a:r>
              <a:rPr lang="fi-FI" dirty="0" smtClean="0"/>
              <a:t> </a:t>
            </a:r>
            <a:r>
              <a:rPr lang="fi-FI" dirty="0" err="1" smtClean="0"/>
              <a:t>Higher</a:t>
            </a:r>
            <a:r>
              <a:rPr lang="fi-FI" dirty="0" smtClean="0"/>
              <a:t> </a:t>
            </a:r>
            <a:r>
              <a:rPr lang="fi-FI" dirty="0" err="1" smtClean="0"/>
              <a:t>Education</a:t>
            </a:r>
            <a:r>
              <a:rPr lang="fi-FI" dirty="0" smtClean="0"/>
              <a:t> </a:t>
            </a:r>
            <a:r>
              <a:rPr lang="fi-FI" dirty="0" err="1" smtClean="0"/>
              <a:t>Evaluation</a:t>
            </a:r>
            <a:r>
              <a:rPr lang="fi-FI" dirty="0" smtClean="0"/>
              <a:t> </a:t>
            </a:r>
            <a:r>
              <a:rPr lang="fi-FI" dirty="0" err="1" smtClean="0"/>
              <a:t>Council</a:t>
            </a:r>
            <a:r>
              <a:rPr lang="fi-FI" dirty="0" smtClean="0"/>
              <a:t> (FINHEEC)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719138" y="1905000"/>
            <a:ext cx="7993062" cy="4116388"/>
          </a:xfrm>
        </p:spPr>
        <p:txBody>
          <a:bodyPr/>
          <a:lstStyle/>
          <a:p>
            <a:r>
              <a:rPr lang="fi-FI" b="1" dirty="0" err="1" smtClean="0"/>
              <a:t>European</a:t>
            </a:r>
            <a:r>
              <a:rPr lang="fi-FI" b="1" dirty="0" smtClean="0"/>
              <a:t> </a:t>
            </a:r>
            <a:r>
              <a:rPr lang="fi-FI" b="1" dirty="0" err="1" smtClean="0"/>
              <a:t>higher</a:t>
            </a:r>
            <a:r>
              <a:rPr lang="fi-FI" b="1" dirty="0" smtClean="0"/>
              <a:t> </a:t>
            </a:r>
            <a:r>
              <a:rPr lang="fi-FI" b="1" dirty="0" err="1" smtClean="0"/>
              <a:t>education</a:t>
            </a:r>
            <a:r>
              <a:rPr lang="fi-FI" b="1" dirty="0" smtClean="0"/>
              <a:t> </a:t>
            </a:r>
            <a:r>
              <a:rPr lang="fi-FI" b="1" dirty="0" err="1" smtClean="0"/>
              <a:t>competes</a:t>
            </a:r>
            <a:r>
              <a:rPr lang="fi-FI" b="1" dirty="0" smtClean="0"/>
              <a:t> in the </a:t>
            </a:r>
            <a:r>
              <a:rPr lang="fi-FI" b="1" dirty="0" err="1" smtClean="0"/>
              <a:t>global</a:t>
            </a:r>
            <a:r>
              <a:rPr lang="fi-FI" b="1" dirty="0" smtClean="0"/>
              <a:t> </a:t>
            </a:r>
            <a:r>
              <a:rPr lang="fi-FI" b="1" dirty="0" err="1" smtClean="0"/>
              <a:t>education</a:t>
            </a:r>
            <a:r>
              <a:rPr lang="fi-FI" b="1" dirty="0" smtClean="0"/>
              <a:t> </a:t>
            </a:r>
            <a:r>
              <a:rPr lang="fi-FI" b="1" dirty="0" err="1" smtClean="0"/>
              <a:t>market</a:t>
            </a:r>
            <a:r>
              <a:rPr lang="fi-FI" b="1" dirty="0" smtClean="0"/>
              <a:t>, </a:t>
            </a:r>
            <a:r>
              <a:rPr lang="fi-FI" b="1" dirty="0" err="1" smtClean="0"/>
              <a:t>so</a:t>
            </a:r>
            <a:r>
              <a:rPr lang="fi-FI" b="1" dirty="0" smtClean="0"/>
              <a:t> </a:t>
            </a:r>
            <a:r>
              <a:rPr lang="fi-FI" b="1" dirty="0" err="1" smtClean="0"/>
              <a:t>does</a:t>
            </a:r>
            <a:r>
              <a:rPr lang="fi-FI" b="1" dirty="0" smtClean="0"/>
              <a:t> the </a:t>
            </a:r>
            <a:r>
              <a:rPr lang="fi-FI" b="1" dirty="0" err="1" smtClean="0"/>
              <a:t>Finnish</a:t>
            </a:r>
            <a:r>
              <a:rPr lang="fi-FI" b="1" dirty="0" smtClean="0"/>
              <a:t> HE;</a:t>
            </a:r>
          </a:p>
          <a:p>
            <a:r>
              <a:rPr lang="fi-FI" b="1" dirty="0" smtClean="0"/>
              <a:t>FINHEEC </a:t>
            </a:r>
            <a:r>
              <a:rPr lang="fi-FI" b="1" dirty="0" err="1" smtClean="0"/>
              <a:t>has</a:t>
            </a:r>
            <a:r>
              <a:rPr lang="fi-FI" b="1" dirty="0" smtClean="0"/>
              <a:t> </a:t>
            </a:r>
            <a:r>
              <a:rPr lang="fi-FI" b="1" dirty="0" err="1" smtClean="0"/>
              <a:t>adopted</a:t>
            </a:r>
            <a:r>
              <a:rPr lang="fi-FI" b="1" dirty="0" smtClean="0"/>
              <a:t> the </a:t>
            </a:r>
            <a:r>
              <a:rPr lang="fi-FI" b="1" u="sng" dirty="0" err="1" smtClean="0"/>
              <a:t>audit</a:t>
            </a:r>
            <a:r>
              <a:rPr lang="fi-FI" b="1" u="sng" dirty="0" smtClean="0"/>
              <a:t> </a:t>
            </a:r>
            <a:r>
              <a:rPr lang="fi-FI" b="1" dirty="0" err="1" smtClean="0"/>
              <a:t>model</a:t>
            </a:r>
            <a:r>
              <a:rPr lang="fi-FI" b="1" dirty="0" smtClean="0"/>
              <a:t> (</a:t>
            </a:r>
            <a:r>
              <a:rPr lang="fi-FI" b="1" i="1" dirty="0" smtClean="0"/>
              <a:t>vs</a:t>
            </a:r>
            <a:r>
              <a:rPr lang="fi-FI" b="1" dirty="0" smtClean="0"/>
              <a:t>. </a:t>
            </a:r>
            <a:r>
              <a:rPr lang="fi-FI" b="1" dirty="0" err="1" smtClean="0"/>
              <a:t>accreditation</a:t>
            </a:r>
            <a:r>
              <a:rPr lang="fi-FI" b="1" dirty="0" smtClean="0"/>
              <a:t>) for </a:t>
            </a:r>
            <a:r>
              <a:rPr lang="fi-FI" b="1" dirty="0" err="1" smtClean="0"/>
              <a:t>its</a:t>
            </a:r>
            <a:r>
              <a:rPr lang="fi-FI" b="1" dirty="0" smtClean="0"/>
              <a:t> </a:t>
            </a:r>
            <a:r>
              <a:rPr lang="fi-FI" b="1" dirty="0" err="1" smtClean="0"/>
              <a:t>evaluations</a:t>
            </a:r>
            <a:r>
              <a:rPr lang="fi-FI" b="1" dirty="0" smtClean="0"/>
              <a:t>; </a:t>
            </a:r>
            <a:r>
              <a:rPr lang="fi-FI" b="1" dirty="0" err="1" smtClean="0"/>
              <a:t>it</a:t>
            </a:r>
            <a:r>
              <a:rPr lang="fi-FI" b="1" dirty="0" smtClean="0"/>
              <a:t> is </a:t>
            </a:r>
            <a:r>
              <a:rPr lang="fi-FI" b="1" dirty="0" err="1" smtClean="0"/>
              <a:t>more</a:t>
            </a:r>
            <a:r>
              <a:rPr lang="fi-FI" b="1" dirty="0" smtClean="0"/>
              <a:t> </a:t>
            </a:r>
            <a:r>
              <a:rPr lang="fi-FI" b="1" dirty="0" err="1" smtClean="0"/>
              <a:t>suitable</a:t>
            </a:r>
            <a:r>
              <a:rPr lang="fi-FI" b="1" dirty="0" smtClean="0"/>
              <a:t> to a ’</a:t>
            </a:r>
            <a:r>
              <a:rPr lang="fi-FI" b="1" dirty="0" err="1" smtClean="0"/>
              <a:t>mature</a:t>
            </a:r>
            <a:r>
              <a:rPr lang="fi-FI" b="1" dirty="0" smtClean="0"/>
              <a:t>’ </a:t>
            </a:r>
            <a:r>
              <a:rPr lang="fi-FI" b="1" dirty="0" err="1" smtClean="0"/>
              <a:t>system</a:t>
            </a:r>
            <a:r>
              <a:rPr lang="fi-FI" b="1" dirty="0" smtClean="0"/>
              <a:t> of HE;</a:t>
            </a:r>
          </a:p>
          <a:p>
            <a:r>
              <a:rPr lang="fi-FI" b="1" dirty="0" smtClean="0"/>
              <a:t>The </a:t>
            </a:r>
            <a:r>
              <a:rPr lang="fi-FI" b="1" dirty="0" err="1" smtClean="0"/>
              <a:t>Finnish</a:t>
            </a:r>
            <a:r>
              <a:rPr lang="fi-FI" b="1" dirty="0" smtClean="0"/>
              <a:t>  </a:t>
            </a:r>
            <a:r>
              <a:rPr lang="fi-FI" b="1" dirty="0" err="1" smtClean="0"/>
              <a:t>model</a:t>
            </a:r>
            <a:r>
              <a:rPr lang="fi-FI" b="1" dirty="0" smtClean="0"/>
              <a:t> </a:t>
            </a:r>
            <a:r>
              <a:rPr lang="fi-FI" b="1" dirty="0" err="1" smtClean="0"/>
              <a:t>corresponds</a:t>
            </a:r>
            <a:r>
              <a:rPr lang="fi-FI" b="1" dirty="0" smtClean="0"/>
              <a:t> to the ESG; </a:t>
            </a:r>
            <a:r>
              <a:rPr lang="fi-FI" b="1" dirty="0" err="1" smtClean="0"/>
              <a:t>with</a:t>
            </a:r>
            <a:r>
              <a:rPr lang="fi-FI" b="1" dirty="0" smtClean="0"/>
              <a:t> the </a:t>
            </a:r>
            <a:r>
              <a:rPr lang="fi-FI" b="1" dirty="0" err="1" smtClean="0"/>
              <a:t>commitment</a:t>
            </a:r>
            <a:r>
              <a:rPr lang="fi-FI" b="1" dirty="0" smtClean="0"/>
              <a:t> of the HEI to </a:t>
            </a:r>
            <a:r>
              <a:rPr lang="fi-FI" b="1" dirty="0" err="1" smtClean="0"/>
              <a:t>continuous</a:t>
            </a:r>
            <a:r>
              <a:rPr lang="fi-FI" b="1" dirty="0" smtClean="0"/>
              <a:t> </a:t>
            </a:r>
            <a:r>
              <a:rPr lang="fi-FI" b="1" dirty="0" err="1" smtClean="0"/>
              <a:t>improvement</a:t>
            </a:r>
            <a:r>
              <a:rPr lang="fi-FI" b="1" dirty="0" smtClean="0"/>
              <a:t> of </a:t>
            </a:r>
            <a:r>
              <a:rPr lang="fi-FI" b="1" dirty="0" err="1" smtClean="0"/>
              <a:t>its</a:t>
            </a:r>
            <a:r>
              <a:rPr lang="fi-FI" b="1" dirty="0" smtClean="0"/>
              <a:t> QA;</a:t>
            </a:r>
          </a:p>
          <a:p>
            <a:r>
              <a:rPr lang="fi-FI" b="1" dirty="0" smtClean="0"/>
              <a:t>The </a:t>
            </a:r>
            <a:r>
              <a:rPr lang="fi-FI" b="1" dirty="0" err="1" smtClean="0"/>
              <a:t>basic</a:t>
            </a:r>
            <a:r>
              <a:rPr lang="fi-FI" b="1" dirty="0" smtClean="0"/>
              <a:t> </a:t>
            </a:r>
            <a:r>
              <a:rPr lang="fi-FI" b="1" dirty="0" err="1" smtClean="0"/>
              <a:t>premise</a:t>
            </a:r>
            <a:r>
              <a:rPr lang="fi-FI" b="1" dirty="0" smtClean="0"/>
              <a:t> </a:t>
            </a:r>
            <a:r>
              <a:rPr lang="fi-FI" b="1" dirty="0" err="1" smtClean="0"/>
              <a:t>being</a:t>
            </a:r>
            <a:r>
              <a:rPr lang="fi-FI" b="1" dirty="0" smtClean="0"/>
              <a:t> </a:t>
            </a:r>
            <a:r>
              <a:rPr lang="fi-FI" b="1" dirty="0" err="1" smtClean="0"/>
              <a:t>respect</a:t>
            </a:r>
            <a:r>
              <a:rPr lang="fi-FI" b="1" dirty="0" smtClean="0"/>
              <a:t> for </a:t>
            </a:r>
            <a:r>
              <a:rPr lang="fi-FI" b="1" dirty="0" err="1" smtClean="0"/>
              <a:t>autonomy</a:t>
            </a:r>
            <a:r>
              <a:rPr lang="fi-FI" b="1" dirty="0" smtClean="0"/>
              <a:t> of the HEI, </a:t>
            </a:r>
            <a:r>
              <a:rPr lang="fi-FI" b="1" dirty="0" err="1" smtClean="0"/>
              <a:t>but</a:t>
            </a:r>
            <a:r>
              <a:rPr lang="fi-FI" b="1" dirty="0" smtClean="0"/>
              <a:t> </a:t>
            </a:r>
            <a:r>
              <a:rPr lang="fi-FI" b="1" dirty="0" err="1" smtClean="0"/>
              <a:t>also</a:t>
            </a:r>
            <a:r>
              <a:rPr lang="fi-FI" b="1" dirty="0" smtClean="0"/>
              <a:t> </a:t>
            </a:r>
            <a:r>
              <a:rPr lang="fi-FI" b="1" dirty="0" err="1" smtClean="0"/>
              <a:t>comprising</a:t>
            </a:r>
            <a:r>
              <a:rPr lang="fi-FI" b="1" dirty="0" smtClean="0"/>
              <a:t> the </a:t>
            </a:r>
            <a:r>
              <a:rPr lang="fi-FI" b="1" dirty="0" err="1" smtClean="0"/>
              <a:t>principles</a:t>
            </a:r>
            <a:r>
              <a:rPr lang="fi-FI" b="1" dirty="0" smtClean="0"/>
              <a:t> of </a:t>
            </a:r>
            <a:r>
              <a:rPr lang="fi-FI" b="1" dirty="0" err="1" smtClean="0"/>
              <a:t>openness</a:t>
            </a:r>
            <a:r>
              <a:rPr lang="fi-FI" b="1" dirty="0" smtClean="0"/>
              <a:t> and </a:t>
            </a:r>
            <a:r>
              <a:rPr lang="fi-FI" b="1" dirty="0" err="1" smtClean="0"/>
              <a:t>recognition</a:t>
            </a:r>
            <a:r>
              <a:rPr lang="fi-FI" b="1" dirty="0" smtClean="0"/>
              <a:t> of the </a:t>
            </a:r>
            <a:r>
              <a:rPr lang="fi-FI" b="1" dirty="0" err="1" smtClean="0"/>
              <a:t>HEI’s</a:t>
            </a:r>
            <a:r>
              <a:rPr lang="fi-FI" b="1" dirty="0" smtClean="0"/>
              <a:t> social </a:t>
            </a:r>
            <a:r>
              <a:rPr lang="fi-FI" b="1" dirty="0" err="1" smtClean="0"/>
              <a:t>responsibilities</a:t>
            </a:r>
            <a:r>
              <a:rPr lang="fi-FI" b="1" dirty="0" smtClean="0"/>
              <a:t>;</a:t>
            </a:r>
          </a:p>
          <a:p>
            <a:r>
              <a:rPr lang="fi-FI" b="1" dirty="0" smtClean="0"/>
              <a:t>The QA </a:t>
            </a:r>
            <a:r>
              <a:rPr lang="fi-FI" b="1" dirty="0" err="1" smtClean="0"/>
              <a:t>system</a:t>
            </a:r>
            <a:r>
              <a:rPr lang="fi-FI" b="1" dirty="0" smtClean="0"/>
              <a:t> </a:t>
            </a:r>
            <a:r>
              <a:rPr lang="fi-FI" b="1" dirty="0" err="1" smtClean="0"/>
              <a:t>must</a:t>
            </a:r>
            <a:r>
              <a:rPr lang="fi-FI" b="1" dirty="0" smtClean="0"/>
              <a:t> </a:t>
            </a:r>
            <a:r>
              <a:rPr lang="fi-FI" b="1" dirty="0" err="1" smtClean="0"/>
              <a:t>cover</a:t>
            </a:r>
            <a:r>
              <a:rPr lang="fi-FI" b="1" dirty="0" smtClean="0"/>
              <a:t> </a:t>
            </a:r>
            <a:r>
              <a:rPr lang="fi-FI" b="1" dirty="0" err="1" smtClean="0"/>
              <a:t>all</a:t>
            </a:r>
            <a:r>
              <a:rPr lang="fi-FI" b="1" dirty="0" smtClean="0"/>
              <a:t> of the </a:t>
            </a:r>
            <a:r>
              <a:rPr lang="fi-FI" b="1" dirty="0" err="1" smtClean="0"/>
              <a:t>HEIs</a:t>
            </a:r>
            <a:r>
              <a:rPr lang="fi-FI" b="1" dirty="0" smtClean="0"/>
              <a:t>’ </a:t>
            </a:r>
            <a:r>
              <a:rPr lang="fi-FI" b="1" dirty="0" err="1" smtClean="0"/>
              <a:t>operations</a:t>
            </a:r>
            <a:r>
              <a:rPr lang="fi-FI" b="1" dirty="0" smtClean="0"/>
              <a:t>;</a:t>
            </a:r>
            <a:endParaRPr lang="fi-FI" dirty="0"/>
          </a:p>
        </p:txBody>
      </p:sp>
      <p:sp>
        <p:nvSpPr>
          <p:cNvPr id="4" name="Päiväykse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9.5.2011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9E175-D428-4498-81E0-E5F208FE3121}" type="slidenum">
              <a:rPr lang="fi-FI" smtClean="0"/>
              <a:pPr/>
              <a:t>6</a:t>
            </a:fld>
            <a:endParaRPr lang="fi-FI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2400" dirty="0" err="1" smtClean="0"/>
              <a:t>Objectives</a:t>
            </a:r>
            <a:r>
              <a:rPr lang="fi-FI" sz="2400" dirty="0" smtClean="0"/>
              <a:t> of the</a:t>
            </a:r>
            <a:r>
              <a:rPr lang="fi-FI" sz="2400" dirty="0" smtClean="0"/>
              <a:t> </a:t>
            </a:r>
            <a:r>
              <a:rPr lang="fi-FI" sz="2400" dirty="0" smtClean="0"/>
              <a:t>A</a:t>
            </a:r>
            <a:r>
              <a:rPr lang="fi-FI" sz="2400" dirty="0" smtClean="0"/>
              <a:t>udit</a:t>
            </a:r>
            <a:r>
              <a:rPr lang="fi-FI" sz="2400" dirty="0" smtClean="0"/>
              <a:t>:</a:t>
            </a:r>
            <a:endParaRPr lang="fi-FI" sz="24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719138" y="1600199"/>
            <a:ext cx="7993062" cy="4421189"/>
          </a:xfrm>
        </p:spPr>
        <p:txBody>
          <a:bodyPr/>
          <a:lstStyle/>
          <a:p>
            <a:r>
              <a:rPr lang="fi-FI" b="1" dirty="0" smtClean="0"/>
              <a:t>to </a:t>
            </a:r>
            <a:r>
              <a:rPr lang="fi-FI" b="1" dirty="0" err="1" smtClean="0"/>
              <a:t>establish</a:t>
            </a:r>
            <a:r>
              <a:rPr lang="fi-FI" b="1" dirty="0" smtClean="0"/>
              <a:t> the </a:t>
            </a:r>
            <a:r>
              <a:rPr lang="fi-FI" b="1" dirty="0" err="1" smtClean="0"/>
              <a:t>qualitative</a:t>
            </a:r>
            <a:r>
              <a:rPr lang="fi-FI" b="1" dirty="0" smtClean="0"/>
              <a:t> </a:t>
            </a:r>
            <a:r>
              <a:rPr lang="fi-FI" b="1" dirty="0" err="1" smtClean="0"/>
              <a:t>objectives</a:t>
            </a:r>
            <a:r>
              <a:rPr lang="fi-FI" b="1" dirty="0" smtClean="0"/>
              <a:t> set </a:t>
            </a:r>
            <a:r>
              <a:rPr lang="fi-FI" b="1" dirty="0" err="1" smtClean="0"/>
              <a:t>by</a:t>
            </a:r>
            <a:r>
              <a:rPr lang="fi-FI" b="1" dirty="0" smtClean="0"/>
              <a:t> the HEI for </a:t>
            </a:r>
            <a:r>
              <a:rPr lang="fi-FI" b="1" dirty="0" err="1" smtClean="0"/>
              <a:t>its</a:t>
            </a:r>
            <a:r>
              <a:rPr lang="fi-FI" b="1" dirty="0" smtClean="0"/>
              <a:t> </a:t>
            </a:r>
            <a:r>
              <a:rPr lang="fi-FI" b="1" dirty="0" err="1" smtClean="0"/>
              <a:t>own</a:t>
            </a:r>
            <a:r>
              <a:rPr lang="fi-FI" b="1" dirty="0" smtClean="0"/>
              <a:t> </a:t>
            </a:r>
            <a:r>
              <a:rPr lang="fi-FI" b="1" dirty="0" err="1" smtClean="0"/>
              <a:t>activities</a:t>
            </a:r>
            <a:r>
              <a:rPr lang="fi-FI" b="1" dirty="0" smtClean="0"/>
              <a:t>;</a:t>
            </a:r>
          </a:p>
          <a:p>
            <a:r>
              <a:rPr lang="fi-FI" b="1" dirty="0" smtClean="0"/>
              <a:t>to </a:t>
            </a:r>
            <a:r>
              <a:rPr lang="fi-FI" b="1" dirty="0" err="1" smtClean="0"/>
              <a:t>evaluate</a:t>
            </a:r>
            <a:r>
              <a:rPr lang="fi-FI" b="1" dirty="0" smtClean="0"/>
              <a:t> </a:t>
            </a:r>
            <a:r>
              <a:rPr lang="fi-FI" b="1" dirty="0" err="1" smtClean="0"/>
              <a:t>what</a:t>
            </a:r>
            <a:r>
              <a:rPr lang="fi-FI" b="1" dirty="0" smtClean="0"/>
              <a:t> </a:t>
            </a:r>
            <a:r>
              <a:rPr lang="fi-FI" b="1" dirty="0" err="1" smtClean="0"/>
              <a:t>procedures</a:t>
            </a:r>
            <a:r>
              <a:rPr lang="fi-FI" b="1" dirty="0" smtClean="0"/>
              <a:t> and </a:t>
            </a:r>
            <a:r>
              <a:rPr lang="fi-FI" b="1" dirty="0" err="1" smtClean="0"/>
              <a:t>processes</a:t>
            </a:r>
            <a:r>
              <a:rPr lang="fi-FI" b="1" dirty="0" smtClean="0"/>
              <a:t> the HEI is </a:t>
            </a:r>
            <a:r>
              <a:rPr lang="fi-FI" b="1" dirty="0" err="1" smtClean="0"/>
              <a:t>using</a:t>
            </a:r>
            <a:r>
              <a:rPr lang="fi-FI" b="1" dirty="0" smtClean="0"/>
              <a:t> to </a:t>
            </a:r>
            <a:r>
              <a:rPr lang="fi-FI" b="1" dirty="0" err="1" smtClean="0"/>
              <a:t>maintain</a:t>
            </a:r>
            <a:r>
              <a:rPr lang="fi-FI" b="1" dirty="0" smtClean="0"/>
              <a:t> and </a:t>
            </a:r>
            <a:r>
              <a:rPr lang="fi-FI" b="1" dirty="0" err="1" smtClean="0"/>
              <a:t>develop</a:t>
            </a:r>
            <a:r>
              <a:rPr lang="fi-FI" b="1" dirty="0" smtClean="0"/>
              <a:t> the </a:t>
            </a:r>
            <a:r>
              <a:rPr lang="fi-FI" b="1" dirty="0" err="1" smtClean="0"/>
              <a:t>quality</a:t>
            </a:r>
            <a:r>
              <a:rPr lang="fi-FI" b="1" dirty="0" smtClean="0"/>
              <a:t> of </a:t>
            </a:r>
            <a:r>
              <a:rPr lang="fi-FI" b="1" dirty="0" err="1" smtClean="0"/>
              <a:t>its</a:t>
            </a:r>
            <a:r>
              <a:rPr lang="fi-FI" b="1" dirty="0" smtClean="0"/>
              <a:t> </a:t>
            </a:r>
            <a:r>
              <a:rPr lang="fi-FI" b="1" dirty="0" err="1" smtClean="0"/>
              <a:t>education</a:t>
            </a:r>
            <a:r>
              <a:rPr lang="fi-FI" b="1" dirty="0" smtClean="0"/>
              <a:t> and </a:t>
            </a:r>
            <a:r>
              <a:rPr lang="fi-FI" b="1" dirty="0" err="1" smtClean="0"/>
              <a:t>other</a:t>
            </a:r>
            <a:r>
              <a:rPr lang="fi-FI" b="1" dirty="0" smtClean="0"/>
              <a:t> </a:t>
            </a:r>
            <a:r>
              <a:rPr lang="fi-FI" b="1" dirty="0" err="1" smtClean="0"/>
              <a:t>activities</a:t>
            </a:r>
            <a:r>
              <a:rPr lang="fi-FI" b="1" dirty="0" smtClean="0"/>
              <a:t>;</a:t>
            </a:r>
          </a:p>
          <a:p>
            <a:r>
              <a:rPr lang="fi-FI" b="1" dirty="0" smtClean="0"/>
              <a:t>To </a:t>
            </a:r>
            <a:r>
              <a:rPr lang="fi-FI" b="1" dirty="0" err="1" smtClean="0"/>
              <a:t>evaluate</a:t>
            </a:r>
            <a:r>
              <a:rPr lang="fi-FI" b="1" dirty="0" smtClean="0"/>
              <a:t> </a:t>
            </a:r>
            <a:r>
              <a:rPr lang="fi-FI" b="1" dirty="0" err="1" smtClean="0"/>
              <a:t>whether</a:t>
            </a:r>
            <a:r>
              <a:rPr lang="fi-FI" b="1" dirty="0" smtClean="0"/>
              <a:t> the </a:t>
            </a:r>
            <a:r>
              <a:rPr lang="fi-FI" b="1" dirty="0" err="1" smtClean="0"/>
              <a:t>HEI’s</a:t>
            </a:r>
            <a:r>
              <a:rPr lang="fi-FI" b="1" dirty="0" smtClean="0"/>
              <a:t> </a:t>
            </a:r>
            <a:r>
              <a:rPr lang="fi-FI" b="1" dirty="0" err="1" smtClean="0"/>
              <a:t>quality</a:t>
            </a:r>
            <a:r>
              <a:rPr lang="fi-FI" b="1" dirty="0" smtClean="0"/>
              <a:t> </a:t>
            </a:r>
            <a:r>
              <a:rPr lang="fi-FI" b="1" dirty="0" err="1" smtClean="0"/>
              <a:t>assurance</a:t>
            </a:r>
            <a:r>
              <a:rPr lang="fi-FI" b="1" dirty="0" smtClean="0"/>
              <a:t> </a:t>
            </a:r>
            <a:r>
              <a:rPr lang="fi-FI" b="1" dirty="0" err="1" smtClean="0"/>
              <a:t>works</a:t>
            </a:r>
            <a:r>
              <a:rPr lang="fi-FI" b="1" dirty="0" smtClean="0"/>
              <a:t> as </a:t>
            </a:r>
            <a:r>
              <a:rPr lang="fi-FI" b="1" dirty="0" err="1" smtClean="0"/>
              <a:t>intended</a:t>
            </a:r>
            <a:r>
              <a:rPr lang="fi-FI" b="1" dirty="0" smtClean="0"/>
              <a:t>, </a:t>
            </a:r>
            <a:r>
              <a:rPr lang="fi-FI" b="1" dirty="0" err="1" smtClean="0"/>
              <a:t>whether</a:t>
            </a:r>
            <a:r>
              <a:rPr lang="fi-FI" b="1" dirty="0" smtClean="0"/>
              <a:t> the QA </a:t>
            </a:r>
            <a:r>
              <a:rPr lang="fi-FI" b="1" dirty="0" err="1" smtClean="0"/>
              <a:t>system</a:t>
            </a:r>
            <a:r>
              <a:rPr lang="fi-FI" b="1" dirty="0" smtClean="0"/>
              <a:t> </a:t>
            </a:r>
            <a:r>
              <a:rPr lang="fi-FI" b="1" dirty="0" err="1" smtClean="0"/>
              <a:t>produces</a:t>
            </a:r>
            <a:r>
              <a:rPr lang="fi-FI" b="1" dirty="0" smtClean="0"/>
              <a:t> </a:t>
            </a:r>
            <a:r>
              <a:rPr lang="fi-FI" b="1" dirty="0" err="1" smtClean="0"/>
              <a:t>useful</a:t>
            </a:r>
            <a:r>
              <a:rPr lang="fi-FI" b="1" dirty="0" smtClean="0"/>
              <a:t> and </a:t>
            </a:r>
            <a:r>
              <a:rPr lang="fi-FI" b="1" dirty="0" err="1" smtClean="0"/>
              <a:t>relevant</a:t>
            </a:r>
            <a:r>
              <a:rPr lang="fi-FI" b="1" dirty="0" smtClean="0"/>
              <a:t> </a:t>
            </a:r>
            <a:r>
              <a:rPr lang="fi-FI" b="1" dirty="0" err="1" smtClean="0"/>
              <a:t>information</a:t>
            </a:r>
            <a:r>
              <a:rPr lang="fi-FI" b="1" dirty="0" smtClean="0"/>
              <a:t> for the </a:t>
            </a:r>
            <a:r>
              <a:rPr lang="fi-FI" b="1" dirty="0" err="1" smtClean="0"/>
              <a:t>improvement</a:t>
            </a:r>
            <a:r>
              <a:rPr lang="fi-FI" b="1" dirty="0" smtClean="0"/>
              <a:t> for </a:t>
            </a:r>
            <a:r>
              <a:rPr lang="fi-FI" b="1" dirty="0" err="1" smtClean="0"/>
              <a:t>its</a:t>
            </a:r>
            <a:r>
              <a:rPr lang="fi-FI" b="1" dirty="0" smtClean="0"/>
              <a:t> </a:t>
            </a:r>
            <a:r>
              <a:rPr lang="fi-FI" b="1" dirty="0" err="1" smtClean="0"/>
              <a:t>operations</a:t>
            </a:r>
            <a:r>
              <a:rPr lang="fi-FI" b="1" dirty="0" smtClean="0"/>
              <a:t>, and </a:t>
            </a:r>
            <a:r>
              <a:rPr lang="fi-FI" b="1" dirty="0" err="1" smtClean="0"/>
              <a:t>whether</a:t>
            </a:r>
            <a:r>
              <a:rPr lang="fi-FI" b="1" dirty="0" smtClean="0"/>
              <a:t> </a:t>
            </a:r>
            <a:r>
              <a:rPr lang="fi-FI" b="1" dirty="0" err="1" smtClean="0"/>
              <a:t>it</a:t>
            </a:r>
            <a:r>
              <a:rPr lang="fi-FI" b="1" dirty="0" smtClean="0"/>
              <a:t> </a:t>
            </a:r>
            <a:r>
              <a:rPr lang="fi-FI" b="1" dirty="0" err="1" smtClean="0"/>
              <a:t>brings</a:t>
            </a:r>
            <a:r>
              <a:rPr lang="fi-FI" b="1" dirty="0" smtClean="0"/>
              <a:t> </a:t>
            </a:r>
            <a:r>
              <a:rPr lang="fi-FI" b="1" dirty="0" err="1" smtClean="0"/>
              <a:t>about</a:t>
            </a:r>
            <a:r>
              <a:rPr lang="fi-FI" b="1" dirty="0" smtClean="0"/>
              <a:t> </a:t>
            </a:r>
            <a:r>
              <a:rPr lang="fi-FI" b="1" dirty="0" err="1" smtClean="0"/>
              <a:t>effective</a:t>
            </a:r>
            <a:r>
              <a:rPr lang="fi-FI" b="1" dirty="0" smtClean="0"/>
              <a:t>, </a:t>
            </a:r>
            <a:r>
              <a:rPr lang="fi-FI" b="1" dirty="0" err="1" smtClean="0"/>
              <a:t>improvement</a:t>
            </a:r>
            <a:r>
              <a:rPr lang="fi-FI" b="1" dirty="0" smtClean="0"/>
              <a:t> </a:t>
            </a:r>
            <a:r>
              <a:rPr lang="fi-FI" b="1" dirty="0" err="1" smtClean="0"/>
              <a:t>measures</a:t>
            </a:r>
            <a:r>
              <a:rPr lang="fi-FI" b="1" dirty="0" smtClean="0"/>
              <a:t>;</a:t>
            </a:r>
          </a:p>
          <a:p>
            <a:endParaRPr lang="fi-FI" dirty="0"/>
          </a:p>
        </p:txBody>
      </p:sp>
      <p:sp>
        <p:nvSpPr>
          <p:cNvPr id="4" name="Päiväykse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9.5.2011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9E175-D428-4498-81E0-E5F208FE3121}" type="slidenum">
              <a:rPr lang="fi-FI" smtClean="0"/>
              <a:pPr/>
              <a:t>7</a:t>
            </a:fld>
            <a:endParaRPr lang="fi-FI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2400" dirty="0" err="1" smtClean="0"/>
              <a:t>Focus</a:t>
            </a:r>
            <a:r>
              <a:rPr lang="fi-FI" sz="2400" dirty="0" smtClean="0"/>
              <a:t> and </a:t>
            </a:r>
            <a:r>
              <a:rPr lang="fi-FI" sz="2400" dirty="0" err="1" smtClean="0"/>
              <a:t>Criteria</a:t>
            </a:r>
            <a:r>
              <a:rPr lang="fi-FI" sz="2400" dirty="0" smtClean="0"/>
              <a:t> of the Audit:</a:t>
            </a:r>
            <a:endParaRPr lang="fi-FI" sz="24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719138" y="1447801"/>
            <a:ext cx="7993062" cy="4573588"/>
          </a:xfrm>
        </p:spPr>
        <p:txBody>
          <a:bodyPr/>
          <a:lstStyle/>
          <a:p>
            <a:pPr>
              <a:buNone/>
            </a:pPr>
            <a:r>
              <a:rPr lang="fi-FI" sz="2400" b="1" dirty="0" err="1" smtClean="0"/>
              <a:t>Auditing</a:t>
            </a:r>
            <a:r>
              <a:rPr lang="fi-FI" sz="2400" b="1" dirty="0" smtClean="0"/>
              <a:t> </a:t>
            </a:r>
            <a:r>
              <a:rPr lang="fi-FI" sz="2400" b="1" dirty="0" err="1" smtClean="0"/>
              <a:t>targets</a:t>
            </a:r>
            <a:r>
              <a:rPr lang="fi-FI" b="1" dirty="0" smtClean="0"/>
              <a:t>:</a:t>
            </a:r>
          </a:p>
          <a:p>
            <a:pPr>
              <a:buNone/>
            </a:pPr>
            <a:endParaRPr lang="fi-FI" b="1" dirty="0" smtClean="0"/>
          </a:p>
          <a:p>
            <a:pPr>
              <a:buNone/>
            </a:pPr>
            <a:r>
              <a:rPr lang="fi-FI" b="1" dirty="0" smtClean="0"/>
              <a:t>1) Definition of the </a:t>
            </a:r>
            <a:r>
              <a:rPr lang="fi-FI" b="1" dirty="0" err="1" smtClean="0"/>
              <a:t>objectives</a:t>
            </a:r>
            <a:r>
              <a:rPr lang="fi-FI" b="1" dirty="0" smtClean="0"/>
              <a:t>, </a:t>
            </a:r>
            <a:r>
              <a:rPr lang="fi-FI" b="1" dirty="0" err="1" smtClean="0"/>
              <a:t>functions</a:t>
            </a:r>
            <a:r>
              <a:rPr lang="fi-FI" b="1" dirty="0" smtClean="0"/>
              <a:t>, </a:t>
            </a:r>
            <a:r>
              <a:rPr lang="fi-FI" b="1" dirty="0" err="1" smtClean="0"/>
              <a:t>actors</a:t>
            </a:r>
            <a:r>
              <a:rPr lang="fi-FI" b="1" dirty="0" smtClean="0"/>
              <a:t> and </a:t>
            </a:r>
            <a:r>
              <a:rPr lang="fi-FI" b="1" dirty="0" err="1" smtClean="0"/>
              <a:t>responsibilities</a:t>
            </a:r>
            <a:r>
              <a:rPr lang="fi-FI" b="1" dirty="0" smtClean="0"/>
              <a:t> of the </a:t>
            </a:r>
            <a:r>
              <a:rPr lang="fi-FI" b="1" dirty="0" err="1" smtClean="0"/>
              <a:t>HEI’s</a:t>
            </a:r>
            <a:r>
              <a:rPr lang="fi-FI" b="1" dirty="0" smtClean="0"/>
              <a:t> QA </a:t>
            </a:r>
            <a:r>
              <a:rPr lang="fi-FI" b="1" dirty="0" err="1" smtClean="0"/>
              <a:t>system</a:t>
            </a:r>
            <a:r>
              <a:rPr lang="fi-FI" b="1" dirty="0" smtClean="0"/>
              <a:t> as </a:t>
            </a:r>
            <a:r>
              <a:rPr lang="fi-FI" b="1" dirty="0" err="1" smtClean="0"/>
              <a:t>well</a:t>
            </a:r>
            <a:r>
              <a:rPr lang="fi-FI" b="1" dirty="0" smtClean="0"/>
              <a:t> as the </a:t>
            </a:r>
            <a:r>
              <a:rPr lang="fi-FI" b="1" dirty="0" err="1" smtClean="0"/>
              <a:t>respective</a:t>
            </a:r>
            <a:r>
              <a:rPr lang="fi-FI" b="1" dirty="0" smtClean="0"/>
              <a:t> </a:t>
            </a:r>
            <a:r>
              <a:rPr lang="fi-FI" b="1" dirty="0" err="1" smtClean="0"/>
              <a:t>documentation</a:t>
            </a:r>
            <a:r>
              <a:rPr lang="fi-FI" b="1" dirty="0" smtClean="0"/>
              <a:t>;</a:t>
            </a:r>
          </a:p>
          <a:p>
            <a:pPr>
              <a:buNone/>
            </a:pPr>
            <a:r>
              <a:rPr lang="fi-FI" b="1" dirty="0" smtClean="0"/>
              <a:t>2) The </a:t>
            </a:r>
            <a:r>
              <a:rPr lang="fi-FI" b="1" dirty="0" err="1" smtClean="0"/>
              <a:t>comprehensiveness</a:t>
            </a:r>
            <a:r>
              <a:rPr lang="fi-FI" b="1" dirty="0" smtClean="0"/>
              <a:t> and </a:t>
            </a:r>
            <a:r>
              <a:rPr lang="fi-FI" b="1" dirty="0" err="1" smtClean="0"/>
              <a:t>effectiveness</a:t>
            </a:r>
            <a:r>
              <a:rPr lang="fi-FI" b="1" dirty="0" smtClean="0"/>
              <a:t> of the QA </a:t>
            </a:r>
            <a:r>
              <a:rPr lang="fi-FI" b="1" dirty="0" err="1" smtClean="0"/>
              <a:t>procedures</a:t>
            </a:r>
            <a:r>
              <a:rPr lang="fi-FI" b="1" dirty="0" smtClean="0"/>
              <a:t> and </a:t>
            </a:r>
            <a:r>
              <a:rPr lang="fi-FI" b="1" dirty="0" err="1" smtClean="0"/>
              <a:t>structures</a:t>
            </a:r>
            <a:r>
              <a:rPr lang="fi-FI" b="1" dirty="0" smtClean="0"/>
              <a:t> </a:t>
            </a:r>
            <a:r>
              <a:rPr lang="fi-FI" b="1" dirty="0" err="1" smtClean="0"/>
              <a:t>related</a:t>
            </a:r>
            <a:r>
              <a:rPr lang="fi-FI" b="1" dirty="0" smtClean="0"/>
              <a:t> to the </a:t>
            </a:r>
            <a:r>
              <a:rPr lang="fi-FI" b="1" dirty="0" err="1" smtClean="0"/>
              <a:t>HEI’s</a:t>
            </a:r>
            <a:r>
              <a:rPr lang="fi-FI" b="1" dirty="0" smtClean="0"/>
              <a:t> </a:t>
            </a:r>
            <a:r>
              <a:rPr lang="fi-FI" b="1" dirty="0" err="1" smtClean="0"/>
              <a:t>basic</a:t>
            </a:r>
            <a:r>
              <a:rPr lang="fi-FI" b="1" dirty="0" smtClean="0"/>
              <a:t> mission (and </a:t>
            </a:r>
            <a:r>
              <a:rPr lang="fi-FI" b="1" dirty="0" err="1" smtClean="0"/>
              <a:t>strategy</a:t>
            </a:r>
            <a:r>
              <a:rPr lang="fi-FI" b="1" dirty="0" smtClean="0"/>
              <a:t>);</a:t>
            </a:r>
          </a:p>
          <a:p>
            <a:r>
              <a:rPr lang="fi-FI" b="1" dirty="0" smtClean="0"/>
              <a:t>      </a:t>
            </a:r>
            <a:r>
              <a:rPr lang="fi-FI" b="1" dirty="0" err="1" smtClean="0"/>
              <a:t>Degree</a:t>
            </a:r>
            <a:r>
              <a:rPr lang="fi-FI" b="1" dirty="0" smtClean="0"/>
              <a:t> </a:t>
            </a:r>
            <a:r>
              <a:rPr lang="fi-FI" b="1" dirty="0" err="1" smtClean="0"/>
              <a:t>education</a:t>
            </a:r>
            <a:endParaRPr lang="fi-FI" b="1" dirty="0" smtClean="0"/>
          </a:p>
          <a:p>
            <a:r>
              <a:rPr lang="fi-FI" b="1" dirty="0" smtClean="0"/>
              <a:t>      R&amp;D </a:t>
            </a:r>
            <a:r>
              <a:rPr lang="fi-FI" b="1" dirty="0" err="1" smtClean="0"/>
              <a:t>activities</a:t>
            </a:r>
            <a:endParaRPr lang="fi-FI" b="1" dirty="0" smtClean="0"/>
          </a:p>
          <a:p>
            <a:r>
              <a:rPr lang="fi-FI" b="1" dirty="0" smtClean="0"/>
              <a:t>      </a:t>
            </a:r>
            <a:r>
              <a:rPr lang="fi-FI" b="1" dirty="0" err="1" smtClean="0"/>
              <a:t>Societal</a:t>
            </a:r>
            <a:r>
              <a:rPr lang="fi-FI" b="1" dirty="0" smtClean="0"/>
              <a:t> </a:t>
            </a:r>
            <a:r>
              <a:rPr lang="fi-FI" b="1" dirty="0" err="1" smtClean="0"/>
              <a:t>engagement</a:t>
            </a:r>
            <a:endParaRPr lang="fi-FI" b="1" dirty="0" smtClean="0"/>
          </a:p>
          <a:p>
            <a:r>
              <a:rPr lang="fi-FI" b="1" dirty="0" smtClean="0"/>
              <a:t>      </a:t>
            </a:r>
            <a:r>
              <a:rPr lang="fi-FI" b="1" dirty="0" err="1" smtClean="0"/>
              <a:t>Support</a:t>
            </a:r>
            <a:r>
              <a:rPr lang="fi-FI" b="1" dirty="0" smtClean="0"/>
              <a:t> </a:t>
            </a:r>
            <a:r>
              <a:rPr lang="fi-FI" b="1" dirty="0" err="1" smtClean="0"/>
              <a:t>services</a:t>
            </a:r>
            <a:endParaRPr lang="fi-FI" b="1" dirty="0" smtClean="0"/>
          </a:p>
          <a:p>
            <a:r>
              <a:rPr lang="fi-FI" b="1" dirty="0" smtClean="0"/>
              <a:t>      </a:t>
            </a:r>
            <a:r>
              <a:rPr lang="fi-FI" b="1" dirty="0" err="1" smtClean="0"/>
              <a:t>Staff</a:t>
            </a:r>
            <a:r>
              <a:rPr lang="fi-FI" b="1" dirty="0" smtClean="0"/>
              <a:t> </a:t>
            </a:r>
            <a:r>
              <a:rPr lang="fi-FI" b="1" dirty="0" err="1" smtClean="0"/>
              <a:t>recruitment</a:t>
            </a:r>
            <a:r>
              <a:rPr lang="fi-FI" b="1" dirty="0" smtClean="0"/>
              <a:t> and </a:t>
            </a:r>
            <a:r>
              <a:rPr lang="fi-FI" b="1" dirty="0" err="1" smtClean="0"/>
              <a:t>development</a:t>
            </a:r>
            <a:endParaRPr lang="fi-FI" b="1" dirty="0" smtClean="0"/>
          </a:p>
          <a:p>
            <a:endParaRPr lang="fi-FI" b="1" dirty="0" smtClean="0"/>
          </a:p>
          <a:p>
            <a:pPr>
              <a:buNone/>
            </a:pPr>
            <a:endParaRPr lang="fi-FI" b="1" dirty="0" smtClean="0"/>
          </a:p>
          <a:p>
            <a:endParaRPr lang="fi-FI" dirty="0"/>
          </a:p>
        </p:txBody>
      </p:sp>
      <p:sp>
        <p:nvSpPr>
          <p:cNvPr id="4" name="Päiväykse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9.5.2011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9E175-D428-4498-81E0-E5F208FE3121}" type="slidenum">
              <a:rPr lang="fi-FI" smtClean="0"/>
              <a:pPr/>
              <a:t>8</a:t>
            </a:fld>
            <a:endParaRPr lang="fi-FI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2400" dirty="0" err="1" smtClean="0"/>
              <a:t>Auditing</a:t>
            </a:r>
            <a:r>
              <a:rPr lang="fi-FI" sz="2400" dirty="0" smtClean="0"/>
              <a:t> </a:t>
            </a:r>
            <a:r>
              <a:rPr lang="fi-FI" sz="2400" dirty="0" err="1" smtClean="0"/>
              <a:t>targets</a:t>
            </a:r>
            <a:r>
              <a:rPr lang="fi-FI" sz="2400" dirty="0" smtClean="0"/>
              <a:t> (</a:t>
            </a:r>
            <a:r>
              <a:rPr lang="fi-FI" sz="2400" dirty="0" err="1" smtClean="0"/>
              <a:t>cont’d</a:t>
            </a:r>
            <a:r>
              <a:rPr lang="fi-FI" sz="2400" dirty="0" smtClean="0"/>
              <a:t>)</a:t>
            </a:r>
            <a:endParaRPr lang="fi-FI" sz="2400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719138" y="1524001"/>
            <a:ext cx="7993062" cy="4497388"/>
          </a:xfrm>
        </p:spPr>
        <p:txBody>
          <a:bodyPr/>
          <a:lstStyle/>
          <a:p>
            <a:pPr>
              <a:buNone/>
            </a:pPr>
            <a:r>
              <a:rPr lang="fi-FI" b="1" dirty="0" smtClean="0"/>
              <a:t>3) The </a:t>
            </a:r>
            <a:r>
              <a:rPr lang="fi-FI" b="1" dirty="0" err="1" smtClean="0"/>
              <a:t>interface</a:t>
            </a:r>
            <a:r>
              <a:rPr lang="fi-FI" b="1" dirty="0" smtClean="0"/>
              <a:t> </a:t>
            </a:r>
            <a:r>
              <a:rPr lang="fi-FI" b="1" dirty="0" err="1" smtClean="0"/>
              <a:t>between</a:t>
            </a:r>
            <a:r>
              <a:rPr lang="fi-FI" b="1" dirty="0" smtClean="0"/>
              <a:t> the QA </a:t>
            </a:r>
            <a:r>
              <a:rPr lang="fi-FI" b="1" dirty="0" err="1" smtClean="0"/>
              <a:t>system</a:t>
            </a:r>
            <a:r>
              <a:rPr lang="fi-FI" b="1" dirty="0" smtClean="0"/>
              <a:t> and the management and </a:t>
            </a:r>
            <a:r>
              <a:rPr lang="fi-FI" b="1" dirty="0" err="1" smtClean="0"/>
              <a:t>steering</a:t>
            </a:r>
            <a:r>
              <a:rPr lang="fi-FI" b="1" dirty="0" smtClean="0"/>
              <a:t> of </a:t>
            </a:r>
            <a:r>
              <a:rPr lang="fi-FI" b="1" dirty="0" err="1" smtClean="0"/>
              <a:t>operations</a:t>
            </a:r>
            <a:r>
              <a:rPr lang="fi-FI" b="1" dirty="0" smtClean="0"/>
              <a:t>;</a:t>
            </a:r>
          </a:p>
          <a:p>
            <a:pPr>
              <a:buNone/>
            </a:pPr>
            <a:r>
              <a:rPr lang="fi-FI" b="1" dirty="0" smtClean="0"/>
              <a:t>4) </a:t>
            </a:r>
            <a:r>
              <a:rPr lang="fi-FI" b="1" dirty="0" err="1" smtClean="0"/>
              <a:t>Participation</a:t>
            </a:r>
            <a:r>
              <a:rPr lang="fi-FI" b="1" dirty="0" smtClean="0"/>
              <a:t> of HEI </a:t>
            </a:r>
            <a:r>
              <a:rPr lang="fi-FI" b="1" dirty="0" err="1" smtClean="0"/>
              <a:t>staff</a:t>
            </a:r>
            <a:r>
              <a:rPr lang="fi-FI" b="1" dirty="0" smtClean="0"/>
              <a:t>, </a:t>
            </a:r>
            <a:r>
              <a:rPr lang="fi-FI" b="1" dirty="0" err="1" smtClean="0"/>
              <a:t>students</a:t>
            </a:r>
            <a:r>
              <a:rPr lang="fi-FI" b="1" dirty="0" smtClean="0"/>
              <a:t>, and </a:t>
            </a:r>
            <a:r>
              <a:rPr lang="fi-FI" b="1" dirty="0" err="1" smtClean="0"/>
              <a:t>external</a:t>
            </a:r>
            <a:r>
              <a:rPr lang="fi-FI" b="1" dirty="0" smtClean="0"/>
              <a:t> </a:t>
            </a:r>
            <a:r>
              <a:rPr lang="fi-FI" b="1" dirty="0" err="1" smtClean="0"/>
              <a:t>stakeholders</a:t>
            </a:r>
            <a:r>
              <a:rPr lang="fi-FI" b="1" dirty="0" smtClean="0"/>
              <a:t> in </a:t>
            </a:r>
            <a:r>
              <a:rPr lang="fi-FI" b="1" dirty="0" err="1" smtClean="0"/>
              <a:t>quality</a:t>
            </a:r>
            <a:r>
              <a:rPr lang="fi-FI" b="1" dirty="0" smtClean="0"/>
              <a:t> </a:t>
            </a:r>
            <a:r>
              <a:rPr lang="fi-FI" b="1" dirty="0" err="1" smtClean="0"/>
              <a:t>assurance</a:t>
            </a:r>
            <a:r>
              <a:rPr lang="fi-FI" b="1" dirty="0" smtClean="0"/>
              <a:t>;</a:t>
            </a:r>
          </a:p>
          <a:p>
            <a:pPr>
              <a:buNone/>
            </a:pPr>
            <a:r>
              <a:rPr lang="fi-FI" b="1" dirty="0" smtClean="0"/>
              <a:t>5) </a:t>
            </a:r>
            <a:r>
              <a:rPr lang="fi-FI" b="1" dirty="0" err="1" smtClean="0"/>
              <a:t>Relevance</a:t>
            </a:r>
            <a:r>
              <a:rPr lang="fi-FI" b="1" dirty="0" smtClean="0"/>
              <a:t> of, and </a:t>
            </a:r>
            <a:r>
              <a:rPr lang="fi-FI" b="1" dirty="0" err="1" smtClean="0"/>
              <a:t>access</a:t>
            </a:r>
            <a:r>
              <a:rPr lang="fi-FI" b="1" dirty="0" smtClean="0"/>
              <a:t> to, the </a:t>
            </a:r>
            <a:r>
              <a:rPr lang="fi-FI" b="1" dirty="0" err="1" smtClean="0"/>
              <a:t>information</a:t>
            </a:r>
            <a:r>
              <a:rPr lang="fi-FI" b="1" dirty="0" smtClean="0"/>
              <a:t> </a:t>
            </a:r>
            <a:r>
              <a:rPr lang="fi-FI" b="1" dirty="0" err="1" smtClean="0"/>
              <a:t>generated</a:t>
            </a:r>
            <a:r>
              <a:rPr lang="fi-FI" b="1" dirty="0" smtClean="0"/>
              <a:t> </a:t>
            </a:r>
            <a:r>
              <a:rPr lang="fi-FI" b="1" dirty="0" err="1" smtClean="0"/>
              <a:t>by</a:t>
            </a:r>
            <a:r>
              <a:rPr lang="fi-FI" b="1" dirty="0" smtClean="0"/>
              <a:t> the QA </a:t>
            </a:r>
            <a:r>
              <a:rPr lang="fi-FI" b="1" dirty="0" err="1" smtClean="0"/>
              <a:t>system</a:t>
            </a:r>
            <a:r>
              <a:rPr lang="fi-FI" b="1" dirty="0" smtClean="0"/>
              <a:t>;</a:t>
            </a:r>
          </a:p>
          <a:p>
            <a:r>
              <a:rPr lang="fi-FI" b="1" dirty="0" smtClean="0"/>
              <a:t>      </a:t>
            </a:r>
            <a:r>
              <a:rPr lang="fi-FI" b="1" dirty="0" err="1" smtClean="0"/>
              <a:t>within</a:t>
            </a:r>
            <a:r>
              <a:rPr lang="fi-FI" b="1" dirty="0" smtClean="0"/>
              <a:t> the HEI </a:t>
            </a:r>
            <a:r>
              <a:rPr lang="fi-FI" b="1" dirty="0" err="1" smtClean="0"/>
              <a:t>itself</a:t>
            </a:r>
            <a:endParaRPr lang="fi-FI" b="1" dirty="0" smtClean="0"/>
          </a:p>
          <a:p>
            <a:r>
              <a:rPr lang="fi-FI" b="1" dirty="0" smtClean="0"/>
              <a:t>      </a:t>
            </a:r>
            <a:r>
              <a:rPr lang="fi-FI" b="1" dirty="0" err="1" smtClean="0"/>
              <a:t>from</a:t>
            </a:r>
            <a:r>
              <a:rPr lang="fi-FI" b="1" dirty="0" smtClean="0"/>
              <a:t> the </a:t>
            </a:r>
            <a:r>
              <a:rPr lang="fi-FI" b="1" dirty="0" err="1" smtClean="0"/>
              <a:t>perspective</a:t>
            </a:r>
            <a:r>
              <a:rPr lang="fi-FI" b="1" dirty="0" smtClean="0"/>
              <a:t> of the </a:t>
            </a:r>
            <a:r>
              <a:rPr lang="fi-FI" b="1" dirty="0" err="1" smtClean="0"/>
              <a:t>external</a:t>
            </a:r>
            <a:r>
              <a:rPr lang="fi-FI" b="1" dirty="0" smtClean="0"/>
              <a:t> </a:t>
            </a:r>
            <a:r>
              <a:rPr lang="fi-FI" b="1" dirty="0" err="1" smtClean="0"/>
              <a:t>stakeholders</a:t>
            </a:r>
            <a:endParaRPr lang="fi-FI" b="1" dirty="0" smtClean="0"/>
          </a:p>
          <a:p>
            <a:pPr>
              <a:buNone/>
            </a:pPr>
            <a:r>
              <a:rPr lang="fi-FI" b="1" dirty="0" smtClean="0"/>
              <a:t>6) </a:t>
            </a:r>
            <a:r>
              <a:rPr lang="fi-FI" b="1" dirty="0" err="1" smtClean="0"/>
              <a:t>Monitoring</a:t>
            </a:r>
            <a:r>
              <a:rPr lang="fi-FI" b="1" dirty="0" smtClean="0"/>
              <a:t>, </a:t>
            </a:r>
            <a:r>
              <a:rPr lang="fi-FI" b="1" dirty="0" err="1" smtClean="0"/>
              <a:t>evaluation</a:t>
            </a:r>
            <a:r>
              <a:rPr lang="fi-FI" b="1" dirty="0" smtClean="0"/>
              <a:t> and </a:t>
            </a:r>
            <a:r>
              <a:rPr lang="fi-FI" b="1" dirty="0" err="1" smtClean="0"/>
              <a:t>continuous</a:t>
            </a:r>
            <a:r>
              <a:rPr lang="fi-FI" b="1" dirty="0" smtClean="0"/>
              <a:t> </a:t>
            </a:r>
            <a:r>
              <a:rPr lang="fi-FI" b="1" dirty="0" err="1" smtClean="0"/>
              <a:t>improvement</a:t>
            </a:r>
            <a:r>
              <a:rPr lang="fi-FI" b="1" dirty="0" smtClean="0"/>
              <a:t> of the QA </a:t>
            </a:r>
            <a:r>
              <a:rPr lang="fi-FI" b="1" dirty="0" err="1" smtClean="0"/>
              <a:t>system</a:t>
            </a:r>
            <a:r>
              <a:rPr lang="fi-FI" b="1" dirty="0" smtClean="0"/>
              <a:t>;</a:t>
            </a:r>
          </a:p>
          <a:p>
            <a:pPr>
              <a:buNone/>
            </a:pPr>
            <a:r>
              <a:rPr lang="fi-FI" b="1" dirty="0" smtClean="0"/>
              <a:t>7) The QA </a:t>
            </a:r>
            <a:r>
              <a:rPr lang="fi-FI" b="1" dirty="0" err="1" smtClean="0"/>
              <a:t>system</a:t>
            </a:r>
            <a:r>
              <a:rPr lang="fi-FI" b="1" dirty="0" smtClean="0"/>
              <a:t> as a </a:t>
            </a:r>
            <a:r>
              <a:rPr lang="fi-FI" b="1" dirty="0" err="1" smtClean="0"/>
              <a:t>whole</a:t>
            </a:r>
            <a:r>
              <a:rPr lang="fi-FI" b="1" dirty="0" smtClean="0"/>
              <a:t>!</a:t>
            </a:r>
            <a:endParaRPr lang="fi-FI" dirty="0"/>
          </a:p>
        </p:txBody>
      </p:sp>
      <p:sp>
        <p:nvSpPr>
          <p:cNvPr id="4" name="Päiväykse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9.5.2011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9E175-D428-4498-81E0-E5F208FE3121}" type="slidenum">
              <a:rPr lang="fi-FI" smtClean="0"/>
              <a:pPr/>
              <a:t>9</a:t>
            </a:fld>
            <a:endParaRPr lang="fi-FI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uef_english">
  <a:themeElements>
    <a:clrScheme name="uef_basic_laajamalli-2 1">
      <a:dk1>
        <a:srgbClr val="000000"/>
      </a:dk1>
      <a:lt1>
        <a:srgbClr val="FFFFFF"/>
      </a:lt1>
      <a:dk2>
        <a:srgbClr val="000000"/>
      </a:dk2>
      <a:lt2>
        <a:srgbClr val="D4D4D4"/>
      </a:lt2>
      <a:accent1>
        <a:srgbClr val="D4D800"/>
      </a:accent1>
      <a:accent2>
        <a:srgbClr val="006788"/>
      </a:accent2>
      <a:accent3>
        <a:srgbClr val="FFFFFF"/>
      </a:accent3>
      <a:accent4>
        <a:srgbClr val="000000"/>
      </a:accent4>
      <a:accent5>
        <a:srgbClr val="E6E9AA"/>
      </a:accent5>
      <a:accent6>
        <a:srgbClr val="005D7B"/>
      </a:accent6>
      <a:hlink>
        <a:srgbClr val="009FB8"/>
      </a:hlink>
      <a:folHlink>
        <a:srgbClr val="F9B700"/>
      </a:folHlink>
    </a:clrScheme>
    <a:fontScheme name="uef_basic_laajamalli-2">
      <a:majorFont>
        <a:latin typeface="Palatino Linotype"/>
        <a:ea typeface=""/>
        <a:cs typeface=""/>
      </a:majorFont>
      <a:minorFont>
        <a:latin typeface="Palatino Linotyp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uef_basic_laajamalli-2 1">
        <a:dk1>
          <a:srgbClr val="000000"/>
        </a:dk1>
        <a:lt1>
          <a:srgbClr val="FFFFFF"/>
        </a:lt1>
        <a:dk2>
          <a:srgbClr val="000000"/>
        </a:dk2>
        <a:lt2>
          <a:srgbClr val="D4D4D4"/>
        </a:lt2>
        <a:accent1>
          <a:srgbClr val="D4D800"/>
        </a:accent1>
        <a:accent2>
          <a:srgbClr val="006788"/>
        </a:accent2>
        <a:accent3>
          <a:srgbClr val="FFFFFF"/>
        </a:accent3>
        <a:accent4>
          <a:srgbClr val="000000"/>
        </a:accent4>
        <a:accent5>
          <a:srgbClr val="E6E9AA"/>
        </a:accent5>
        <a:accent6>
          <a:srgbClr val="005D7B"/>
        </a:accent6>
        <a:hlink>
          <a:srgbClr val="009FB8"/>
        </a:hlink>
        <a:folHlink>
          <a:srgbClr val="F9B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ITÄ-SUOMEN YLIOPISTO 2010 : Lopetus">
  <a:themeElements>
    <a:clrScheme name="ITÄ-SUOMEN YLIOPISTO 2010 : Lopetus 1">
      <a:dk1>
        <a:srgbClr val="000000"/>
      </a:dk1>
      <a:lt1>
        <a:srgbClr val="FFFFFF"/>
      </a:lt1>
      <a:dk2>
        <a:srgbClr val="000000"/>
      </a:dk2>
      <a:lt2>
        <a:srgbClr val="D4D4D4"/>
      </a:lt2>
      <a:accent1>
        <a:srgbClr val="D4D800"/>
      </a:accent1>
      <a:accent2>
        <a:srgbClr val="006788"/>
      </a:accent2>
      <a:accent3>
        <a:srgbClr val="FFFFFF"/>
      </a:accent3>
      <a:accent4>
        <a:srgbClr val="000000"/>
      </a:accent4>
      <a:accent5>
        <a:srgbClr val="E6E9AA"/>
      </a:accent5>
      <a:accent6>
        <a:srgbClr val="005D7B"/>
      </a:accent6>
      <a:hlink>
        <a:srgbClr val="009FB8"/>
      </a:hlink>
      <a:folHlink>
        <a:srgbClr val="F9B700"/>
      </a:folHlink>
    </a:clrScheme>
    <a:fontScheme name="ITÄ-SUOMEN YLIOPISTO 2010 : Lopetus">
      <a:majorFont>
        <a:latin typeface="Palatino Linotype"/>
        <a:ea typeface=""/>
        <a:cs typeface=""/>
      </a:majorFont>
      <a:minorFont>
        <a:latin typeface="Palatino Linotyp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TÄ-SUOMEN YLIOPISTO 2010 : Lopetus 1">
        <a:dk1>
          <a:srgbClr val="000000"/>
        </a:dk1>
        <a:lt1>
          <a:srgbClr val="FFFFFF"/>
        </a:lt1>
        <a:dk2>
          <a:srgbClr val="000000"/>
        </a:dk2>
        <a:lt2>
          <a:srgbClr val="D4D4D4"/>
        </a:lt2>
        <a:accent1>
          <a:srgbClr val="D4D800"/>
        </a:accent1>
        <a:accent2>
          <a:srgbClr val="006788"/>
        </a:accent2>
        <a:accent3>
          <a:srgbClr val="FFFFFF"/>
        </a:accent3>
        <a:accent4>
          <a:srgbClr val="000000"/>
        </a:accent4>
        <a:accent5>
          <a:srgbClr val="E6E9AA"/>
        </a:accent5>
        <a:accent6>
          <a:srgbClr val="005D7B"/>
        </a:accent6>
        <a:hlink>
          <a:srgbClr val="009FB8"/>
        </a:hlink>
        <a:folHlink>
          <a:srgbClr val="F9B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D4D4D4"/>
      </a:lt2>
      <a:accent1>
        <a:srgbClr val="D4D800"/>
      </a:accent1>
      <a:accent2>
        <a:srgbClr val="006788"/>
      </a:accent2>
      <a:accent3>
        <a:srgbClr val="FFFFFF"/>
      </a:accent3>
      <a:accent4>
        <a:srgbClr val="000000"/>
      </a:accent4>
      <a:accent5>
        <a:srgbClr val="E6E9AA"/>
      </a:accent5>
      <a:accent6>
        <a:srgbClr val="005D7B"/>
      </a:accent6>
      <a:hlink>
        <a:srgbClr val="009FB8"/>
      </a:hlink>
      <a:folHlink>
        <a:srgbClr val="F9B7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D4D4D4"/>
      </a:lt2>
      <a:accent1>
        <a:srgbClr val="D4D800"/>
      </a:accent1>
      <a:accent2>
        <a:srgbClr val="006788"/>
      </a:accent2>
      <a:accent3>
        <a:srgbClr val="FFFFFF"/>
      </a:accent3>
      <a:accent4>
        <a:srgbClr val="000000"/>
      </a:accent4>
      <a:accent5>
        <a:srgbClr val="E6E9AA"/>
      </a:accent5>
      <a:accent6>
        <a:srgbClr val="005D7B"/>
      </a:accent6>
      <a:hlink>
        <a:srgbClr val="009FB8"/>
      </a:hlink>
      <a:folHlink>
        <a:srgbClr val="F9B7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uef_english.pot</Template>
  <TotalTime>618</TotalTime>
  <Words>1431</Words>
  <Application>Microsoft Macintosh PowerPoint</Application>
  <PresentationFormat>Näytössä katseltava diaesitys (4:3)</PresentationFormat>
  <Paragraphs>145</Paragraphs>
  <Slides>17</Slides>
  <Notes>2</Notes>
  <HiddenSlides>0</HiddenSlides>
  <MMClips>0</MMClips>
  <ScaleCrop>false</ScaleCrop>
  <HeadingPairs>
    <vt:vector size="4" baseType="variant">
      <vt:variant>
        <vt:lpstr>Suunnittelumalli</vt:lpstr>
      </vt:variant>
      <vt:variant>
        <vt:i4>2</vt:i4>
      </vt:variant>
      <vt:variant>
        <vt:lpstr>Dian otsikot</vt:lpstr>
      </vt:variant>
      <vt:variant>
        <vt:i4>17</vt:i4>
      </vt:variant>
    </vt:vector>
  </HeadingPairs>
  <TitlesOfParts>
    <vt:vector size="19" baseType="lpstr">
      <vt:lpstr>uef_english</vt:lpstr>
      <vt:lpstr>ITÄ-SUOMEN YLIOPISTO 2010 : Lopetus</vt:lpstr>
      <vt:lpstr> The External Evaluation of Higher Education Institutions: the Practice  Ossi V. Lindqvist, Prof. Em.</vt:lpstr>
      <vt:lpstr>Quality Assurance (QA) in Higher Education as Part of the ongoing Bologna Process</vt:lpstr>
      <vt:lpstr>European Standards for the External Quality Assurance of Higher Education:</vt:lpstr>
      <vt:lpstr>Cont.</vt:lpstr>
      <vt:lpstr>Some fundamental principles to be addressed: </vt:lpstr>
      <vt:lpstr>The Practice:  the Finnish Higher Education Evaluation Council (FINHEEC)</vt:lpstr>
      <vt:lpstr>Objectives of the Audit:</vt:lpstr>
      <vt:lpstr>Focus and Criteria of the Audit:</vt:lpstr>
      <vt:lpstr>Auditing targets (cont’d)</vt:lpstr>
      <vt:lpstr>Audit criteria for auditing targets:</vt:lpstr>
      <vt:lpstr>The Audit Process:</vt:lpstr>
      <vt:lpstr>The Audit Team:</vt:lpstr>
      <vt:lpstr>The Audit Report, by the Audit Team:</vt:lpstr>
      <vt:lpstr>Appraisal:</vt:lpstr>
      <vt:lpstr>Conclusions and Consequences:</vt:lpstr>
      <vt:lpstr>For further information:</vt:lpstr>
      <vt:lpstr>Thank you, Ladies and Gentlemen!</vt:lpstr>
    </vt:vector>
  </TitlesOfParts>
  <Manager>HAHMO</Manager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University of Eastern Finland – A University of the Future</dc:title>
  <dc:creator>O L</dc:creator>
  <cp:lastModifiedBy>O L</cp:lastModifiedBy>
  <cp:revision>62</cp:revision>
  <cp:lastPrinted>2011-05-06T00:37:29Z</cp:lastPrinted>
  <dcterms:created xsi:type="dcterms:W3CDTF">2011-05-06T09:46:46Z</dcterms:created>
  <dcterms:modified xsi:type="dcterms:W3CDTF">2011-05-06T09:53:33Z</dcterms:modified>
</cp:coreProperties>
</file>